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2674620"/>
            <a:ext cx="77724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371600" y="3086100"/>
            <a:ext cx="6400799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None/>
              <a:defRPr/>
            </a:lvl1pPr>
            <a:lvl2pPr indent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3pPr>
            <a:lvl4pPr indent="0" marL="13716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2" type="body"/>
          </p:nvPr>
        </p:nvSpPr>
        <p:spPr>
          <a:xfrm>
            <a:off x="3328417" y="3826622"/>
            <a:ext cx="2479800" cy="39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34302" marL="6905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16065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47955" marL="1374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03187" marL="18303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Object and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34302" marL="6905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19367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97485" marL="13747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15887" marL="183038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648200" y="3680222"/>
            <a:ext cx="40385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3" type="body"/>
          </p:nvPr>
        </p:nvSpPr>
        <p:spPr>
          <a:xfrm>
            <a:off x="4648200" y="1200150"/>
            <a:ext cx="4038599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bject and 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3680222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57200" y="120015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 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95262" marL="690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20637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93675" marL="1374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03187" marL="18303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x="2286000" y="4919662"/>
            <a:ext cx="4572000" cy="16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Operated by Los Alamos National Security, LLC for the U.S. Department of Energy's NNSA</a:t>
            </a:r>
          </a:p>
        </p:txBody>
      </p:sp>
      <p:sp>
        <p:nvSpPr>
          <p:cNvPr id="8" name="Shape 8"/>
          <p:cNvSpPr txBox="1"/>
          <p:nvPr/>
        </p:nvSpPr>
        <p:spPr>
          <a:xfrm>
            <a:off x="3619500" y="4557712"/>
            <a:ext cx="1904999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UNCLASSIFIED</a:t>
            </a:r>
          </a:p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200"/>
              <a:t>CSCNSI 2015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>
                <a:solidFill>
                  <a:srgbClr val="929292"/>
                </a:solidFill>
              </a:rPr>
              <a:t>Linux 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Command Processor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Command history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Command and path autocompletion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Command aliases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Pattern matching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Variable substitution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Piping, I/O redirection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Startup scripts</a:t>
            </a:r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The Linux Shell (specifically BASH)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Text Editors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The Editor War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975" y="942125"/>
            <a:ext cx="6590049" cy="361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CLI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vi, vim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emacs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nano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GUI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gvim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gedit (GNOME)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kate (KDE)</a:t>
            </a:r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Text Editors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Basic Commands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Looking for help: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man [section] command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man -k search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command --help</a:t>
            </a:r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3200"/>
              <a:t>Basic Commands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Help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ls           # list directory contents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cd           # change directory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pwd          # current directory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cat          # print contents of file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        # print text to screen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shutdown     # system shutdown or reboot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exit         # exit the session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who          # list logged in users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wall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# print message to all</a:t>
            </a:r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3200"/>
              <a:t>Basic Commands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General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history      # list command history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# execute command number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&lt;up arrow&gt;   # scroll up history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&lt;down arrow&gt; # scroll down history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&lt;ctrl&gt;&lt;r&gt;    # searches history</a:t>
            </a:r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Basic Commands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History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&lt;shift&gt;&lt;page up&gt;   # scroll up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&lt;shift&gt;&lt;page down&gt; # scroll down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&lt;ctrl&gt;&lt;alt&gt;&lt;f#&gt;    # change terminal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&lt;ctrl&gt;&lt;c&gt;          # kill process</a:t>
            </a: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Basic Commands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Shortcuts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Run a command as another user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su [-] [username] [-c command]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Requires other password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sudo [-u username]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Requires your password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Config file: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/etc/sudoers</a:t>
            </a:r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Root User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575" y="2341025"/>
            <a:ext cx="2556725" cy="21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>
                <a:solidFill>
                  <a:schemeClr val="dk1"/>
                </a:solidFill>
              </a:rPr>
              <a:t>Linux </a:t>
            </a:r>
            <a:r>
              <a:rPr lang="en" sz="2800"/>
              <a:t>Operating Systems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The Shell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Text Editors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Basic Commands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File System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System Logs</a:t>
            </a:r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200"/>
              <a:t>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Create a new user: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useradd username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passwd [username]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Configuration files: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/etc/passwd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/etc/shadow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/etc/group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/etc/gshadow</a:t>
            </a:r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User Management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200150"/>
            <a:ext cx="85989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Red Hat’s package manager: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yum [-y] [search|list|install|update|...]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Works with package repositories: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/etc/yum.repos.d/</a:t>
            </a:r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3200"/>
              <a:t>Basic Commands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Package Management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200150"/>
            <a:ext cx="85989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Arial"/>
            </a:pPr>
            <a:r>
              <a:rPr lang="en" sz="2800"/>
              <a:t>Change Mode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chmod [ugo] [-+=] [rwxX]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Arial"/>
            </a:pPr>
            <a:r>
              <a:rPr lang="en" sz="2800"/>
              <a:t>Change Owner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chown user[:group] | uid[:gid]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Arial"/>
            </a:pPr>
            <a:r>
              <a:rPr lang="en" sz="2800"/>
              <a:t>Change Group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chgrp group|gid</a:t>
            </a:r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Basic Commands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User Permissions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200150"/>
            <a:ext cx="85989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Arial"/>
            </a:pPr>
            <a:r>
              <a:rPr lang="en" sz="2800"/>
              <a:t>File Contents: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cat  # prints contents of file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less # scrollable file contents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tail # prints last part of file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head # prints first part of file</a:t>
            </a:r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Basic Commands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Text Files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200150"/>
            <a:ext cx="85989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Arial"/>
            </a:pPr>
            <a:r>
              <a:rPr lang="en" sz="2800"/>
              <a:t>Pattern Matching: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grep [-R] [-I] [-i] [-o]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[filename]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sed [i]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[filename]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awk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{ action }</a:t>
            </a:r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Basic Commands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Pattern Matching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200150"/>
            <a:ext cx="85989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Arial"/>
            </a:pPr>
            <a:r>
              <a:rPr lang="en" sz="2800"/>
              <a:t>Process and signal control: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ps [aux] # list processes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top      # interactive process list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kill [-9] pid # kill process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nohup command # run command immune to hangup signal</a:t>
            </a:r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Basic Commands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Process and Job Control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200150"/>
            <a:ext cx="85989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Arial"/>
            </a:pPr>
            <a:r>
              <a:rPr lang="en" sz="2800"/>
              <a:t>Job control: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command &amp;   # execute in background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&lt;ctrl&gt;&lt;z&gt;   # suspend process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jobs        # list running jobs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bg [jobnum] # sends job to background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fg [jobnum] # sends job to foreground</a:t>
            </a:r>
          </a:p>
        </p:txBody>
      </p:sp>
      <p:sp>
        <p:nvSpPr>
          <p:cNvPr id="191" name="Shape 1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Basic Commands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Process and Job Control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200150"/>
            <a:ext cx="85989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Arial"/>
            </a:pPr>
            <a:r>
              <a:rPr lang="en" sz="2800"/>
              <a:t>System service control: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service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[start|stop|status|restart]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Arial"/>
            </a:pPr>
            <a:r>
              <a:rPr lang="en" sz="2800"/>
              <a:t>System service runlevel control: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chkconfig --list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chkconfig [--level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[on|off]</a:t>
            </a:r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Basic Commands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System Services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200150"/>
            <a:ext cx="85989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Arial"/>
            </a:pPr>
            <a:r>
              <a:rPr lang="en" sz="2800"/>
              <a:t>Common network commands: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service network restart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ifconfig [dev]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ping [address]</a:t>
            </a:r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Basic Commands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Network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200150"/>
            <a:ext cx="85989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Arial"/>
            </a:pPr>
            <a:r>
              <a:rPr lang="en" sz="2800"/>
              <a:t>You will run into problems with SELinux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For this course, disable it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getenforce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setenforce 0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/>
              <a:t>change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SELINUX </a:t>
            </a:r>
            <a:r>
              <a:rPr lang="en" sz="2400"/>
              <a:t>to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=disabled </a:t>
            </a:r>
            <a:r>
              <a:rPr lang="en" sz="2400"/>
              <a:t>in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/etc/selinux/config</a:t>
            </a:r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Basic Commands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SELinux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778" y="205962"/>
            <a:ext cx="1379021" cy="1145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Linux Operating System</a:t>
            </a: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File System</a:t>
            </a:r>
          </a:p>
        </p:txBody>
      </p:sp>
      <p:sp>
        <p:nvSpPr>
          <p:cNvPr id="216" name="Shape 216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200150"/>
            <a:ext cx="85989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Courier New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       #root directory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Courier New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/bin, /sbin, /lib #binaries and libraries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/boot   #startup files and the kernel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/dev    #device access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/etc    #system configuration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/home   #home directories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/initrd #boot information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/mnt    #mound point for external FS</a:t>
            </a:r>
          </a:p>
        </p:txBody>
      </p:sp>
      <p:sp>
        <p:nvSpPr>
          <p:cNvPr id="222" name="Shape 2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File System Layout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457200" y="1200150"/>
            <a:ext cx="85989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/var  #variable files, log files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/opt  # extra, 3rd party software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/proc # virtual FS containing system info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/root # root’s home directory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/usr  # things for user-related programs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/tmp  #temporary space, cleaned on reboot</a:t>
            </a:r>
          </a:p>
        </p:txBody>
      </p:sp>
      <p:sp>
        <p:nvSpPr>
          <p:cNvPr id="228" name="Shape 2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File System Layout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457200" y="1200150"/>
            <a:ext cx="85989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Arial"/>
            </a:pPr>
            <a:r>
              <a:rPr lang="en" sz="2800">
                <a:solidFill>
                  <a:schemeClr val="dk1"/>
                </a:solidFill>
              </a:rPr>
              <a:t>Virtual file system called </a:t>
            </a:r>
            <a:r>
              <a:rPr b="1" lang="en" sz="2800">
                <a:solidFill>
                  <a:schemeClr val="dk1"/>
                </a:solidFill>
              </a:rPr>
              <a:t>sysfs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Arial"/>
            </a:pPr>
            <a:r>
              <a:rPr lang="en" sz="2800">
                <a:solidFill>
                  <a:schemeClr val="dk1"/>
                </a:solidFill>
              </a:rPr>
              <a:t>Access to kernel objects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busses (USB; PCI; etc)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devices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drivers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Shape 2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3200"/>
              <a:t>File System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/sys/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685" y="1437286"/>
            <a:ext cx="1879389" cy="22689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1346100" y="4080125"/>
            <a:ext cx="645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http://kernel.org/doc/Documentation/filesystems/sysfs.txt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457200" y="1200150"/>
            <a:ext cx="85989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Arial"/>
            </a:pPr>
            <a:r>
              <a:rPr lang="en" sz="2800">
                <a:solidFill>
                  <a:schemeClr val="dk1"/>
                </a:solidFill>
              </a:rPr>
              <a:t>Access to devices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Drives (CD/DVD, USB, SCSI)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Ports (serial, parallel, joystick)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Arial"/>
            </a:pPr>
            <a:r>
              <a:rPr lang="en" sz="2800">
                <a:solidFill>
                  <a:schemeClr val="dk1"/>
                </a:solidFill>
              </a:rPr>
              <a:t>Access to streams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Courier New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/dev/stdout, /dev/stderr, /dev/stdin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</a:pPr>
            <a:r>
              <a:rPr lang="en" sz="2800">
                <a:solidFill>
                  <a:schemeClr val="dk1"/>
                </a:solidFill>
              </a:rPr>
              <a:t>Other stuff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Courier New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/dev/null, /dev/zero, /dev/urandom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Shape 2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File System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/dev/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System Logs</a:t>
            </a:r>
          </a:p>
        </p:txBody>
      </p:sp>
      <p:sp>
        <p:nvSpPr>
          <p:cNvPr id="248" name="Shape 248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Most logs are located in 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/var/log/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Most common CentOS log files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/var/log/messages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/var/log/secure</a:t>
            </a:r>
          </a:p>
        </p:txBody>
      </p:sp>
      <p:sp>
        <p:nvSpPr>
          <p:cNvPr id="254" name="Shape 2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System Logs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Summary</a:t>
            </a:r>
          </a:p>
        </p:txBody>
      </p:sp>
      <p:sp>
        <p:nvSpPr>
          <p:cNvPr id="260" name="Shape 260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4B834"/>
              </a:buClr>
              <a:buSzPct val="100000"/>
            </a:pPr>
            <a:r>
              <a:rPr lang="en" sz="2800">
                <a:solidFill>
                  <a:schemeClr val="dk1"/>
                </a:solidFill>
              </a:rPr>
              <a:t>Operating Systems</a:t>
            </a:r>
          </a:p>
          <a:p>
            <a:pPr indent="-228600" lvl="0" marL="457200" rtl="0">
              <a:spcBef>
                <a:spcPts val="0"/>
              </a:spcBef>
              <a:buClr>
                <a:srgbClr val="F4B834"/>
              </a:buClr>
              <a:buSzPct val="100000"/>
            </a:pPr>
            <a:r>
              <a:rPr lang="en" sz="2800">
                <a:solidFill>
                  <a:schemeClr val="dk1"/>
                </a:solidFill>
              </a:rPr>
              <a:t>Linux</a:t>
            </a:r>
          </a:p>
          <a:p>
            <a:pPr indent="-228600" lvl="0" marL="457200" rtl="0">
              <a:spcBef>
                <a:spcPts val="0"/>
              </a:spcBef>
              <a:buClr>
                <a:srgbClr val="F4B834"/>
              </a:buClr>
              <a:buSzPct val="100000"/>
            </a:pPr>
            <a:r>
              <a:rPr lang="en" sz="2800">
                <a:solidFill>
                  <a:schemeClr val="dk1"/>
                </a:solidFill>
              </a:rPr>
              <a:t>The Shell</a:t>
            </a:r>
          </a:p>
          <a:p>
            <a:pPr indent="-228600" lvl="0" marL="457200" rtl="0">
              <a:spcBef>
                <a:spcPts val="0"/>
              </a:spcBef>
              <a:buClr>
                <a:srgbClr val="F4B834"/>
              </a:buClr>
              <a:buSzPct val="100000"/>
            </a:pPr>
            <a:r>
              <a:rPr lang="en" sz="2800">
                <a:solidFill>
                  <a:schemeClr val="dk1"/>
                </a:solidFill>
              </a:rPr>
              <a:t>Text Editors</a:t>
            </a:r>
          </a:p>
          <a:p>
            <a:pPr indent="-228600" lvl="0" marL="457200" rtl="0">
              <a:spcBef>
                <a:spcPts val="0"/>
              </a:spcBef>
              <a:buClr>
                <a:srgbClr val="F4B834"/>
              </a:buClr>
              <a:buSzPct val="100000"/>
            </a:pPr>
            <a:r>
              <a:rPr lang="en" sz="2800">
                <a:solidFill>
                  <a:schemeClr val="dk1"/>
                </a:solidFill>
              </a:rPr>
              <a:t>Basic Commands</a:t>
            </a:r>
          </a:p>
          <a:p>
            <a:pPr indent="-228600" lvl="0" marL="457200" rtl="0">
              <a:spcBef>
                <a:spcPts val="0"/>
              </a:spcBef>
              <a:buClr>
                <a:srgbClr val="F4B834"/>
              </a:buClr>
              <a:buSzPct val="100000"/>
            </a:pPr>
            <a:r>
              <a:rPr lang="en" sz="2800">
                <a:solidFill>
                  <a:schemeClr val="dk1"/>
                </a:solidFill>
              </a:rPr>
              <a:t>File System</a:t>
            </a:r>
          </a:p>
          <a:p>
            <a:pPr indent="-228600" lvl="0" marL="457200" rtl="0">
              <a:spcBef>
                <a:spcPts val="0"/>
              </a:spcBef>
              <a:buClr>
                <a:srgbClr val="F4B834"/>
              </a:buClr>
              <a:buSzPct val="100000"/>
            </a:pPr>
            <a:r>
              <a:rPr lang="en" sz="2800">
                <a:solidFill>
                  <a:schemeClr val="dk1"/>
                </a:solidFill>
              </a:rPr>
              <a:t>System Logs</a:t>
            </a:r>
          </a:p>
        </p:txBody>
      </p:sp>
      <p:sp>
        <p:nvSpPr>
          <p:cNvPr id="266" name="Shape 2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Summary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4B834"/>
              </a:buClr>
              <a:buSzPct val="100000"/>
            </a:pPr>
            <a:r>
              <a:rPr lang="en" sz="2800">
                <a:solidFill>
                  <a:schemeClr val="dk1"/>
                </a:solidFill>
              </a:rPr>
              <a:t>The Linux Documentation Project</a:t>
            </a:r>
          </a:p>
          <a:p>
            <a:pPr indent="-228600" lvl="1" marL="914400" rtl="0">
              <a:spcBef>
                <a:spcPts val="0"/>
              </a:spcBef>
              <a:buClr>
                <a:srgbClr val="F4B834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http://tldp.org</a:t>
            </a:r>
          </a:p>
          <a:p>
            <a:pPr indent="-228600" lvl="0" marL="457200" rtl="0">
              <a:spcBef>
                <a:spcPts val="0"/>
              </a:spcBef>
              <a:buClr>
                <a:srgbClr val="F4B834"/>
              </a:buClr>
              <a:buSzPct val="100000"/>
            </a:pPr>
            <a:r>
              <a:rPr lang="en" sz="2800">
                <a:solidFill>
                  <a:schemeClr val="dk1"/>
                </a:solidFill>
              </a:rPr>
              <a:t>Linux From Scratch</a:t>
            </a:r>
          </a:p>
          <a:p>
            <a:pPr indent="-228600" lvl="1" marL="914400" rtl="0">
              <a:spcBef>
                <a:spcPts val="0"/>
              </a:spcBef>
              <a:buClr>
                <a:srgbClr val="F4B834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http://linuxfromscratch.org</a:t>
            </a:r>
          </a:p>
          <a:p>
            <a:pPr indent="-228600" lvl="0" marL="457200" rtl="0">
              <a:spcBef>
                <a:spcPts val="0"/>
              </a:spcBef>
              <a:buClr>
                <a:srgbClr val="F4B834"/>
              </a:buClr>
              <a:buSzPct val="100000"/>
            </a:pPr>
            <a:r>
              <a:rPr lang="en" sz="2800">
                <a:solidFill>
                  <a:schemeClr val="dk1"/>
                </a:solidFill>
              </a:rPr>
              <a:t>GNU Toolchain</a:t>
            </a:r>
          </a:p>
          <a:p>
            <a:pPr indent="-228600" lvl="1" marL="914400" rtl="0">
              <a:spcBef>
                <a:spcPts val="0"/>
              </a:spcBef>
              <a:buClr>
                <a:srgbClr val="F4B834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http://gnu.org</a:t>
            </a:r>
          </a:p>
        </p:txBody>
      </p:sp>
      <p:sp>
        <p:nvSpPr>
          <p:cNvPr id="272" name="Shape 2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More Information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725" y="979362"/>
            <a:ext cx="4570080" cy="318477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3659399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The middle layer between programs and the hardware</a:t>
            </a:r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Operating Systems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4573800" y="4164125"/>
            <a:ext cx="45701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/>
              <a:t>http://i.stack.imgur.com/swJir.png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Linux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Unix-like OS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Mainly open source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Many “flavors”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Red Hat variants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Debian variants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Slackware variants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Etc</a:t>
            </a:r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Linux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975" y="205975"/>
            <a:ext cx="963824" cy="39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Linux Kernel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Management software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Package management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Filesystem types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ext2/3/4, btrfs, etc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Graphical user interface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Gnome, KDE, Xfce, etc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Security (i.e. selinux)</a:t>
            </a: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Operating Systems Features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1000" y="1037325"/>
            <a:ext cx="24669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The Shell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User Interface to the OS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Terminal vs. Shell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Many linux CLI shells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Bourne Shell (sh)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Bourne Again Shell (bash)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 Shell (csh)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Etc</a:t>
            </a: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The Shell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100" y="1007100"/>
            <a:ext cx="3905900" cy="280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how-2014_alt1_r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