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674620"/>
            <a:ext cx="77724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086100"/>
            <a:ext cx="6400799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3328417" y="3826622"/>
            <a:ext cx="24798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6065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4795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Object and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936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7485" marL="1374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15887" marL="18303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48200" y="3680222"/>
            <a:ext cx="4038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648200" y="1200150"/>
            <a:ext cx="4038599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bject and 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368022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120015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95262" marL="690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2063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367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2286000" y="4919662"/>
            <a:ext cx="4572000" cy="1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Operated by Los Alamos National Security, LLC for the U.S. Department of Energy's NNSA</a:t>
            </a:r>
          </a:p>
        </p:txBody>
      </p:sp>
      <p:sp>
        <p:nvSpPr>
          <p:cNvPr id="8" name="Shape 8"/>
          <p:cNvSpPr txBox="1"/>
          <p:nvPr/>
        </p:nvSpPr>
        <p:spPr>
          <a:xfrm>
            <a:off x="3619500" y="4557712"/>
            <a:ext cx="1904999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4" Type="http://schemas.openxmlformats.org/officeDocument/2006/relationships/hyperlink" Target="http://youtube.com/v/YZZpgnu3vls" TargetMode="External"/><Relationship Id="rId5" Type="http://schemas.openxmlformats.org/officeDocument/2006/relationships/image" Target="../media/image0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CSCNSI 2015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>
                <a:solidFill>
                  <a:srgbClr val="929292"/>
                </a:solidFill>
              </a:rPr>
              <a:t>Cluster Computing 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Limited Resources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NUMA restrictions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Bandwidth (memory, network, I/O, …)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Data storage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Scheduling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Thread scheduling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Job scheduling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Complications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Security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Cleanup between jobs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Physical security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Reliability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Mean time to failure</a:t>
            </a: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Complications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Hardware variance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Homogeneous-hardware cluster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Heterogeneous-hardware cluster (CPU and GPU)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Networking Designs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Hardware (Ethernet, Infiniband, …)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Topology: (Fat tree, torus, hypercube, ...)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Types of Clusters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Room Design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063375"/>
            <a:ext cx="71688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Each computer (node/server) in a cluster has: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Motherboard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Multiple processors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Memory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Network hardware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Many fans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Hard drives?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Redundancy (power supplies)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Server Room Design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Node Layout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5810334" y="1391031"/>
            <a:ext cx="3333666" cy="3132361"/>
            <a:chOff x="5224946" y="1853650"/>
            <a:chExt cx="3690541" cy="3660583"/>
          </a:xfrm>
        </p:grpSpPr>
        <p:pic>
          <p:nvPicPr>
            <p:cNvPr id="121" name="Shape 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29950" y="2404250"/>
              <a:ext cx="2857500" cy="285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Shape 122"/>
            <p:cNvSpPr/>
            <p:nvPr/>
          </p:nvSpPr>
          <p:spPr>
            <a:xfrm rot="1812951">
              <a:off x="5924900" y="4314459"/>
              <a:ext cx="457219" cy="914397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9DAF8"/>
            </a:solidFill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1812951">
              <a:off x="6647075" y="4456484"/>
              <a:ext cx="457219" cy="914397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9DAF8"/>
            </a:solidFill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1812951">
              <a:off x="7358875" y="4546734"/>
              <a:ext cx="457219" cy="914397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9DAF8"/>
            </a:solidFill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2122930">
              <a:off x="7302015" y="2335229"/>
              <a:ext cx="321228" cy="64218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4CCCC"/>
            </a:solidFill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2122930">
              <a:off x="7899905" y="2388969"/>
              <a:ext cx="321228" cy="64218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4CCCC"/>
            </a:solidFill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2122930">
              <a:off x="8438373" y="2437369"/>
              <a:ext cx="321228" cy="64218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4CCCC"/>
            </a:solidFill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7442960" y="1853650"/>
              <a:ext cx="1430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/>
                <a:t>Exhaust</a:t>
              </a: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5224946" y="5057032"/>
              <a:ext cx="1699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rgbClr val="000000"/>
                </a:buClr>
                <a:buSzPct val="45833"/>
                <a:buFont typeface="Arial"/>
                <a:buNone/>
              </a:pPr>
              <a:r>
                <a:rPr lang="en" sz="2400"/>
                <a:t>Intake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704" y="819349"/>
            <a:ext cx="3666624" cy="3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41511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Holds nodes (10 - 30)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Consumes lots of power (10 - 100kW) </a:t>
            </a: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Room Design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Cabinet Design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41511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Gives off a lot of heat!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Heat needs to be removed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Proper server room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Sufficient cooling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Organized room layout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Room Design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Cabinet Design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775" y="74549"/>
            <a:ext cx="2979675" cy="44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063375"/>
            <a:ext cx="71688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Racks are typically assembled into aisles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Room Design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Aisles and Cooling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175" y="1787775"/>
            <a:ext cx="3015000" cy="28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2" type="body"/>
          </p:nvPr>
        </p:nvSpPr>
        <p:spPr>
          <a:xfrm>
            <a:off x="4072075" y="1787775"/>
            <a:ext cx="4726500" cy="277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400"/>
              <a:t>Front facing toward cold aisle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Back facing toward hot aisle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Back to back, front to front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250" y="997675"/>
            <a:ext cx="4997026" cy="31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063375"/>
            <a:ext cx="4623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Server density is increasing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Cooling is getting creative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Power demands are becoming massive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Heterogeneous hardware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More GPGPU systems</a:t>
            </a: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Room Design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Future Trends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Room Design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Roadrunner Installation</a:t>
            </a:r>
          </a:p>
        </p:txBody>
      </p:sp>
      <p:sp>
        <p:nvSpPr>
          <p:cNvPr id="164" name="Shape 164">
            <a:hlinkClick r:id="rId4"/>
          </p:cNvPr>
          <p:cNvSpPr/>
          <p:nvPr/>
        </p:nvSpPr>
        <p:spPr>
          <a:xfrm>
            <a:off x="2155150" y="1063375"/>
            <a:ext cx="4616349" cy="3463174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Parallel Computing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Parallel Programming Models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Server Room Design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Our Server Room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Our Server Room</a:t>
            </a:r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Will be loud!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1 rack per group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11 computers (nodes) per rack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>
                <a:solidFill>
                  <a:schemeClr val="dk1"/>
                </a:solidFill>
              </a:rPr>
              <a:t>HP ProLiant DL380p Gen8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>
                <a:solidFill>
                  <a:schemeClr val="dk1"/>
                </a:solidFill>
              </a:rPr>
              <a:t>FDR InfiniBand (56Gb/s) =AND= 40GigE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>
                <a:solidFill>
                  <a:schemeClr val="dk1"/>
                </a:solidFill>
              </a:rPr>
              <a:t>1 w/ DVD drive; redundant power supply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>
                <a:solidFill>
                  <a:schemeClr val="dk1"/>
                </a:solidFill>
              </a:rPr>
              <a:t>10 compute nodes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>
                <a:solidFill>
                  <a:schemeClr val="dk1"/>
                </a:solidFill>
              </a:rPr>
              <a:t>1 3Com 1GigE managed switch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>
                <a:solidFill>
                  <a:schemeClr val="dk1"/>
                </a:solidFill>
              </a:rPr>
              <a:t>1 Mellanox Infiniband Switch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t/>
            </a:r>
            <a:endParaRPr sz="2800"/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Our Server Room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Layout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93333"/>
            </a:pPr>
            <a:r>
              <a:rPr lang="en" sz="3000">
                <a:solidFill>
                  <a:schemeClr val="dk1"/>
                </a:solidFill>
              </a:rPr>
              <a:t>Room kept below 70°F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Bring a jacket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93333"/>
            </a:pPr>
            <a:r>
              <a:rPr b="1" lang="en" sz="3000">
                <a:solidFill>
                  <a:schemeClr val="dk1"/>
                </a:solidFill>
              </a:rPr>
              <a:t>There will be </a:t>
            </a:r>
            <a:r>
              <a:rPr b="1" lang="en" sz="3000" u="sng">
                <a:solidFill>
                  <a:schemeClr val="dk1"/>
                </a:solidFill>
              </a:rPr>
              <a:t>absolutely</a:t>
            </a:r>
            <a:r>
              <a:rPr b="1" lang="en" sz="3000">
                <a:solidFill>
                  <a:schemeClr val="dk1"/>
                </a:solidFill>
              </a:rPr>
              <a:t> no touching of other equipment in the server room.</a:t>
            </a: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Our Server Room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427199"/>
            <a:ext cx="8229600" cy="413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93333"/>
            </a:pPr>
            <a:r>
              <a:rPr lang="en" sz="3000">
                <a:solidFill>
                  <a:schemeClr val="dk1"/>
                </a:solidFill>
              </a:rPr>
              <a:t>Never prop a door open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Absolutely NO food or drink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Use earplugs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Must be accompanied by at least one of the following: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Instructor, TA, Mentor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Do not plug/unplug anything into/from active circuit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No subfloor access</a:t>
            </a: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More Rules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Summary</a:t>
            </a:r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Parallel Computing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Parallel Programming Models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Server Room Design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Our Server Room</a:t>
            </a: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Parallel Computing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6083099" cy="381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Pretend Bolt has to paint lines on a football field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But he can only go so fast!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Likewise, we can only make one circuit/computer go so fast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Power usage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Heat limits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Size constraints</a:t>
            </a: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Serial Computing</a:t>
            </a: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45414" l="3041" r="65211" t="0"/>
          <a:stretch/>
        </p:blipFill>
        <p:spPr>
          <a:xfrm>
            <a:off x="6540349" y="1200150"/>
            <a:ext cx="2603649" cy="33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3551399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Divide large problems into small problems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In this example, painting each line is an independent task</a:t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Parallel Computing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6334" l="18711" r="3552" t="5201"/>
          <a:stretch/>
        </p:blipFill>
        <p:spPr>
          <a:xfrm rot="-5400000">
            <a:off x="5380926" y="1364280"/>
            <a:ext cx="3335425" cy="27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 b="45414" l="792" r="65210" t="0"/>
          <a:stretch/>
        </p:blipFill>
        <p:spPr>
          <a:xfrm rot="-693146">
            <a:off x="4943469" y="3739022"/>
            <a:ext cx="658944" cy="7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45414" l="792" r="65210" t="0"/>
          <a:stretch/>
        </p:blipFill>
        <p:spPr>
          <a:xfrm rot="-693146">
            <a:off x="4943469" y="2937421"/>
            <a:ext cx="658944" cy="7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b="45414" l="792" r="65210" t="0"/>
          <a:stretch/>
        </p:blipFill>
        <p:spPr>
          <a:xfrm rot="-693146">
            <a:off x="4943469" y="2087570"/>
            <a:ext cx="658944" cy="7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b="45414" l="792" r="65210" t="0"/>
          <a:stretch/>
        </p:blipFill>
        <p:spPr>
          <a:xfrm rot="-693146">
            <a:off x="4943469" y="1256146"/>
            <a:ext cx="658944" cy="73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Parallel Programming Models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Flynn’s Taxonomy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SISD, MISD, SIMD, MIMD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Task Parallelism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Message Passing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MIMD, MISD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Data Parallelism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SIMD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Problem Decomposition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Shared Memory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Core/CPU multi-threading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Message Passing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MPI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GPU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Cuda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Process Interaction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Clusters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Many machines networked together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Grid computing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Many machines networked over large geographical area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Cloud computing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Computing as a service</a:t>
            </a: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Distributed Systems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how-2014_alt1_r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