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Cluster Hardware Assembly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52601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8944 nodes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Cray Gemini 3D torus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Cable 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Cielo Scale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75" y="812588"/>
            <a:ext cx="3467525" cy="3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52601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Should be: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Labeled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Organized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Bundled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Cabling Standards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11660" l="0" r="0" t="0"/>
          <a:stretch/>
        </p:blipFill>
        <p:spPr>
          <a:xfrm>
            <a:off x="4049600" y="1079187"/>
            <a:ext cx="5094399" cy="3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53054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Each cable has two ends; </a:t>
            </a:r>
            <a:r>
              <a:rPr lang="en" sz="2800" u="sng"/>
              <a:t>both</a:t>
            </a:r>
            <a:r>
              <a:rPr lang="en" sz="2800"/>
              <a:t> need labels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Source address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Destination address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Be consistent!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Update when changes occur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Label equipment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Cabling Labeling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100" y="1259127"/>
            <a:ext cx="3514899" cy="26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From: Rack 7, Ethernet Switch 2, Port 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To: Rack 5, Node 8, Ethernet NIC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Node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Cable #712364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Switch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Cable #712364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Cabling Labeling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Bad Example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From: Rack 7, Ethernet Switch 2, Port 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To: Rack 5, Node 8, Ethernet NIC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Node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R005-N08-E1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Switch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R007-ES02-P47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Cabling Labeling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Bad Example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From: Rack 7, Ethernet Switch 2, Port 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To: Rack 5, Node 8, Ethernet NIC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Node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R007-ES02-P47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Switch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R005-N08-E1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Cabling Labeling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Bad Example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From: Rack 7, Ethernet Switch 2, Port 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To: Rack 5, Node 8, Ethernet NIC 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Node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R005-N08-E1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To: R007-ES02-P47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>
                <a:solidFill>
                  <a:schemeClr val="dk1"/>
                </a:solidFill>
              </a:rPr>
              <a:t>Switch side: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R007-ES02-P47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To: R005-N08-E1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Cabling Labeling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38761D"/>
                </a:solidFill>
              </a:rPr>
              <a:t>Good</a:t>
            </a:r>
            <a:r>
              <a:rPr b="1" lang="en" sz="3200"/>
              <a:t> Example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Wrapping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Durable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Easy to pull through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Hard to remove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Flagging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Less tidy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Easier to remove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Label Wrapping vs. Flagging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25" y="1063375"/>
            <a:ext cx="2692598" cy="18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22514" l="8883" r="47160" t="21352"/>
          <a:stretch/>
        </p:blipFill>
        <p:spPr>
          <a:xfrm>
            <a:off x="6007250" y="2280100"/>
            <a:ext cx="2679550" cy="22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Tight wraps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Secure around single cable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Then, wrap bundle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Velcro Cable Ties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41" y="2511929"/>
            <a:ext cx="2836858" cy="28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600" y="2511930"/>
            <a:ext cx="2836858" cy="283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Loose wraps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Secure around single cable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Then, wrap bundle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Velcro Cable Ties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325" y="1731157"/>
            <a:ext cx="3417669" cy="341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Server Assembly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Cable Installation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 Budget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Cluster power density is trending upward quickly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Generally follows Moore’s Law (exponential)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But often more efficient idle power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Newer server rooms are trending to smaller areas with more power supplied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Various power sockets in subfloor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Various voltage and current ratings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Various types of power strips and PDUs (Power Distribution Units)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Has it’s own power and current ratings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 u="sng"/>
              <a:t>You’ll need to figure out, given the equipment available, how to power your cluster safety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This Course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Appliances are typically rated by a maximum </a:t>
            </a:r>
            <a:r>
              <a:rPr lang="en" sz="2800" u="sng"/>
              <a:t>power</a:t>
            </a:r>
            <a:r>
              <a:rPr lang="en" sz="2800"/>
              <a:t> load described by </a:t>
            </a:r>
            <a:r>
              <a:rPr lang="en" sz="2800" u="sng"/>
              <a:t>voltage</a:t>
            </a:r>
            <a:r>
              <a:rPr lang="en" sz="2800"/>
              <a:t> and </a:t>
            </a:r>
            <a:r>
              <a:rPr lang="en" sz="2800" u="sng"/>
              <a:t>current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 supplies have wide voltage inputs, but have a (nearly) static </a:t>
            </a:r>
            <a:r>
              <a:rPr lang="en" sz="2800" u="sng"/>
              <a:t>power</a:t>
            </a:r>
            <a:r>
              <a:rPr lang="en" sz="2800"/>
              <a:t> load rating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 = I * V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Plugs and Sockets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4057115" y="9"/>
            <a:ext cx="5194632" cy="5319574"/>
            <a:chOff x="1819439" y="1417649"/>
            <a:chExt cx="5505121" cy="5440350"/>
          </a:xfrm>
        </p:grpSpPr>
        <p:pic>
          <p:nvPicPr>
            <p:cNvPr id="184" name="Shape 1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439" y="1417649"/>
              <a:ext cx="5505121" cy="544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Shape 185"/>
            <p:cNvSpPr/>
            <p:nvPr/>
          </p:nvSpPr>
          <p:spPr>
            <a:xfrm>
              <a:off x="4770250" y="2863000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416925" y="2053775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416925" y="2863000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770250" y="5926725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416925" y="5926725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278725" y="2053775"/>
              <a:ext cx="809699" cy="705300"/>
            </a:xfrm>
            <a:prstGeom prst="rect">
              <a:avLst/>
            </a:prstGeom>
            <a:solidFill>
              <a:srgbClr val="FFFF00">
                <a:alpha val="3333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5" y="205975"/>
            <a:ext cx="8006245" cy="45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262187" y="1137425"/>
            <a:ext cx="881999" cy="1800000"/>
          </a:xfrm>
          <a:prstGeom prst="rect">
            <a:avLst/>
          </a:prstGeom>
          <a:solidFill>
            <a:srgbClr val="F4C43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486700" y="1137425"/>
            <a:ext cx="922500" cy="1800000"/>
          </a:xfrm>
          <a:prstGeom prst="rect">
            <a:avLst/>
          </a:prstGeom>
          <a:solidFill>
            <a:srgbClr val="ACE1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151200" y="1137425"/>
            <a:ext cx="881999" cy="1800000"/>
          </a:xfrm>
          <a:prstGeom prst="rect">
            <a:avLst/>
          </a:prstGeom>
          <a:solidFill>
            <a:srgbClr val="E3423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033200" y="1137425"/>
            <a:ext cx="881999" cy="1800000"/>
          </a:xfrm>
          <a:prstGeom prst="rect">
            <a:avLst/>
          </a:prstGeom>
          <a:solidFill>
            <a:srgbClr val="007BA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 rot="-5400000">
            <a:off x="2830050" y="1612024"/>
            <a:ext cx="1782299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Saffron</a:t>
            </a:r>
          </a:p>
        </p:txBody>
      </p:sp>
      <p:sp>
        <p:nvSpPr>
          <p:cNvPr id="201" name="Shape 201"/>
          <p:cNvSpPr txBox="1"/>
          <p:nvPr/>
        </p:nvSpPr>
        <p:spPr>
          <a:xfrm rot="-5400000">
            <a:off x="1114074" y="1678450"/>
            <a:ext cx="1782299" cy="73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Celadon</a:t>
            </a:r>
          </a:p>
        </p:txBody>
      </p:sp>
      <p:sp>
        <p:nvSpPr>
          <p:cNvPr id="202" name="Shape 202"/>
          <p:cNvSpPr txBox="1"/>
          <p:nvPr/>
        </p:nvSpPr>
        <p:spPr>
          <a:xfrm rot="-5400000">
            <a:off x="3680850" y="1620999"/>
            <a:ext cx="1782299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Vermilion</a:t>
            </a:r>
          </a:p>
        </p:txBody>
      </p:sp>
      <p:sp>
        <p:nvSpPr>
          <p:cNvPr id="203" name="Shape 203"/>
          <p:cNvSpPr txBox="1"/>
          <p:nvPr/>
        </p:nvSpPr>
        <p:spPr>
          <a:xfrm rot="-5400000">
            <a:off x="4583050" y="1620999"/>
            <a:ext cx="1782299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Cerulean</a:t>
            </a:r>
          </a:p>
        </p:txBody>
      </p:sp>
      <p:sp>
        <p:nvSpPr>
          <p:cNvPr id="204" name="Shape 204"/>
          <p:cNvSpPr/>
          <p:nvPr/>
        </p:nvSpPr>
        <p:spPr>
          <a:xfrm>
            <a:off x="604700" y="1127550"/>
            <a:ext cx="881999" cy="180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You’ll see two 20A sockets on one 20A breaker circuit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 NOT attempt to load at 40A!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 u="sng"/>
              <a:t>Max of 20A for both sockets combined!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Breaker Circuit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2027" l="24338" r="28171" t="2770"/>
          <a:stretch/>
        </p:blipFill>
        <p:spPr>
          <a:xfrm>
            <a:off x="6940350" y="1828375"/>
            <a:ext cx="2203652" cy="33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Maximum supply is the lowest power rating for a given supply chain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Maximum load is the sum of all power-consumer’s (servers, switches, etc.) ratings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GOAL: ensure that your maximum load does not exceed the maximum supply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Supply vs. Draw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 = IV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 supplies rated at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100V 6A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240V 3A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Switches (Ethernet and Infiniband)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KVM units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Rack fans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Let’s work it through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1704962" y="0"/>
            <a:ext cx="7439025" cy="4924450"/>
            <a:chOff x="852475" y="1621800"/>
            <a:chExt cx="7439025" cy="4924450"/>
          </a:xfrm>
        </p:grpSpPr>
        <p:pic>
          <p:nvPicPr>
            <p:cNvPr id="229" name="Shape 2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621825"/>
              <a:ext cx="7439025" cy="492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 txBox="1"/>
            <p:nvPr/>
          </p:nvSpPr>
          <p:spPr>
            <a:xfrm>
              <a:off x="986550" y="1621900"/>
              <a:ext cx="921000" cy="4924199"/>
            </a:xfrm>
            <a:prstGeom prst="rect">
              <a:avLst/>
            </a:prstGeom>
            <a:noFill/>
            <a:ln cap="flat" cmpd="sng" w="19050">
              <a:solidFill>
                <a:srgbClr val="B45F06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B45F06"/>
                  </a:solidFill>
                </a:rPr>
                <a:t>Power On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985250" y="1621900"/>
              <a:ext cx="1528500" cy="4924199"/>
            </a:xfrm>
            <a:prstGeom prst="rect">
              <a:avLst/>
            </a:prstGeom>
            <a:noFill/>
            <a:ln cap="flat" cmpd="sng" w="19050">
              <a:solidFill>
                <a:srgbClr val="38761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38761D"/>
                  </a:solidFill>
                </a:rPr>
                <a:t>OS Boot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3591350" y="1621900"/>
              <a:ext cx="2000400" cy="4924199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1155CC"/>
                  </a:solidFill>
                </a:rPr>
                <a:t>Idle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5680550" y="1621800"/>
              <a:ext cx="1528500" cy="4924199"/>
            </a:xfrm>
            <a:prstGeom prst="rect">
              <a:avLst/>
            </a:prstGeom>
            <a:noFill/>
            <a:ln cap="flat" cmpd="sng" w="19050">
              <a:solidFill>
                <a:srgbClr val="741B47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741B47"/>
                  </a:solidFill>
                </a:rPr>
                <a:t>Job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Assembly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By staggering the power-on stage you can reduce the power spike on a PDU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What happens after a power outage?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What about a full-sized cluster?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 we have to worry about the amount of power available from the power company?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Power spikes increase billing costs!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Temporal Shifting of Power Draw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918025"/>
            <a:ext cx="7686899" cy="36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What voltage would you supply to a new server room? Why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Does wire gauge matter? What about length? </a:t>
            </a:r>
            <a:r>
              <a:rPr lang="en" sz="2800" u="sng"/>
              <a:t>When</a:t>
            </a:r>
            <a:r>
              <a:rPr lang="en" sz="2800"/>
              <a:t> do these matter?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What sockets would you use in a new design?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Power Budget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Design Considerations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  <p:sp>
        <p:nvSpPr>
          <p:cNvPr id="251" name="Shape 25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Server Assembly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Cable Installation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 Budget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What is the purpose of each node?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Head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Compute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Gateway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I/O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Test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Combination?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 Considerations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To start: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Only one head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Staging area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Needs video card (</a:t>
            </a:r>
            <a:r>
              <a:rPr i="1" lang="en" sz="2800"/>
              <a:t>sometimes</a:t>
            </a:r>
            <a:r>
              <a:rPr lang="en" sz="2800"/>
              <a:t>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Needs hard drive(s)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Typically a “beefy” install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Full featured OS installation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Server Room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Head Node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To start: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Lightweight (minimal) installation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Netboot into installation environment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Installation script to provision node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Room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Compute Nodes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Cable Installation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5509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Computers need cables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Network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Storage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Console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With scale, proper cable management is crucial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Cable Installation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694" y="0"/>
            <a:ext cx="3418305" cy="45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52601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1728 nodes, each connected with InfiniBand 4X cables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Largest IB switch has 288 ports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Fat tree network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Cable 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RoadRunner’s Scale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450" y="1795075"/>
            <a:ext cx="3896675" cy="23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