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CSCNSI 2015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Networking Concepts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/>
              <a:t>Heartbleed was in the wild for six months before its discovery and disclosure!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  <a:buFont typeface="Arial"/>
            </a:pPr>
            <a:r>
              <a:rPr lang="en" sz="2800">
                <a:solidFill>
                  <a:srgbClr val="252525"/>
                </a:solidFill>
              </a:rPr>
              <a:t>“Testing shows the presence, not the absence of bugs” -Dijkstra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b="1" lang="en" sz="2800">
                <a:solidFill>
                  <a:srgbClr val="252525"/>
                </a:solidFill>
              </a:rPr>
              <a:t>What can be done to mitigate security risks?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Security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/>
              <a:t>Bugs in accessible services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Keep your OS updated!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Only run what you need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Only make accessible what you need; only to who needs it</a:t>
            </a:r>
          </a:p>
          <a:p>
            <a:pPr indent="-228600" lvl="0" marL="457200" rtl="0">
              <a:spcBef>
                <a:spcPts val="0"/>
              </a:spcBef>
              <a:buClr>
                <a:srgbClr val="F4B834"/>
              </a:buClr>
              <a:buSzPct val="100000"/>
            </a:pPr>
            <a:r>
              <a:rPr lang="en" sz="2800"/>
              <a:t>Misconfigured accessible services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Read system logs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List open (listening) ports: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/bin/netstat -a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Network Security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Vulnerabilities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063375"/>
            <a:ext cx="8229600" cy="34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Rule-based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Incoming and outgoing connections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Lots of filter types (IP address; hostname; port; traffic type; protocol; …)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Prefered method: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Block everything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Only open necessary ports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But only to necessary clients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Security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Firewalls (iptables)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063375"/>
            <a:ext cx="8229600" cy="34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What port number is associated with a service?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2400"/>
              <a:t> through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/etc/services</a:t>
            </a:r>
            <a:r>
              <a:rPr lang="en" sz="2400"/>
              <a:t> to find associated port numbers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Just use the name in iptables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Sometimes you have to Google it if there are several ports and varying (non-intuitive) names!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Security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Port Numbers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063375"/>
            <a:ext cx="8229600" cy="34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IP addresses are located to regions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What countries are you servicing?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There are blacklists of IP addresses too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For long lists, use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ipset</a:t>
            </a:r>
            <a:r>
              <a:rPr lang="en" sz="2800"/>
              <a:t> with </a:t>
            </a: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iptables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I block all non US addresses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http://www.ipdeny.com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Security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IP Geolocation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063375"/>
            <a:ext cx="8229600" cy="34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Turn off / uninstall unnecessary services!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TCP Wrappers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/etc/hosts.allow</a:t>
            </a:r>
            <a:r>
              <a:rPr lang="en" sz="2400"/>
              <a:t>;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/etc/hosts.deny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Only works with some services (sshd)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Same method as iptables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Security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Other Methods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Security Log Monitoring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063375"/>
            <a:ext cx="8229600" cy="34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Schedule time to comb through and look for anomalies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Do it on a regular basis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</a:pPr>
            <a:r>
              <a:rPr lang="en" sz="2800"/>
              <a:t>One good indicator is a sudden large size increase in a log 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200"/>
              <a:t>Log Monitoring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Manually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063375"/>
            <a:ext cx="8229600" cy="349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logwatch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email notification on pattern matches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Courier New"/>
            </a:pPr>
            <a:r>
              <a:rPr lang="en" sz="2800">
                <a:latin typeface="Courier New"/>
                <a:ea typeface="Courier New"/>
                <a:cs typeface="Courier New"/>
                <a:sym typeface="Courier New"/>
              </a:rPr>
              <a:t>fail2ban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Programmable filters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Usually pattern matches in log 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Log Monitoring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200"/>
              <a:t>Automated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Cluster Networking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Network Security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Security Log Monitoring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Cluster Networking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Network Security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Security Log Monitoring</a:t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Cluster Networking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859775"/>
            <a:ext cx="5167199" cy="369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Public access is solely through a single port on the cluster head-node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Head-node is publicly accessible; needs security!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Acts as router for internal network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Authentication / authorization at that port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Cluster Networking</a:t>
            </a:r>
          </a:p>
        </p:txBody>
      </p:sp>
      <p:grpSp>
        <p:nvGrpSpPr>
          <p:cNvPr id="54" name="Shape 54"/>
          <p:cNvGrpSpPr/>
          <p:nvPr/>
        </p:nvGrpSpPr>
        <p:grpSpPr>
          <a:xfrm>
            <a:off x="5790785" y="808489"/>
            <a:ext cx="3353223" cy="3406499"/>
            <a:chOff x="4391025" y="2028825"/>
            <a:chExt cx="4752975" cy="4829175"/>
          </a:xfrm>
        </p:grpSpPr>
        <p:pic>
          <p:nvPicPr>
            <p:cNvPr id="55" name="Shape 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91025" y="2028825"/>
              <a:ext cx="4752975" cy="4829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Shape 56"/>
            <p:cNvSpPr/>
            <p:nvPr/>
          </p:nvSpPr>
          <p:spPr>
            <a:xfrm>
              <a:off x="6811350" y="2752550"/>
              <a:ext cx="1772700" cy="1010699"/>
            </a:xfrm>
            <a:prstGeom prst="ellipse">
              <a:avLst/>
            </a:prstGeom>
            <a:solidFill>
              <a:srgbClr val="00FF00">
                <a:alpha val="31540"/>
              </a:srgbClr>
            </a:solidFill>
            <a:ln cap="flat" cmpd="sng" w="19050">
              <a:solidFill>
                <a:srgbClr val="274E13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Our Setup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04" y="0"/>
            <a:ext cx="5381790" cy="4967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4631050" y="372925"/>
            <a:ext cx="914400" cy="2819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Internet</a:t>
            </a:r>
          </a:p>
        </p:txBody>
      </p:sp>
      <p:sp>
        <p:nvSpPr>
          <p:cNvPr id="64" name="Shape 64"/>
          <p:cNvSpPr/>
          <p:nvPr/>
        </p:nvSpPr>
        <p:spPr>
          <a:xfrm>
            <a:off x="6466175" y="4495875"/>
            <a:ext cx="2606100" cy="402899"/>
          </a:xfrm>
          <a:prstGeom prst="rect">
            <a:avLst/>
          </a:prstGeom>
          <a:solidFill>
            <a:srgbClr val="F4C43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Saffron</a:t>
            </a:r>
          </a:p>
        </p:txBody>
      </p:sp>
      <p:sp>
        <p:nvSpPr>
          <p:cNvPr id="65" name="Shape 65"/>
          <p:cNvSpPr/>
          <p:nvPr/>
        </p:nvSpPr>
        <p:spPr>
          <a:xfrm>
            <a:off x="6466175" y="3904850"/>
            <a:ext cx="2606100" cy="402899"/>
          </a:xfrm>
          <a:prstGeom prst="rect">
            <a:avLst/>
          </a:prstGeom>
          <a:solidFill>
            <a:srgbClr val="ACE1AF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Celadon</a:t>
            </a:r>
          </a:p>
        </p:txBody>
      </p:sp>
      <p:sp>
        <p:nvSpPr>
          <p:cNvPr id="66" name="Shape 66"/>
          <p:cNvSpPr/>
          <p:nvPr/>
        </p:nvSpPr>
        <p:spPr>
          <a:xfrm>
            <a:off x="6466175" y="3273462"/>
            <a:ext cx="2606100" cy="443399"/>
          </a:xfrm>
          <a:prstGeom prst="rect">
            <a:avLst/>
          </a:prstGeom>
          <a:solidFill>
            <a:srgbClr val="E34234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Vermilion</a:t>
            </a:r>
          </a:p>
        </p:txBody>
      </p:sp>
      <p:sp>
        <p:nvSpPr>
          <p:cNvPr id="67" name="Shape 67"/>
          <p:cNvSpPr/>
          <p:nvPr/>
        </p:nvSpPr>
        <p:spPr>
          <a:xfrm>
            <a:off x="6466175" y="2660100"/>
            <a:ext cx="2606100" cy="492300"/>
          </a:xfrm>
          <a:prstGeom prst="rect">
            <a:avLst/>
          </a:prstGeom>
          <a:solidFill>
            <a:srgbClr val="007BA7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Cerulean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>
                <a:solidFill>
                  <a:srgbClr val="FFFFFF"/>
                </a:solidFill>
              </a:rPr>
              <a:t>Cluster Networking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00" y="965575"/>
            <a:ext cx="64770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We pay for bandwidth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try to minimize it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Professional use only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Download locally if possible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CSCNSI repositories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If you need something large, ASK!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Cache locally if you need multiple copies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Limit your download rates</a:t>
            </a:r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Cluster Networking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Network Security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601" y="241824"/>
            <a:ext cx="1002675" cy="11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-17900" y="3367425"/>
            <a:ext cx="9161999" cy="177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OpenSSL Heartbleed Explained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49803" l="2461" r="2499" t="2917"/>
          <a:stretch/>
        </p:blipFill>
        <p:spPr>
          <a:xfrm>
            <a:off x="457200" y="1063373"/>
            <a:ext cx="3848375" cy="408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633" l="2422" r="1451" t="52094"/>
          <a:stretch/>
        </p:blipFill>
        <p:spPr>
          <a:xfrm>
            <a:off x="4794021" y="1063375"/>
            <a:ext cx="3892777" cy="408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