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2674620"/>
            <a:ext cx="77724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371600" y="3086100"/>
            <a:ext cx="6400799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None/>
              <a:defRPr/>
            </a:lvl1pPr>
            <a:lvl2pPr indent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3pPr>
            <a:lvl4pPr indent="0" marL="13716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2" type="body"/>
          </p:nvPr>
        </p:nvSpPr>
        <p:spPr>
          <a:xfrm>
            <a:off x="3328417" y="3826622"/>
            <a:ext cx="2479800" cy="39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34302" marL="6905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16065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47955" marL="1374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03187" marL="18303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Object and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34302" marL="6905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19367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97485" marL="13747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15887" marL="183038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648200" y="3680222"/>
            <a:ext cx="40385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3" type="body"/>
          </p:nvPr>
        </p:nvSpPr>
        <p:spPr>
          <a:xfrm>
            <a:off x="4648200" y="1200150"/>
            <a:ext cx="4038599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bject and 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3680222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57200" y="120015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 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95262" marL="690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20637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93675" marL="1374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03187" marL="18303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x="2286000" y="4919662"/>
            <a:ext cx="4572000" cy="16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Operated by Los Alamos National Security, LLC for the U.S. Department of Energy's NNSA</a:t>
            </a:r>
          </a:p>
        </p:txBody>
      </p:sp>
      <p:sp>
        <p:nvSpPr>
          <p:cNvPr id="8" name="Shape 8"/>
          <p:cNvSpPr txBox="1"/>
          <p:nvPr/>
        </p:nvSpPr>
        <p:spPr>
          <a:xfrm>
            <a:off x="3619500" y="4557712"/>
            <a:ext cx="1904999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UNCLASSIFIED</a:t>
            </a:r>
          </a:p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8.png"/><Relationship Id="rId4" Type="http://schemas.openxmlformats.org/officeDocument/2006/relationships/image" Target="../media/image06.png"/><Relationship Id="rId5" Type="http://schemas.openxmlformats.org/officeDocument/2006/relationships/image" Target="../media/image19.png"/><Relationship Id="rId6" Type="http://schemas.openxmlformats.org/officeDocument/2006/relationships/image" Target="../media/image10.png"/><Relationship Id="rId7" Type="http://schemas.openxmlformats.org/officeDocument/2006/relationships/image" Target="../media/image16.png"/><Relationship Id="rId8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standards.ieee.org/getieee802/download/802.1Q-2011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200"/>
              <a:t>CSCNSI 2015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>
                <a:solidFill>
                  <a:srgbClr val="929292"/>
                </a:solidFill>
              </a:rPr>
              <a:t>NAT and VLANs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Network Address Translation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Destination NAT (DNAT)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76" y="1544425"/>
            <a:ext cx="7911451" cy="20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Same as SNAT, however handles multiple external addresses from a pool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Most commonly used for Dynamic NAT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Seamlessly allows more than one system to share a single externally routable IP address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Hides internal details of your network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Network Address Translation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IPTables Masquerading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Network Address Translation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IPTables Masquerading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14" y="1516104"/>
            <a:ext cx="8129574" cy="211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Arial"/>
            </a:pPr>
            <a:r>
              <a:rPr lang="en" sz="2800">
                <a:solidFill>
                  <a:schemeClr val="dk1"/>
                </a:solidFill>
              </a:rPr>
              <a:t>IPv6 is 128 bit address (instead of the 32 bit address in IPv4) which is sufficient to have 6.67x10</a:t>
            </a:r>
            <a:r>
              <a:rPr baseline="30000" lang="en" sz="2800">
                <a:solidFill>
                  <a:schemeClr val="dk1"/>
                </a:solidFill>
              </a:rPr>
              <a:t>23</a:t>
            </a:r>
            <a:r>
              <a:rPr lang="en" sz="2800">
                <a:solidFill>
                  <a:schemeClr val="dk1"/>
                </a:solidFill>
              </a:rPr>
              <a:t> addresses / square meter.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Arial"/>
            </a:pPr>
            <a:r>
              <a:rPr lang="en" sz="2800">
                <a:solidFill>
                  <a:schemeClr val="dk1"/>
                </a:solidFill>
              </a:rPr>
              <a:t>Are we still going to be using NAT?</a:t>
            </a: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Network Address Translation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IPv6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Arial"/>
            </a:pPr>
            <a:r>
              <a:rPr lang="en" sz="2800">
                <a:solidFill>
                  <a:schemeClr val="dk1"/>
                </a:solidFill>
              </a:rPr>
              <a:t>Is NAT a security measure?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Arial"/>
            </a:pPr>
            <a:r>
              <a:rPr lang="en" sz="2800">
                <a:solidFill>
                  <a:schemeClr val="dk1"/>
                </a:solidFill>
              </a:rPr>
              <a:t>If you are running a NAT, can you disable the firewall on your internal devices?</a:t>
            </a: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Network Address Translation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IPv6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Virtual LAN</a:t>
            </a:r>
          </a:p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Good practice to keep networks separated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Logical traffic layout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Quality of service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Security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Expensive to do this in hardware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Extra wiring, interfaces, switches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Higher power consumption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Difficult to reconfigure</a:t>
            </a:r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Virtual LAN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VLANs allow multiple network segments to coexist on the same hardware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Reuse of same hardware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Reduced power consumption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Easier to reconfigure</a:t>
            </a:r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Virtual LAN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Network Separation Goal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075" y="3715700"/>
            <a:ext cx="1428749" cy="78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6200" y="2089500"/>
            <a:ext cx="9525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200" y="2089500"/>
            <a:ext cx="9525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200" y="2089500"/>
            <a:ext cx="9525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1200" y="1554125"/>
            <a:ext cx="5524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1050" y="1479900"/>
            <a:ext cx="952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00" y="851250"/>
            <a:ext cx="6286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6575" y="1554125"/>
            <a:ext cx="5524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60175" y="1544600"/>
            <a:ext cx="952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88475" y="434725"/>
            <a:ext cx="6286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88725" y="1470375"/>
            <a:ext cx="523874" cy="47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41125" y="1622775"/>
            <a:ext cx="523874" cy="47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91975" y="1470375"/>
            <a:ext cx="523874" cy="47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44375" y="1622775"/>
            <a:ext cx="523874" cy="47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95225" y="1470375"/>
            <a:ext cx="523874" cy="47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47625" y="1622775"/>
            <a:ext cx="523874" cy="476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Shape 154"/>
          <p:cNvCxnSpPr>
            <a:stCxn id="140" idx="2"/>
            <a:endCxn id="138" idx="1"/>
          </p:cNvCxnSpPr>
          <p:nvPr/>
        </p:nvCxnSpPr>
        <p:spPr>
          <a:xfrm>
            <a:off x="1357450" y="2689575"/>
            <a:ext cx="2410500" cy="141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5" name="Shape 155"/>
          <p:cNvCxnSpPr>
            <a:stCxn id="139" idx="2"/>
            <a:endCxn id="138" idx="0"/>
          </p:cNvCxnSpPr>
          <p:nvPr/>
        </p:nvCxnSpPr>
        <p:spPr>
          <a:xfrm>
            <a:off x="4482450" y="2689575"/>
            <a:ext cx="0" cy="102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6" name="Shape 156"/>
          <p:cNvCxnSpPr>
            <a:stCxn id="141" idx="2"/>
            <a:endCxn id="138" idx="3"/>
          </p:cNvCxnSpPr>
          <p:nvPr/>
        </p:nvCxnSpPr>
        <p:spPr>
          <a:xfrm flipH="1">
            <a:off x="5196950" y="2689575"/>
            <a:ext cx="2410500" cy="141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7" name="Shape 157"/>
          <p:cNvSpPr txBox="1"/>
          <p:nvPr/>
        </p:nvSpPr>
        <p:spPr>
          <a:xfrm>
            <a:off x="58275" y="1525050"/>
            <a:ext cx="881100" cy="36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Admin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886975" y="1083425"/>
            <a:ext cx="881100" cy="36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Admin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6502709" y="716525"/>
            <a:ext cx="628499" cy="36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R&amp;D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3939671" y="1083425"/>
            <a:ext cx="628499" cy="36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R&amp;D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1611309" y="1088187"/>
            <a:ext cx="628499" cy="36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R&amp;D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4739775" y="1083425"/>
            <a:ext cx="881100" cy="36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Payroll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7960175" y="1187225"/>
            <a:ext cx="881100" cy="36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Payroll</a:t>
            </a:r>
          </a:p>
        </p:txBody>
      </p:sp>
      <p:sp>
        <p:nvSpPr>
          <p:cNvPr id="164" name="Shape 164"/>
          <p:cNvSpPr/>
          <p:nvPr/>
        </p:nvSpPr>
        <p:spPr>
          <a:xfrm>
            <a:off x="4797141" y="901725"/>
            <a:ext cx="4252725" cy="3066425"/>
          </a:xfrm>
          <a:custGeom>
            <a:pathLst>
              <a:path extrusionOk="0" h="122657" w="170109">
                <a:moveTo>
                  <a:pt x="10160" y="119406"/>
                </a:moveTo>
                <a:cubicBezTo>
                  <a:pt x="7767" y="112232"/>
                  <a:pt x="4513" y="105101"/>
                  <a:pt x="4070" y="97553"/>
                </a:cubicBezTo>
                <a:cubicBezTo>
                  <a:pt x="3067" y="80506"/>
                  <a:pt x="6679" y="63142"/>
                  <a:pt x="3711" y="46326"/>
                </a:cubicBezTo>
                <a:cubicBezTo>
                  <a:pt x="1030" y="31141"/>
                  <a:pt x="-5498" y="2384"/>
                  <a:pt x="9801" y="471"/>
                </a:cubicBezTo>
                <a:cubicBezTo>
                  <a:pt x="18835" y="-659"/>
                  <a:pt x="33071" y="-284"/>
                  <a:pt x="35953" y="8352"/>
                </a:cubicBezTo>
                <a:cubicBezTo>
                  <a:pt x="37796" y="13876"/>
                  <a:pt x="32066" y="19417"/>
                  <a:pt x="31296" y="25190"/>
                </a:cubicBezTo>
                <a:cubicBezTo>
                  <a:pt x="29096" y="41676"/>
                  <a:pt x="25966" y="60719"/>
                  <a:pt x="34520" y="74984"/>
                </a:cubicBezTo>
                <a:cubicBezTo>
                  <a:pt x="38124" y="80994"/>
                  <a:pt x="47930" y="80000"/>
                  <a:pt x="54939" y="80000"/>
                </a:cubicBezTo>
                <a:cubicBezTo>
                  <a:pt x="67363" y="80000"/>
                  <a:pt x="79840" y="80224"/>
                  <a:pt x="92196" y="78925"/>
                </a:cubicBezTo>
                <a:cubicBezTo>
                  <a:pt x="104000" y="77683"/>
                  <a:pt x="119487" y="75212"/>
                  <a:pt x="124796" y="64596"/>
                </a:cubicBezTo>
                <a:cubicBezTo>
                  <a:pt x="129559" y="55068"/>
                  <a:pt x="123404" y="43337"/>
                  <a:pt x="122646" y="32713"/>
                </a:cubicBezTo>
                <a:cubicBezTo>
                  <a:pt x="122198" y="26443"/>
                  <a:pt x="124323" y="19975"/>
                  <a:pt x="127303" y="14442"/>
                </a:cubicBezTo>
                <a:cubicBezTo>
                  <a:pt x="133531" y="2873"/>
                  <a:pt x="159061" y="8884"/>
                  <a:pt x="166351" y="19816"/>
                </a:cubicBezTo>
                <a:cubicBezTo>
                  <a:pt x="176655" y="35268"/>
                  <a:pt x="163269" y="57879"/>
                  <a:pt x="154529" y="74268"/>
                </a:cubicBezTo>
                <a:cubicBezTo>
                  <a:pt x="150024" y="82713"/>
                  <a:pt x="140564" y="87473"/>
                  <a:pt x="132677" y="92896"/>
                </a:cubicBezTo>
                <a:cubicBezTo>
                  <a:pt x="124532" y="98495"/>
                  <a:pt x="115799" y="103451"/>
                  <a:pt x="106525" y="106868"/>
                </a:cubicBezTo>
                <a:cubicBezTo>
                  <a:pt x="90318" y="112839"/>
                  <a:pt x="74001" y="121197"/>
                  <a:pt x="56730" y="121197"/>
                </a:cubicBezTo>
                <a:cubicBezTo>
                  <a:pt x="45017" y="121197"/>
                  <a:pt x="33335" y="122630"/>
                  <a:pt x="21623" y="122630"/>
                </a:cubicBezTo>
                <a:cubicBezTo>
                  <a:pt x="17355" y="122630"/>
                  <a:pt x="10791" y="122737"/>
                  <a:pt x="9443" y="118689"/>
                </a:cubicBez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65" name="Shape 165"/>
          <p:cNvSpPr/>
          <p:nvPr/>
        </p:nvSpPr>
        <p:spPr>
          <a:xfrm>
            <a:off x="694712" y="185741"/>
            <a:ext cx="7280325" cy="2436800"/>
          </a:xfrm>
          <a:custGeom>
            <a:pathLst>
              <a:path extrusionOk="0" h="97472" w="291213">
                <a:moveTo>
                  <a:pt x="32395" y="76756"/>
                </a:moveTo>
                <a:cubicBezTo>
                  <a:pt x="26091" y="77867"/>
                  <a:pt x="19920" y="79654"/>
                  <a:pt x="13766" y="81413"/>
                </a:cubicBezTo>
                <a:cubicBezTo>
                  <a:pt x="9978" y="82495"/>
                  <a:pt x="5230" y="81644"/>
                  <a:pt x="2303" y="84279"/>
                </a:cubicBezTo>
                <a:cubicBezTo>
                  <a:pt x="-100" y="86441"/>
                  <a:pt x="-938" y="91931"/>
                  <a:pt x="1586" y="93951"/>
                </a:cubicBezTo>
                <a:cubicBezTo>
                  <a:pt x="11532" y="101909"/>
                  <a:pt x="27732" y="94383"/>
                  <a:pt x="39560" y="89652"/>
                </a:cubicBezTo>
                <a:cubicBezTo>
                  <a:pt x="51235" y="84981"/>
                  <a:pt x="65417" y="83856"/>
                  <a:pt x="74309" y="74965"/>
                </a:cubicBezTo>
                <a:cubicBezTo>
                  <a:pt x="80502" y="68771"/>
                  <a:pt x="76552" y="57480"/>
                  <a:pt x="79324" y="49171"/>
                </a:cubicBezTo>
                <a:cubicBezTo>
                  <a:pt x="82422" y="39881"/>
                  <a:pt x="92838" y="31911"/>
                  <a:pt x="102609" y="31260"/>
                </a:cubicBezTo>
                <a:cubicBezTo>
                  <a:pt x="107699" y="30920"/>
                  <a:pt x="113976" y="31684"/>
                  <a:pt x="117297" y="35558"/>
                </a:cubicBezTo>
                <a:cubicBezTo>
                  <a:pt x="123246" y="42498"/>
                  <a:pt x="126418" y="51710"/>
                  <a:pt x="128402" y="60635"/>
                </a:cubicBezTo>
                <a:cubicBezTo>
                  <a:pt x="129099" y="63773"/>
                  <a:pt x="128936" y="67410"/>
                  <a:pt x="130910" y="69949"/>
                </a:cubicBezTo>
                <a:cubicBezTo>
                  <a:pt x="134874" y="75047"/>
                  <a:pt x="142993" y="78251"/>
                  <a:pt x="149180" y="76397"/>
                </a:cubicBezTo>
                <a:cubicBezTo>
                  <a:pt x="156345" y="74248"/>
                  <a:pt x="159276" y="63417"/>
                  <a:pt x="158494" y="55978"/>
                </a:cubicBezTo>
                <a:cubicBezTo>
                  <a:pt x="157775" y="49150"/>
                  <a:pt x="152489" y="42648"/>
                  <a:pt x="153837" y="35917"/>
                </a:cubicBezTo>
                <a:cubicBezTo>
                  <a:pt x="154584" y="32182"/>
                  <a:pt x="157698" y="28364"/>
                  <a:pt x="161360" y="27319"/>
                </a:cubicBezTo>
                <a:cubicBezTo>
                  <a:pt x="169418" y="25018"/>
                  <a:pt x="178069" y="28645"/>
                  <a:pt x="186437" y="29110"/>
                </a:cubicBezTo>
                <a:cubicBezTo>
                  <a:pt x="207793" y="30295"/>
                  <a:pt x="228910" y="34248"/>
                  <a:pt x="250203" y="36275"/>
                </a:cubicBezTo>
                <a:cubicBezTo>
                  <a:pt x="261142" y="37316"/>
                  <a:pt x="273486" y="40768"/>
                  <a:pt x="283161" y="35558"/>
                </a:cubicBezTo>
                <a:cubicBezTo>
                  <a:pt x="288616" y="32619"/>
                  <a:pt x="291725" y="24879"/>
                  <a:pt x="291042" y="18721"/>
                </a:cubicBezTo>
                <a:cubicBezTo>
                  <a:pt x="289586" y="5609"/>
                  <a:pt x="268901" y="-1980"/>
                  <a:pt x="255935" y="451"/>
                </a:cubicBezTo>
                <a:cubicBezTo>
                  <a:pt x="234328" y="4503"/>
                  <a:pt x="217285" y="24608"/>
                  <a:pt x="195393" y="26603"/>
                </a:cubicBezTo>
                <a:cubicBezTo>
                  <a:pt x="184327" y="27610"/>
                  <a:pt x="173120" y="24301"/>
                  <a:pt x="162077" y="25528"/>
                </a:cubicBezTo>
                <a:cubicBezTo>
                  <a:pt x="137942" y="28207"/>
                  <a:pt x="113583" y="28208"/>
                  <a:pt x="89355" y="29827"/>
                </a:cubicBezTo>
                <a:cubicBezTo>
                  <a:pt x="81182" y="30372"/>
                  <a:pt x="73102" y="31891"/>
                  <a:pt x="64994" y="33051"/>
                </a:cubicBezTo>
                <a:cubicBezTo>
                  <a:pt x="53493" y="34695"/>
                  <a:pt x="39177" y="32358"/>
                  <a:pt x="30962" y="40574"/>
                </a:cubicBezTo>
                <a:cubicBezTo>
                  <a:pt x="27743" y="43792"/>
                  <a:pt x="31471" y="49670"/>
                  <a:pt x="32037" y="54187"/>
                </a:cubicBezTo>
                <a:cubicBezTo>
                  <a:pt x="32942" y="61415"/>
                  <a:pt x="32395" y="68754"/>
                  <a:pt x="32395" y="76039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66" name="Shape 166"/>
          <p:cNvSpPr/>
          <p:nvPr/>
        </p:nvSpPr>
        <p:spPr>
          <a:xfrm>
            <a:off x="116148" y="800894"/>
            <a:ext cx="3704725" cy="2620275"/>
          </a:xfrm>
          <a:custGeom>
            <a:pathLst>
              <a:path extrusionOk="0" h="104811" w="148189">
                <a:moveTo>
                  <a:pt x="112139" y="32088"/>
                </a:moveTo>
                <a:cubicBezTo>
                  <a:pt x="111162" y="25247"/>
                  <a:pt x="110475" y="16166"/>
                  <a:pt x="115722" y="11669"/>
                </a:cubicBezTo>
                <a:cubicBezTo>
                  <a:pt x="120802" y="7314"/>
                  <a:pt x="129632" y="9748"/>
                  <a:pt x="135783" y="12385"/>
                </a:cubicBezTo>
                <a:cubicBezTo>
                  <a:pt x="138587" y="13587"/>
                  <a:pt x="138870" y="17649"/>
                  <a:pt x="140440" y="20267"/>
                </a:cubicBezTo>
                <a:cubicBezTo>
                  <a:pt x="146511" y="30390"/>
                  <a:pt x="151644" y="45551"/>
                  <a:pt x="145097" y="55374"/>
                </a:cubicBezTo>
                <a:cubicBezTo>
                  <a:pt x="135710" y="69457"/>
                  <a:pt x="118207" y="76241"/>
                  <a:pt x="103183" y="84033"/>
                </a:cubicBezTo>
                <a:cubicBezTo>
                  <a:pt x="82630" y="94691"/>
                  <a:pt x="60060" y="104811"/>
                  <a:pt x="36909" y="104811"/>
                </a:cubicBezTo>
                <a:cubicBezTo>
                  <a:pt x="25112" y="104811"/>
                  <a:pt x="12889" y="96296"/>
                  <a:pt x="6818" y="86182"/>
                </a:cubicBezTo>
                <a:cubicBezTo>
                  <a:pt x="-65" y="74714"/>
                  <a:pt x="3101" y="59690"/>
                  <a:pt x="1444" y="46418"/>
                </a:cubicBezTo>
                <a:cubicBezTo>
                  <a:pt x="-290" y="32529"/>
                  <a:pt x="-1249" y="17497"/>
                  <a:pt x="3952" y="4504"/>
                </a:cubicBezTo>
                <a:cubicBezTo>
                  <a:pt x="7762" y="-5014"/>
                  <a:pt x="32235" y="2234"/>
                  <a:pt x="33685" y="12385"/>
                </a:cubicBezTo>
                <a:cubicBezTo>
                  <a:pt x="35135" y="22540"/>
                  <a:pt x="25377" y="31153"/>
                  <a:pt x="20789" y="40328"/>
                </a:cubicBezTo>
                <a:cubicBezTo>
                  <a:pt x="15393" y="51116"/>
                  <a:pt x="12085" y="68973"/>
                  <a:pt x="21505" y="76510"/>
                </a:cubicBezTo>
                <a:cubicBezTo>
                  <a:pt x="29430" y="82851"/>
                  <a:pt x="42029" y="78995"/>
                  <a:pt x="51955" y="76868"/>
                </a:cubicBezTo>
                <a:cubicBezTo>
                  <a:pt x="66878" y="73669"/>
                  <a:pt x="82942" y="70535"/>
                  <a:pt x="94944" y="61106"/>
                </a:cubicBezTo>
                <a:cubicBezTo>
                  <a:pt x="100972" y="56369"/>
                  <a:pt x="105742" y="49815"/>
                  <a:pt x="108915" y="42836"/>
                </a:cubicBezTo>
                <a:cubicBezTo>
                  <a:pt x="110571" y="39191"/>
                  <a:pt x="116296" y="32638"/>
                  <a:pt x="112498" y="31372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Subnets are not effective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A malicious user can work around it quickly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Simply change the IP to change subnets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VLANs </a:t>
            </a:r>
            <a:r>
              <a:rPr lang="en" sz="2800">
                <a:solidFill>
                  <a:schemeClr val="dk1"/>
                </a:solidFill>
              </a:rPr>
              <a:t>(</a:t>
            </a:r>
            <a:r>
              <a:rPr lang="en" sz="2800" u="sng">
                <a:solidFill>
                  <a:srgbClr val="1155CC"/>
                </a:solidFill>
                <a:hlinkClick r:id="rId3"/>
              </a:rPr>
              <a:t>IEEE 802.1Q</a:t>
            </a:r>
            <a:r>
              <a:rPr lang="en" sz="2800">
                <a:solidFill>
                  <a:schemeClr val="dk1"/>
                </a:solidFill>
              </a:rPr>
              <a:t>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Allows switches to pass tagged packets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Packets which are tagged differently can’t interact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Appears to be separate LANs</a:t>
            </a:r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Virtual LAN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Vs. Subnets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Network Address Translation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Virtual LAN</a:t>
            </a:r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200"/>
              <a:t>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Port based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Each port is tied to a VLAN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Requires maintenance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MAC based (Computer is always on same VLAN)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Requires RADIUS server (switches must contact server), and clients must authenticate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Can be spoofed easily</a:t>
            </a:r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Virtual LAN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VLAN Membership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Switches must be 802.1Q compliant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All ports must be configured correctly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All VLANs and their tags must be configured on all involved switches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There’s a lot of variance between manufacturers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lingo / nomenclature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configuration methods and syntax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native (untagged) VLAN ID numbers</a:t>
            </a:r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Virtual LAN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Tags have an associated VLAN ID number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Switch ports can be configured to accept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packets from multiple tagged VLANs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but only one untagged VLAN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Will be tagged upon arrival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Sometimes called the “native” VLAN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Untagged VLAN is typ. default switch config</a:t>
            </a:r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Virtual LAN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Tagged vs. Untagged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Make sure all involved VLANs are defined on all the involved switches.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Consistent naming isn’t required, but helps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Consistent tag numbering is a </a:t>
            </a:r>
            <a:r>
              <a:rPr i="1" lang="en" sz="2400"/>
              <a:t>hard requirement</a:t>
            </a:r>
            <a:r>
              <a:rPr lang="en" sz="2400"/>
              <a:t>!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Always check end-to-end requirement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The more switches, the more to configure</a:t>
            </a:r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Virtual LAN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Andree’s Rule of Thumb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A user forgets to turn off torrenting on their personal laptop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A user sets up their own DHCP server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A user streams 4K videos at their desk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A user brings an unpatched machine with malware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Hence, there’s a lot of reasons for VLANs</a:t>
            </a:r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Virtual LAN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Real Situations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VLANs don’t provide the degree of separation required for secure data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LANL uses hardware separation in its networks for security reasons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Red and Yellow/Green networks are “air-gapped”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To prevent accidental leaks of secure information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To prevent unauthorized access of secure info</a:t>
            </a:r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Virtual LAN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LANL Security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Network Address Translation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Virtual LAN</a:t>
            </a:r>
          </a:p>
        </p:txBody>
      </p:sp>
      <p:sp>
        <p:nvSpPr>
          <p:cNvPr id="214" name="Shape 2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Summary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Network Address Translation (NAT)</a:t>
            </a: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IP address and port rewriting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IPTables Concepts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Forwarding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Source NAT (SNAT)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Masquerading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Destination NAT (DNAT)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NAT use-cases</a:t>
            </a:r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3200"/>
              <a:t>Network Address Translation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Rule that simple allows packet forwarding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From internal network to external networking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From external network to internal network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Must be enabled in the kernel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Command line enables immediately (lost on reboot)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Configuration settings for enabling at boot</a:t>
            </a:r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3200"/>
              <a:t>Network Address Translation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IPTables Forwarding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Let me reiterate: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FORWARDING MUST BE ENABLED IN THE KERNEL!</a:t>
            </a: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Network Address Translation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IPTables Forwarding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025" y="2357475"/>
            <a:ext cx="2647949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Translates outgoing internal packets into externally addressed packets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Multiple sources can appear to have same external IP address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Usually includes port translations (PAT)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Remembers modified packets in order to route return packets</a:t>
            </a: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Network Address Translation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IPTables Source NAT (SNAT)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Network Address Translation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IPTables Source NAT (SNAT)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" y="1503115"/>
            <a:ext cx="8229600" cy="2137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Translates incoming external packets into internally addressed packets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Allows multiple physical servers to host services from the same address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b="1" lang="en" sz="2800"/>
              <a:t>Internal device absolutely needs own firewall rules and other security in place!</a:t>
            </a: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Network Address Translation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Destination NAT (DNAT)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ideshow-2014_alt1_r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