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7732B44-E199-4678-AACC-E4A81D9D3375}">
  <a:tblStyle styleId="{27732B44-E199-4678-AACC-E4A81D9D3375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32900E46-D37B-40EF-A279-65A20A2E51F5}" styleName="Table_1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3BDDF28D-C799-420D-964E-AAF538407EDF}" styleName="Table_2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E693230E-EEC6-4DED-A158-85942FDEE2AC}" styleName="Table_3"/>
  <a:tblStyle styleId="{6641815A-9903-492E-9BF4-C1BF1D8D1834}" styleName="Table_4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2674620"/>
            <a:ext cx="77724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371600" y="3086100"/>
            <a:ext cx="6400799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None/>
              <a:defRPr/>
            </a:lvl1pPr>
            <a:lvl2pPr indent="0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3pPr>
            <a:lvl4pPr indent="0" marL="13716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2" type="body"/>
          </p:nvPr>
        </p:nvSpPr>
        <p:spPr>
          <a:xfrm>
            <a:off x="3328417" y="3826622"/>
            <a:ext cx="2479800" cy="39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 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8275" marL="34607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Char char="▪"/>
              <a:defRPr/>
            </a:lvl1pPr>
            <a:lvl2pPr indent="-134302" marL="6905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2pPr>
            <a:lvl3pPr indent="-160655" marL="1031875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•"/>
              <a:defRPr/>
            </a:lvl3pPr>
            <a:lvl4pPr indent="-147955" marL="1374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-"/>
              <a:defRPr/>
            </a:lvl4pPr>
            <a:lvl5pPr indent="-103187" marL="18303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Object and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8275" marL="34607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Char char="▪"/>
              <a:defRPr/>
            </a:lvl1pPr>
            <a:lvl2pPr indent="-134302" marL="6905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2pPr>
            <a:lvl3pPr indent="-193675" marL="1031875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•"/>
              <a:defRPr/>
            </a:lvl3pPr>
            <a:lvl4pPr indent="-197485" marL="13747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-"/>
              <a:defRPr/>
            </a:lvl4pPr>
            <a:lvl5pPr indent="-115887" marL="183038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648200" y="3680222"/>
            <a:ext cx="40385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3" type="body"/>
          </p:nvPr>
        </p:nvSpPr>
        <p:spPr>
          <a:xfrm>
            <a:off x="4648200" y="1200150"/>
            <a:ext cx="4038599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bject and 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3680222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57200" y="120015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 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85800" y="2674620"/>
            <a:ext cx="77724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1371600" y="3086100"/>
            <a:ext cx="6400799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None/>
              <a:defRPr/>
            </a:lvl1pPr>
            <a:lvl2pPr indent="0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3pPr>
            <a:lvl4pPr indent="0" marL="13716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3328417" y="3826622"/>
            <a:ext cx="2479800" cy="39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8275" marL="34607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Char char="▪"/>
              <a:defRPr/>
            </a:lvl1pPr>
            <a:lvl2pPr indent="-134302" marL="6905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2pPr>
            <a:lvl3pPr indent="-160655" marL="1031875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•"/>
              <a:defRPr/>
            </a:lvl3pPr>
            <a:lvl4pPr indent="-147955" marL="1374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-"/>
              <a:defRPr/>
            </a:lvl4pPr>
            <a:lvl5pPr indent="-103187" marL="18303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Object and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8275" marL="34607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Char char="▪"/>
              <a:defRPr/>
            </a:lvl1pPr>
            <a:lvl2pPr indent="-134302" marL="6905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2pPr>
            <a:lvl3pPr indent="-193675" marL="1031875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•"/>
              <a:defRPr/>
            </a:lvl3pPr>
            <a:lvl4pPr indent="-197485" marL="13747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-"/>
              <a:defRPr/>
            </a:lvl4pPr>
            <a:lvl5pPr indent="-115887" marL="183038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48200" y="3680222"/>
            <a:ext cx="40385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3" type="body"/>
          </p:nvPr>
        </p:nvSpPr>
        <p:spPr>
          <a:xfrm>
            <a:off x="4648200" y="1200150"/>
            <a:ext cx="4038599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bject and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3680222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120015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1.jpg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8275" marL="34607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Char char="▪"/>
              <a:defRPr/>
            </a:lvl1pPr>
            <a:lvl2pPr indent="-195262" marL="690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2pPr>
            <a:lvl3pPr indent="-206375" marL="1031875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•"/>
              <a:defRPr/>
            </a:lvl3pPr>
            <a:lvl4pPr indent="-193675" marL="1374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-"/>
              <a:defRPr/>
            </a:lvl4pPr>
            <a:lvl5pPr indent="-103187" marL="18303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/>
          <p:nvPr/>
        </p:nvSpPr>
        <p:spPr>
          <a:xfrm>
            <a:off x="2286000" y="4919662"/>
            <a:ext cx="4572000" cy="16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Operated by Los Alamos National Security, LLC for the U.S. Department of Energy's NNSA</a:t>
            </a:r>
          </a:p>
        </p:txBody>
      </p:sp>
      <p:sp>
        <p:nvSpPr>
          <p:cNvPr id="8" name="Shape 8"/>
          <p:cNvSpPr txBox="1"/>
          <p:nvPr/>
        </p:nvSpPr>
        <p:spPr>
          <a:xfrm>
            <a:off x="3619500" y="4557712"/>
            <a:ext cx="1904999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UNCLASSIFIED</a:t>
            </a:r>
          </a:p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8275" marL="34607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Char char="▪"/>
              <a:defRPr/>
            </a:lvl1pPr>
            <a:lvl2pPr indent="-195262" marL="690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2pPr>
            <a:lvl3pPr indent="-206375" marL="1031875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•"/>
              <a:defRPr/>
            </a:lvl3pPr>
            <a:lvl4pPr indent="-193675" marL="1374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-"/>
              <a:defRPr/>
            </a:lvl4pPr>
            <a:lvl5pPr indent="-103187" marL="18303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55" name="Shape 55"/>
          <p:cNvSpPr/>
          <p:nvPr/>
        </p:nvSpPr>
        <p:spPr>
          <a:xfrm>
            <a:off x="2286000" y="4919662"/>
            <a:ext cx="4572000" cy="16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Operated by Los Alamos National Security, LLC for the U.S. Department of Energy's NNSA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619500" y="4557712"/>
            <a:ext cx="1904999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UNCLASSIFIED</a:t>
            </a:r>
          </a:p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  <p:sldLayoutId id="2147483654" r:id="rId3"/>
    <p:sldLayoutId id="2147483655" r:id="rId4"/>
    <p:sldLayoutId id="2147483656" r:id="rId5"/>
    <p:sldLayoutId id="2147483657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0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0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3200"/>
              <a:t>CSCNSI 2015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>
                <a:solidFill>
                  <a:srgbClr val="929292"/>
                </a:solidFill>
              </a:rPr>
              <a:t>Linux System Services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Domain Name Service (DNS)</a:t>
            </a:r>
          </a:p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00150"/>
            <a:ext cx="54807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Translates domain names into addresses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google.com =&gt; 74.125.224.132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Most also supply reverse lookups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74.125.224.132 =&gt; google.com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Think of it as a queryable address book</a:t>
            </a:r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3200"/>
              <a:t>DNS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Introduction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665" y="1437223"/>
            <a:ext cx="3013585" cy="200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0150"/>
            <a:ext cx="82659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Servers are organized hierarchically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Queries can be recursive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If a server doesn’t know an answer, the query will be passed up the chain until a solution is found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Data is cached as it comes back down toward the requesting client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Data can expire; requiring another recursion later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&lt; 15 top-level (called ‘root’) servers</a:t>
            </a:r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DNS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Basics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00150"/>
            <a:ext cx="82659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Define zones for local machines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Can be arbitrarily named as long as requests return local IP addresses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Benefits include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Reduced outside traffic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Faster responses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Can interact with nodes on a same basis instead of IP addresses</a:t>
            </a:r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DNS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Cluster Situation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200150"/>
            <a:ext cx="82659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Client is configured through /etc/resolv.conf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manually OR automatically by the DHCP client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Configures the: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Domain the client belongs to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What domains to search within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200"/>
              <a:t>node1 =&gt; node1.probe.newmexicoconsortium.org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What nameservers to send queries</a:t>
            </a:r>
          </a:p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DNS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Client Configuration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200150"/>
            <a:ext cx="82659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Berkeley Internet Name Domain (BIND)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‘chroot’ version is more secure</a:t>
            </a:r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DNS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Server Installation</a:t>
            </a:r>
          </a:p>
        </p:txBody>
      </p:sp>
      <p:graphicFrame>
        <p:nvGraphicFramePr>
          <p:cNvPr id="153" name="Shape 153"/>
          <p:cNvGraphicFramePr/>
          <p:nvPr/>
        </p:nvGraphicFramePr>
        <p:xfrm>
          <a:off x="471575" y="226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{27732B44-E199-4678-AACC-E4A81D9D3375}</a:tableStyleId>
              </a:tblPr>
              <a:tblGrid>
                <a:gridCol w="1746450"/>
                <a:gridCol w="6490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/>
                        <a:t>Service name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/>
                        <a:t>Packages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bind; bind-libs; bind-utils; bind-chroot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/>
                        <a:t>Configure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/etc/named.conf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/>
                        <a:t>Log Files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/var/log/message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Related Commands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dig; host; </a:t>
                      </a:r>
                      <a:r>
                        <a:rPr lang="en" sz="1800">
                          <a:solidFill>
                            <a:srgbClr val="99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nslookup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200150"/>
            <a:ext cx="82659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Configuration via: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/var/named/chroot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/etc/named.conf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system-conf-bind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Zone files act as local database of names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Each entry is called a record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There are many record types (a; cname; mx)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Man and Google are your friends!</a:t>
            </a:r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DNS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Configuration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Dynamic Host Configuration Protocol (DHCP)</a:t>
            </a:r>
          </a:p>
        </p:txBody>
      </p:sp>
      <p:sp>
        <p:nvSpPr>
          <p:cNvPr id="165" name="Shape 165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200150"/>
            <a:ext cx="82659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Automatic configuration of client network using information provided by server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Average person doesn’t know how to setup: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IP address; DNS; netmask; gateway; routes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First part of Big Picture for network booting</a:t>
            </a:r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DHCP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937" y="155374"/>
            <a:ext cx="6468125" cy="42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/>
          <p:nvPr/>
        </p:nvSpPr>
        <p:spPr>
          <a:xfrm>
            <a:off x="5394771" y="567010"/>
            <a:ext cx="2853600" cy="895500"/>
          </a:xfrm>
          <a:prstGeom prst="ellipse">
            <a:avLst/>
          </a:prstGeom>
          <a:solidFill>
            <a:srgbClr val="00FF00">
              <a:alpha val="24620"/>
            </a:srgbClr>
          </a:solidFill>
          <a:ln cap="flat" cmpd="sng" w="38100">
            <a:solidFill>
              <a:srgbClr val="00FF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0150"/>
            <a:ext cx="41193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000"/>
              <a:t>System Services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000"/>
              <a:t>Domain Name Service (DNS)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000"/>
              <a:t>Dynamic Host Configuration Protocol (DHCP)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000"/>
              <a:t>Network Time Protocol (NTP)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000"/>
              <a:t>Network File System (NFS)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000"/>
              <a:t>HyperText Transfer Protocol (HTTP)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000"/>
              <a:t>Yum Repositories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000"/>
              <a:t>Lights Out Management</a:t>
            </a:r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3200"/>
              <a:t>Introduction</a:t>
            </a:r>
          </a:p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576500" y="1200150"/>
            <a:ext cx="41193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000"/>
              <a:t>Authentication and Authorization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000"/>
              <a:t>Users &amp; Groups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000"/>
              <a:t>LDAP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000"/>
              <a:t>Kerberos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200150"/>
            <a:ext cx="4083599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Provides IPs for nodes based on MAC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Dynamically update DNS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Supply information regarding network booting</a:t>
            </a:r>
          </a:p>
        </p:txBody>
      </p:sp>
      <p:sp>
        <p:nvSpPr>
          <p:cNvPr id="183" name="Shape 1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DHCP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Cluster Situation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265" y="605023"/>
            <a:ext cx="3871834" cy="3933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200150"/>
            <a:ext cx="84003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When a client connects to the network: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Client broadcasts DHCP DISCOVER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Server response DHCP OFFER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Client responds to first server with DHCP REQUEST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Server acknowledges with DHCP ACK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Renewing client: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Client broadcasts DHCP REQUEST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Server response DHCP ACK</a:t>
            </a:r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DHCP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Message Protocol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612" y="-19050"/>
            <a:ext cx="4676775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1200150"/>
            <a:ext cx="84003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IP Address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Netmask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Default gateway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DNS servers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Client hostname</a:t>
            </a:r>
          </a:p>
        </p:txBody>
      </p:sp>
      <p:sp>
        <p:nvSpPr>
          <p:cNvPr id="201" name="Shape 2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DHCP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Information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200150"/>
            <a:ext cx="84003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Configurable time-to-live expiration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When the ‘lease’ expires a new one is requested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Addresses can be assigned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‘static’ IP associated with the interface MAC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pulled from a ‘pool’</a:t>
            </a:r>
          </a:p>
        </p:txBody>
      </p:sp>
      <p:sp>
        <p:nvSpPr>
          <p:cNvPr id="207" name="Shape 2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DHCP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IP Addresses</a:t>
            </a:r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36932"/>
          <a:stretch/>
        </p:blipFill>
        <p:spPr>
          <a:xfrm>
            <a:off x="3202750" y="3574200"/>
            <a:ext cx="5941249" cy="15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4178669" y="4017342"/>
            <a:ext cx="3657600" cy="12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FAIL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DHCP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Netmask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1200150"/>
            <a:ext cx="84003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Defines the location of the three parts to an IP address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Network prefix (10.222.)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Subnet number (.42.)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Host Number (.55)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Two different notations for subnets: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Subnet mask (255.255.0.0)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CDIR (/16)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DHCP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Default Route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1200150"/>
            <a:ext cx="84003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Defines the route to the gateway/router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non-subnet traffic is sent to this address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Routing tables can get more complicated than this default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DHCP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Client Configuration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457200" y="1200150"/>
            <a:ext cx="8651099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Enable in interface configuration scripts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/etc/sysconfig/network-scripts/ifcfg-eth0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BOOTPROTO=’dchp’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Client runs </a:t>
            </a: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/sbin/dhclient</a:t>
            </a:r>
            <a:r>
              <a:rPr lang="en" sz="2800"/>
              <a:t> script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May overwrite </a:t>
            </a: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/etc/resolv.conf</a:t>
            </a:r>
            <a:r>
              <a:rPr lang="en" sz="2800"/>
              <a:t>!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Can override served settings using </a:t>
            </a: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/etc/dhclient.conf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DHCP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Server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457200" y="1200150"/>
            <a:ext cx="8651099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Man and Google are your friends!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Log files are invaluable for troubleshooting</a:t>
            </a:r>
          </a:p>
        </p:txBody>
      </p:sp>
      <p:graphicFrame>
        <p:nvGraphicFramePr>
          <p:cNvPr id="234" name="Shape 234"/>
          <p:cNvGraphicFramePr/>
          <p:nvPr/>
        </p:nvGraphicFramePr>
        <p:xfrm>
          <a:off x="453425" y="249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{32900E46-D37B-40EF-A279-65A20A2E51F5}</a:tableStyleId>
              </a:tblPr>
              <a:tblGrid>
                <a:gridCol w="1746450"/>
                <a:gridCol w="6490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/>
                        <a:t>Service name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dhcpd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/>
                        <a:t>Packages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dhcp dhcp-common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/>
                        <a:t>Configure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/etc/dhcp/dhcpd.conf; /etc/sysconfig/dhcpd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Log Files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/var/log/message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DHCP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Server Configuration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457200" y="1200150"/>
            <a:ext cx="84003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Do not smash DHCP broadcasts on the intranet. ONLY LISTEN ON </a:t>
            </a:r>
            <a:r>
              <a:rPr b="1" lang="en" sz="2800"/>
              <a:t>YOUR</a:t>
            </a:r>
            <a:r>
              <a:rPr lang="en" sz="2800"/>
              <a:t> INTERNAL INTERFACE!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051650" y="2842525"/>
            <a:ext cx="7040699" cy="1584899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$ cat /etc/sysconfig/network-scripts/route-eth1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255.255.255.255/32 dev eth1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$ cat /etc/sysconfig/dhcpd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DHCPDARGS=eth1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System Services</a:t>
            </a:r>
          </a:p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Network Time Protocol (NTP)</a:t>
            </a:r>
          </a:p>
        </p:txBody>
      </p:sp>
      <p:sp>
        <p:nvSpPr>
          <p:cNvPr id="247" name="Shape 247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Network Time Protocol (NTP)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Server Installation and Configuration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457200" y="1200150"/>
            <a:ext cx="84003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Security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restrict to local network</a:t>
            </a:r>
          </a:p>
        </p:txBody>
      </p:sp>
      <p:graphicFrame>
        <p:nvGraphicFramePr>
          <p:cNvPr id="254" name="Shape 254"/>
          <p:cNvGraphicFramePr/>
          <p:nvPr/>
        </p:nvGraphicFramePr>
        <p:xfrm>
          <a:off x="453425" y="226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{3BDDF28D-C799-420D-964E-AAF538407EDF}</a:tableStyleId>
              </a:tblPr>
              <a:tblGrid>
                <a:gridCol w="1746450"/>
                <a:gridCol w="6490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Service name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ntpd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/>
                        <a:t>Packages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ntp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Configure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/etc/ntp.conf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Force sync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/usr/sbin/ntpd -q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Related commands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ntpstat; ntpq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Network Time Protocol (NTP)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Local Time Zone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457200" y="1200150"/>
            <a:ext cx="84003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You may want to set the local timezone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Part of the ‘tz database’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Published as text files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compiled into binary format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located at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/usr/share/zoneinfo 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729000" y="3467675"/>
            <a:ext cx="7686000" cy="9686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# rm /etc/localtime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# ln -s /usr/share/zoneinfo/US/Mountain /etc/localtime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6600" y="1937262"/>
            <a:ext cx="2060900" cy="12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Network File System (NFS)</a:t>
            </a:r>
          </a:p>
        </p:txBody>
      </p:sp>
      <p:sp>
        <p:nvSpPr>
          <p:cNvPr id="268" name="Shape 268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3200"/>
              <a:t>Network File System (NFS)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Introduction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457200" y="1200150"/>
            <a:ext cx="84003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A centralized filesystem that can be shared over the network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Uses Remote Procedure Call (RPC)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Client-server pattern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Server exports paths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Client mounts exported paths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Shape 279"/>
          <p:cNvGrpSpPr/>
          <p:nvPr/>
        </p:nvGrpSpPr>
        <p:grpSpPr>
          <a:xfrm>
            <a:off x="842011" y="206023"/>
            <a:ext cx="7459991" cy="4471945"/>
            <a:chOff x="647825" y="1600204"/>
            <a:chExt cx="7853449" cy="4967724"/>
          </a:xfrm>
        </p:grpSpPr>
        <p:pic>
          <p:nvPicPr>
            <p:cNvPr id="280" name="Shape 28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47825" y="1600204"/>
              <a:ext cx="7846679" cy="49677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6439180" y="1702516"/>
              <a:ext cx="1765200" cy="1742399"/>
            </a:xfrm>
            <a:prstGeom prst="mathMultiply">
              <a:avLst>
                <a:gd fmla="val 23520" name="adj1"/>
              </a:avLst>
            </a:prstGeom>
            <a:solidFill>
              <a:srgbClr val="FFF2CC">
                <a:alpha val="36150"/>
              </a:srgbClr>
            </a:solidFill>
            <a:ln cap="flat" cmpd="sng" w="19050">
              <a:solidFill>
                <a:srgbClr val="BF9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142374" y="4964060"/>
              <a:ext cx="2358900" cy="1195200"/>
            </a:xfrm>
            <a:prstGeom prst="ellipse">
              <a:avLst/>
            </a:prstGeom>
            <a:solidFill>
              <a:srgbClr val="00FF00">
                <a:alpha val="33080"/>
              </a:srgbClr>
            </a:solidFill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Network File System (NFS)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Cluster Situation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457200" y="1200150"/>
            <a:ext cx="84003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On a cluster, you can’t simply copy the home directory for every user to every node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Synchronization issues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Waste of storage ($$$)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In the lab we’ll be: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Exporting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/home/</a:t>
            </a:r>
            <a:r>
              <a:rPr lang="en" sz="2400"/>
              <a:t> to our compute nodes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Network File System (NFS)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Server Installation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457200" y="1200150"/>
            <a:ext cx="84003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aphicFrame>
        <p:nvGraphicFramePr>
          <p:cNvPr id="295" name="Shape 295"/>
          <p:cNvGraphicFramePr/>
          <p:nvPr/>
        </p:nvGraphicFramePr>
        <p:xfrm>
          <a:off x="457200" y="181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{E693230E-EEC6-4DED-A158-85942FDEE2AC}</a:tableStyleId>
              </a:tblPr>
              <a:tblGrid>
                <a:gridCol w="1743075"/>
                <a:gridCol w="6486525"/>
              </a:tblGrid>
              <a:tr h="4667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/>
                        <a:t>Service name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rpcbind; nfs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67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/>
                        <a:t>Packages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rpcbind; nfs; nfs-utils; nfs-utils-lib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67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/>
                        <a:t>Configure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/etc/exports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67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Related Commands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showmount; mount; umount; df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Network File System (NFS)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Server Configuration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457200" y="1200150"/>
            <a:ext cx="84003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State your exported paths in </a:t>
            </a: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/etc/exports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Requires </a:t>
            </a: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rpcbind</a:t>
            </a:r>
            <a:r>
              <a:rPr lang="en" sz="2800"/>
              <a:t> service to also be running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Difficult to setup securely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Use your firewall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Local root user could have access to all files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This is generally a bad thing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Network File System (NFS)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Client-Side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457200" y="1200150"/>
            <a:ext cx="84003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Packages: nfs-util; nfs-utils-lib; rpcbind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See mounts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showmount -e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hostname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Mount manually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mount -t nfs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hostname:share path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Mount at boot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Using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/etc/fstab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00150"/>
            <a:ext cx="48090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Service daemons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Run as background processes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Provide services in a way that is transparent to user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Examples: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SSH server (sshd)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IPTables</a:t>
            </a:r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System Services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174" y="1126075"/>
            <a:ext cx="2232075" cy="31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Network File System (NFS)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A Word of Caution</a:t>
            </a: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457200" y="1200150"/>
            <a:ext cx="84003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There’s a lot of wrong tutorials on the internet…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As always, make a backup of your system before major changes.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b="1" lang="en" sz="2800"/>
              <a:t>Be very selective with the documentation you use!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HyperText Transfer Protocol (HTTP)</a:t>
            </a:r>
          </a:p>
        </p:txBody>
      </p:sp>
      <p:sp>
        <p:nvSpPr>
          <p:cNvPr id="319" name="Shape 319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3200"/>
              <a:t>HyperText Transfer Protocol (HTTP)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Introduction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457200" y="1200150"/>
            <a:ext cx="84003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Many servers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Apache and NGINX are most common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We’re using Apache in this course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Host repository files during installation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Anaconda uses this protocol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Later we’ll host the same repository files using NFS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Shape 330"/>
          <p:cNvGrpSpPr/>
          <p:nvPr/>
        </p:nvGrpSpPr>
        <p:grpSpPr>
          <a:xfrm>
            <a:off x="1171850" y="214959"/>
            <a:ext cx="6800305" cy="4428704"/>
            <a:chOff x="904725" y="1600200"/>
            <a:chExt cx="7339779" cy="4967699"/>
          </a:xfrm>
        </p:grpSpPr>
        <p:pic>
          <p:nvPicPr>
            <p:cNvPr id="331" name="Shape 3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04725" y="1600200"/>
              <a:ext cx="7333325" cy="4967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2" name="Shape 332"/>
            <p:cNvSpPr/>
            <p:nvPr/>
          </p:nvSpPr>
          <p:spPr>
            <a:xfrm>
              <a:off x="6039804" y="4964039"/>
              <a:ext cx="2204699" cy="1195200"/>
            </a:xfrm>
            <a:prstGeom prst="ellipse">
              <a:avLst/>
            </a:prstGeom>
            <a:solidFill>
              <a:srgbClr val="00FF00">
                <a:alpha val="33080"/>
              </a:srgbClr>
            </a:solidFill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HyperText Transfer Protocol (HTTP)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Cluster Usage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457200" y="1200150"/>
            <a:ext cx="84003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Hosting files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Internally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Yum repositories for netbooting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Configuration files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Hosting web accessible monitoring services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Externally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i="1" lang="en" sz="2400"/>
              <a:t>we’ll be doing this later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HyperText Transfer Protocol (HTTP)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Installation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457200" y="1200150"/>
            <a:ext cx="84003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Lots and lots of settings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Well documented</a:t>
            </a:r>
          </a:p>
        </p:txBody>
      </p:sp>
      <p:graphicFrame>
        <p:nvGraphicFramePr>
          <p:cNvPr id="345" name="Shape 345"/>
          <p:cNvGraphicFramePr/>
          <p:nvPr/>
        </p:nvGraphicFramePr>
        <p:xfrm>
          <a:off x="542550" y="241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{6641815A-9903-492E-9BF4-C1BF1D8D1834}</a:tableStyleId>
              </a:tblPr>
              <a:tblGrid>
                <a:gridCol w="1743075"/>
                <a:gridCol w="6486525"/>
              </a:tblGrid>
              <a:tr h="4667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/>
                        <a:t>Service name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httpd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67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/>
                        <a:t>Packages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apache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67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/>
                        <a:t>Configure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/etc/httpd/conf/httpd.conf;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/etc/httpd/conf.d/*.conf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67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/>
                        <a:t>Log Files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/var/log/httpd/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Yum Repositories</a:t>
            </a:r>
          </a:p>
        </p:txBody>
      </p:sp>
      <p:sp>
        <p:nvSpPr>
          <p:cNvPr id="351" name="Shape 351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3200"/>
              <a:t>Yum Repositories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Introduction</a:t>
            </a: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457200" y="1200150"/>
            <a:ext cx="84003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Local Copy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Reduces network traffic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Speeds installation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Can easily add local packages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Can distribute fixes now, instead of waiting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Can extend the OS with compiled applications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Ensures (at least some) availability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850" y="214959"/>
            <a:ext cx="6794325" cy="4428704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Shape 363"/>
          <p:cNvSpPr/>
          <p:nvPr/>
        </p:nvSpPr>
        <p:spPr>
          <a:xfrm>
            <a:off x="3547663" y="3515122"/>
            <a:ext cx="2042699" cy="1065599"/>
          </a:xfrm>
          <a:prstGeom prst="ellipse">
            <a:avLst/>
          </a:prstGeom>
          <a:solidFill>
            <a:srgbClr val="00FF00">
              <a:alpha val="33080"/>
            </a:srgbClr>
          </a:solidFill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Yum Repositories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Process</a:t>
            </a:r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457200" y="1200150"/>
            <a:ext cx="84003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Create local repository mirror on head node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Update regularly from source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Instructor’s server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Publish via HTTP for network booting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Publish via NFS for regular yum updates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Systems that host to many clients tend to have dedicated servers for a single service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Virtualization has allowed many of these servers to operate on the same hardware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Redundant pools of the same server type allow for failure without service interruption</a:t>
            </a:r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System Services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Yum Repositories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rsync</a:t>
            </a: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457200" y="1200150"/>
            <a:ext cx="84003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Find a mirror that serves repos via rsync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cscnsi.newmexicoconsortium.org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Mirror the mirror using rsync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Run </a:t>
            </a: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createrepo </a:t>
            </a:r>
            <a:r>
              <a:rPr lang="en" sz="2800"/>
              <a:t>to generate metadata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Later:	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Update the mirror using rsync’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Run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createrepo --update</a:t>
            </a:r>
            <a:r>
              <a:rPr lang="en" sz="2400"/>
              <a:t> to regenerate metadata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Yum Repositories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HTTP and NFS Hosting</a:t>
            </a: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457200" y="1200150"/>
            <a:ext cx="84003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Use HTTP for the Anaconda/Kickstart netbooting process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Use NFS for yum updates/installs on configured nodes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Yum Repositories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Client Configuration</a:t>
            </a:r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457200" y="1200150"/>
            <a:ext cx="84003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Create a repo config and place in </a:t>
            </a: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/etc/yum.repos.d/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Ensure it points to your published repos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Ensure that GPG keys are present on the client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Or not checked by client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Enable repos as you need them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Consider installing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yum-plugin-priorities</a:t>
            </a:r>
            <a:r>
              <a:rPr lang="en" sz="2400"/>
              <a:t> on the clients to resolve conflicts automatically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Usually unique to each operating system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Linux uses startup scripts (or </a:t>
            </a: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systemd</a:t>
            </a:r>
            <a:r>
              <a:rPr lang="en" sz="2800"/>
              <a:t>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/etc/rc.d/init.d/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/sbin/service</a:t>
            </a: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3200"/>
              <a:t>System Services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Service Management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Linux uses runlevels to indicate what scripts are run under certain circumstances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/etc/rc.d/rc#.d/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/sbin/chkconfig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Runlevel is typically specified in </a:t>
            </a: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/etc/inittab</a:t>
            </a:r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3200"/>
              <a:t>System Services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Service Management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Most OSs come with everything on by default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CentOS follows that plug-n-play ideology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You’ll want to remove unnecessary services (like Bluetooth and WiFi)</a:t>
            </a:r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System Services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Service Management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While configuring your machines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Learn what each service does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Disable what you don’t need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Keep in mind that what your head-node needs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Usually not what your compute-nodes need!</a:t>
            </a:r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System Services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Service Management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9300" y="3359150"/>
            <a:ext cx="285750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lideshow-2014_alt1_r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how-2014_alt1_r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