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685800" y="2674620"/>
            <a:ext cx="77724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1371600" y="3086100"/>
            <a:ext cx="6400799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Font typeface="Noto Symbol"/>
              <a:buNone/>
              <a:defRPr/>
            </a:lvl1pPr>
            <a:lvl2pPr indent="0" marL="4572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4B834"/>
              </a:buClr>
              <a:buFont typeface="Arial"/>
              <a:buNone/>
              <a:defRPr/>
            </a:lvl2pPr>
            <a:lvl3pPr indent="0" marL="914400" marR="0" rtl="0" algn="ctr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F4B834"/>
              </a:buClr>
              <a:buFont typeface="Arial"/>
              <a:buNone/>
              <a:defRPr/>
            </a:lvl3pPr>
            <a:lvl4pPr indent="0" marL="13716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4B834"/>
              </a:buClr>
              <a:buFont typeface="Arial"/>
              <a:buNone/>
              <a:defRPr/>
            </a:lvl4pPr>
            <a:lvl5pPr indent="0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4B834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2" type="body"/>
          </p:nvPr>
        </p:nvSpPr>
        <p:spPr>
          <a:xfrm>
            <a:off x="3328417" y="3826622"/>
            <a:ext cx="2479800" cy="39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8275" marL="346075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Font typeface="Noto Symbol"/>
              <a:buChar char="▪"/>
              <a:defRPr/>
            </a:lvl1pPr>
            <a:lvl2pPr indent="-134302" marL="6905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–"/>
              <a:defRPr/>
            </a:lvl2pPr>
            <a:lvl3pPr indent="-160655" marL="1031875" marR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•"/>
              <a:defRPr/>
            </a:lvl3pPr>
            <a:lvl4pPr indent="-147955" marL="1374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-"/>
              <a:defRPr/>
            </a:lvl4pPr>
            <a:lvl5pPr indent="-103187" marL="18303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–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6819900" y="4457700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 with Object and Caption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1200150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8275" marL="346075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Font typeface="Noto Symbol"/>
              <a:buChar char="▪"/>
              <a:defRPr/>
            </a:lvl1pPr>
            <a:lvl2pPr indent="-134302" marL="6905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–"/>
              <a:defRPr/>
            </a:lvl2pPr>
            <a:lvl3pPr indent="-193675" marL="1031875" marR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•"/>
              <a:defRPr/>
            </a:lvl3pPr>
            <a:lvl4pPr indent="-197485" marL="13747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-"/>
              <a:defRPr/>
            </a:lvl4pPr>
            <a:lvl5pPr indent="-115887" marL="1830387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–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4648200" y="3680222"/>
            <a:ext cx="40385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3" type="body"/>
          </p:nvPr>
        </p:nvSpPr>
        <p:spPr>
          <a:xfrm>
            <a:off x="4648200" y="1200150"/>
            <a:ext cx="4038599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>
                <a:srgbClr val="F4B834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6819900" y="4457700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bject and 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3680222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57200" y="1200150"/>
            <a:ext cx="82296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>
                <a:srgbClr val="F4B834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819900" y="4457700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 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8275" marL="346075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Font typeface="Noto Symbol"/>
              <a:buChar char="▪"/>
              <a:defRPr/>
            </a:lvl1pPr>
            <a:lvl2pPr indent="-195262" marL="690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–"/>
              <a:defRPr/>
            </a:lvl2pPr>
            <a:lvl3pPr indent="-206375" marL="1031875" marR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•"/>
              <a:defRPr/>
            </a:lvl3pPr>
            <a:lvl4pPr indent="-193675" marL="1374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-"/>
              <a:defRPr/>
            </a:lvl4pPr>
            <a:lvl5pPr indent="-103187" marL="18303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–"/>
              <a:defRPr/>
            </a:lvl5pPr>
            <a:lvl6pPr indent="-101600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" name="Shape 7"/>
          <p:cNvSpPr/>
          <p:nvPr/>
        </p:nvSpPr>
        <p:spPr>
          <a:xfrm>
            <a:off x="2286000" y="4919662"/>
            <a:ext cx="4572000" cy="161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Operated by Los Alamos National Security, LLC for the U.S. Department of Energy's NNSA</a:t>
            </a:r>
          </a:p>
        </p:txBody>
      </p:sp>
      <p:sp>
        <p:nvSpPr>
          <p:cNvPr id="8" name="Shape 8"/>
          <p:cNvSpPr txBox="1"/>
          <p:nvPr/>
        </p:nvSpPr>
        <p:spPr>
          <a:xfrm>
            <a:off x="3619500" y="4557712"/>
            <a:ext cx="1904999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UNCLASSIFIED</a:t>
            </a:r>
          </a:p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6819900" y="4457700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3200"/>
              <a:t>CSCNSI</a:t>
            </a:r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685800" y="2174375"/>
            <a:ext cx="7772400" cy="105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800">
                <a:solidFill>
                  <a:srgbClr val="929292"/>
                </a:solidFill>
              </a:rPr>
              <a:t>Network Booting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Collection of files for network booting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Served by a TFTP server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Includes boot image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Includes some utilities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DHCP server’s response can point to TFTP server and the initial boot image to download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Syslinux appears to the user as a simple menu system</a:t>
            </a:r>
          </a:p>
        </p:txBody>
      </p:sp>
      <p:sp>
        <p:nvSpPr>
          <p:cNvPr id="97" name="Shape 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PXE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Syslinux Installation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Configure your DHCP server to include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The ‘next-server’ (your TFTP server)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The ‘filename’ of the boot image on that server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Standard boot image will have the node search for a config file named with: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Complete hardware MAC address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Complete uppercase hexadecimal IP address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Tries to resolve one hex digit at a time</a:t>
            </a:r>
          </a:p>
        </p:txBody>
      </p:sp>
      <p:sp>
        <p:nvSpPr>
          <p:cNvPr id="103" name="Shape 1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PXE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Configuration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/pxelinux.cfg/5f9ddfb9-3270-4d62-95d7-0273f1caa68d</a:t>
            </a:r>
            <a:b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/pxelinux.cfg/01-08-00-27-dd-a0-65</a:t>
            </a:r>
            <a:b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/pxelinux.cfg/C000025B</a:t>
            </a:r>
            <a:b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/pxelinux.cfg/C000025</a:t>
            </a:r>
            <a:b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/pxelinux.cfg/C00002</a:t>
            </a:r>
            <a:b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/pxelinux.cfg/C0000</a:t>
            </a:r>
            <a:b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/pxelinux.cfg/C000</a:t>
            </a:r>
            <a:b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/pxelinux.cfg/C00</a:t>
            </a:r>
            <a:b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/pxelinux.cfg/C0</a:t>
            </a:r>
            <a:b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/pxelinux.cfg/C</a:t>
            </a:r>
            <a:b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/pxelinux.cfg/default</a:t>
            </a:r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PXE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Configuration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Trivial File Transfer Protocol (TFTP)</a:t>
            </a:r>
          </a:p>
        </p:txBody>
      </p:sp>
      <p:sp>
        <p:nvSpPr>
          <p:cNvPr id="115" name="Shape 115"/>
          <p:cNvSpPr txBox="1"/>
          <p:nvPr>
            <p:ph idx="1" type="subTitle"/>
          </p:nvPr>
        </p:nvSpPr>
        <p:spPr>
          <a:xfrm>
            <a:off x="685800" y="2174375"/>
            <a:ext cx="7772400" cy="105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rgbClr val="929292"/>
                </a:solidFill>
              </a:rPr>
              <a:t>Network Booting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CSCNSI</a:t>
            </a:r>
          </a:p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685800" y="2174375"/>
            <a:ext cx="7772400" cy="105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rgbClr val="929292"/>
                </a:solidFill>
              </a:rPr>
              <a:t>Network Booting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800"/>
              <a:t>Introduction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800"/>
              <a:t>Preboot Execution Environment (PXE)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800"/>
              <a:t>Trivial File Transfer Protocol (TFTP)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800"/>
              <a:t>Anaconda INstaller and Kickstart Scripts</a:t>
            </a:r>
          </a:p>
        </p:txBody>
      </p:sp>
      <p:sp>
        <p:nvSpPr>
          <p:cNvPr id="127" name="Shape 1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Summary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800"/>
              <a:t>Introduction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800"/>
              <a:t>Preboot Execution Environment (PXE)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800"/>
              <a:t>Trivial File Transfer Protocol (TFTP)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800"/>
              <a:t>Anaconda INstaller and Kickstart Scripts</a:t>
            </a:r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3200"/>
              <a:t>Introduction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Network Booting</a:t>
            </a:r>
          </a:p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685800" y="2174375"/>
            <a:ext cx="7772400" cy="105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800"/>
              <a:t>There are many ways to boot from the network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2400"/>
              <a:t>Preboot Execution Environment (PXE)</a:t>
            </a:r>
          </a:p>
          <a:p>
            <a:pPr indent="-228600" lvl="2" marL="1371600" rtl="0">
              <a:spcBef>
                <a:spcPts val="0"/>
              </a:spcBef>
              <a:buSzPct val="100000"/>
            </a:pPr>
            <a:r>
              <a:rPr lang="en" sz="2400"/>
              <a:t>TFTP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2400"/>
              <a:t>iPXE (formerly gPXE, which if formerly Etherboot)</a:t>
            </a:r>
          </a:p>
          <a:p>
            <a:pPr indent="-228600" lvl="2" marL="1371600" rtl="0">
              <a:spcBef>
                <a:spcPts val="0"/>
              </a:spcBef>
              <a:buSzPct val="100000"/>
            </a:pPr>
            <a:r>
              <a:rPr lang="en" sz="2400"/>
              <a:t>HTTP; WiFi; iSCSI; others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800"/>
              <a:t>Initial environment is downloaded from server, loaded into memory, and executed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2400"/>
              <a:t>Usually image is very small</a:t>
            </a:r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3200"/>
              <a:t>Network Booting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Introduction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399" y="0"/>
            <a:ext cx="7445199" cy="47759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/>
          <p:nvPr/>
        </p:nvSpPr>
        <p:spPr>
          <a:xfrm>
            <a:off x="6320121" y="118424"/>
            <a:ext cx="1600500" cy="1600500"/>
          </a:xfrm>
          <a:prstGeom prst="mathMultiply">
            <a:avLst>
              <a:gd fmla="val 23520" name="adj1"/>
            </a:avLst>
          </a:prstGeom>
          <a:solidFill>
            <a:srgbClr val="FFF2CC">
              <a:alpha val="36150"/>
            </a:srgbClr>
          </a:solidFill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6320121" y="2930724"/>
            <a:ext cx="1600500" cy="1600500"/>
          </a:xfrm>
          <a:prstGeom prst="mathMultiply">
            <a:avLst>
              <a:gd fmla="val 23520" name="adj1"/>
            </a:avLst>
          </a:prstGeom>
          <a:solidFill>
            <a:srgbClr val="FFF2CC">
              <a:alpha val="36150"/>
            </a:srgbClr>
          </a:solidFill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3771746" y="3495099"/>
            <a:ext cx="1600500" cy="1600500"/>
          </a:xfrm>
          <a:prstGeom prst="mathMultiply">
            <a:avLst>
              <a:gd fmla="val 23520" name="adj1"/>
            </a:avLst>
          </a:prstGeom>
          <a:solidFill>
            <a:srgbClr val="FFF2CC">
              <a:alpha val="36150"/>
            </a:srgbClr>
          </a:solidFill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Preboot Execution Environment (PXE)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685800" y="2174375"/>
            <a:ext cx="7772400" cy="105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rgbClr val="929292"/>
                </a:solidFill>
              </a:rPr>
              <a:t>via Syslinux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Allows booting of node using network device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The environment is passed to the booting node via TFTP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We’re using the Syslinux boot image set for simplicity</a:t>
            </a:r>
          </a:p>
        </p:txBody>
      </p:sp>
      <p:sp>
        <p:nvSpPr>
          <p:cNvPr id="73" name="Shape 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3200"/>
              <a:t>PXE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Introduction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399" y="0"/>
            <a:ext cx="7445199" cy="47759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/>
          <p:nvPr/>
        </p:nvSpPr>
        <p:spPr>
          <a:xfrm>
            <a:off x="6320121" y="118424"/>
            <a:ext cx="1600500" cy="1600500"/>
          </a:xfrm>
          <a:prstGeom prst="mathMultiply">
            <a:avLst>
              <a:gd fmla="val 23520" name="adj1"/>
            </a:avLst>
          </a:prstGeom>
          <a:solidFill>
            <a:srgbClr val="FFF2CC">
              <a:alpha val="36150"/>
            </a:srgbClr>
          </a:solidFill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6320121" y="2930724"/>
            <a:ext cx="1600500" cy="1600500"/>
          </a:xfrm>
          <a:prstGeom prst="mathMultiply">
            <a:avLst>
              <a:gd fmla="val 23520" name="adj1"/>
            </a:avLst>
          </a:prstGeom>
          <a:solidFill>
            <a:srgbClr val="FFF2CC">
              <a:alpha val="36150"/>
            </a:srgbClr>
          </a:solidFill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3771746" y="3495099"/>
            <a:ext cx="1600500" cy="1600500"/>
          </a:xfrm>
          <a:prstGeom prst="mathMultiply">
            <a:avLst>
              <a:gd fmla="val 23520" name="adj1"/>
            </a:avLst>
          </a:prstGeom>
          <a:solidFill>
            <a:srgbClr val="FFF2CC">
              <a:alpha val="36150"/>
            </a:srgbClr>
          </a:solidFill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3487325" y="1654250"/>
            <a:ext cx="2046899" cy="777000"/>
          </a:xfrm>
          <a:prstGeom prst="flowChartConnector">
            <a:avLst/>
          </a:prstGeom>
          <a:solidFill>
            <a:srgbClr val="00CC22">
              <a:alpha val="33850"/>
            </a:srgbClr>
          </a:solidFill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399" y="0"/>
            <a:ext cx="7445199" cy="47759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/>
          <p:nvPr/>
        </p:nvSpPr>
        <p:spPr>
          <a:xfrm>
            <a:off x="6320121" y="118424"/>
            <a:ext cx="1600500" cy="1600500"/>
          </a:xfrm>
          <a:prstGeom prst="mathMultiply">
            <a:avLst>
              <a:gd fmla="val 23520" name="adj1"/>
            </a:avLst>
          </a:prstGeom>
          <a:solidFill>
            <a:srgbClr val="FFF2CC">
              <a:alpha val="36150"/>
            </a:srgbClr>
          </a:solidFill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6320121" y="2930724"/>
            <a:ext cx="1600500" cy="1600500"/>
          </a:xfrm>
          <a:prstGeom prst="mathMultiply">
            <a:avLst>
              <a:gd fmla="val 23520" name="adj1"/>
            </a:avLst>
          </a:prstGeom>
          <a:solidFill>
            <a:srgbClr val="FFF2CC">
              <a:alpha val="36150"/>
            </a:srgbClr>
          </a:solidFill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3771746" y="3495099"/>
            <a:ext cx="1600500" cy="1600500"/>
          </a:xfrm>
          <a:prstGeom prst="mathMultiply">
            <a:avLst>
              <a:gd fmla="val 23520" name="adj1"/>
            </a:avLst>
          </a:prstGeom>
          <a:solidFill>
            <a:srgbClr val="FFF2CC">
              <a:alpha val="36150"/>
            </a:srgbClr>
          </a:solidFill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3487325" y="1654250"/>
            <a:ext cx="2046899" cy="777000"/>
          </a:xfrm>
          <a:prstGeom prst="flowChartConnector">
            <a:avLst/>
          </a:prstGeom>
          <a:solidFill>
            <a:srgbClr val="00CC22">
              <a:alpha val="33850"/>
            </a:srgbClr>
          </a:solidFill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lideshow-2014_alt1_r2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