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AB01497-1918-481F-B219-0C1075C4C69C}">
  <a:tblStyle styleId="{FAB01497-1918-481F-B219-0C1075C4C69C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Image:  http://www.paulcaheny.com/wp-content/uploads/2012/03/Cielo-Cray-XE6-Fastest-Linux-Supercomputers.jpg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Anecdote: Good explanation would be factory workstations and limited resource scheduling with bottlenecks.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 https://hpc.lanl.gov?q=usage_model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Front ends have limited resources for memory, CPU and I/O operations; these items are shared among all who are logged 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Compileq will spread the load of a compile over many front-ends.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 https://hpc.lanl.gov?q=usage_model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31" y="3125629"/>
            <a:ext cx="4564336" cy="346622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LANL Does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File Systems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Systems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LANL provides both local- and network- based filesystems to compute nodes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Local filesystems include /tmp/ and /local/ directories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these are volatile and are lost when the job ends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could be ramfs or an actual disk, depending on the system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Network filesystems are purpose specific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serial I/O → short-term, fast for single I/O streams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parallel I/O → short-term, fast for multiple I/O streams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archival I/O → long-term, reliable data storage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Systems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Network Based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Home and Project directories (NFS-based)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/>
              <a:t>fast for serial I/O</a:t>
            </a:r>
            <a:br>
              <a:rPr lang="en" sz="1800"/>
            </a:b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Scratch filesystem (Panasas-based)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/>
              <a:t>fast for parallel I/O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/>
              <a:t>purged often; </a:t>
            </a:r>
            <a:r>
              <a:rPr lang="en" sz="1800" u="sng"/>
              <a:t>do not use for long-term storage</a:t>
            </a:r>
            <a:br>
              <a:rPr lang="en" sz="1800" u="sng"/>
            </a:b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High Performance Storage System (HPSS)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/>
              <a:t>archival storage in Yellow and Red networks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/>
              <a:t>requires separate authorization</a:t>
            </a:r>
            <a:br>
              <a:rPr lang="en" sz="1800"/>
            </a:b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General Parallel File System (GPFS)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/>
              <a:t>archival storage in Turquoise network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/>
              <a:t>requires separate authorization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Systems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Inter-Network Transfers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File Transfer Agents (FTA)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systems in place for transferring data between networks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{turq; yellow; red} → other labs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turq → internet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internet → {turq; yellow}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turq → yellow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yellow → red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usually requires special permissions to 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YOU MUST UNDERSTAND ALL POLICIES REGARDING FILE TRANSFERS BEFORE PERFORMING ONE!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 Management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3429023"/>
            <a:ext cx="47625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 Management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 do you manage user access?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 do you utilize all resources all of the time?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 do you deal with broken nodes?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 do you run high-priority jobs first?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 Management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34" y="2758698"/>
            <a:ext cx="8165931" cy="265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 Management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Submission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Submit job execution ('batch') script which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then executes MPI job on each node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is responsible for setting up logging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perform more than just one thing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msub</a:t>
            </a:r>
            <a:r>
              <a:rPr lang="en"/>
              <a:t>` for Moab job submission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msub -I</a:t>
            </a:r>
            <a:r>
              <a:rPr lang="en"/>
              <a:t>` for interactive session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Some systems have quirks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Cielo has internal 'login' nodes in between the compute and front-end nodes.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 Management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Job Scheduling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Attempts to prioritize and execute jobs such that the maximum number of resources are utilized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Jobs are submitted into a queue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jobs are executed when resources are available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jobs can be assigned a priority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subject to security and political policies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 Management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Moab Scheduler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Moab Cluster Suite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/>
              <a:t>many tools and parts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/>
              <a:t>produced by Adaptive Computing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/>
              <a:t>based on Maui (open source)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Manages cluster workload through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/>
              <a:t>job scheduling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/>
              <a:t>usage monitoring and reporting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for policy-based job scheduling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Overview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Account Management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File Systems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Resource Management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 Management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TORQUE Resource Manager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Terascale Open-source Resource and QUEue manager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Features: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fault tolerance and reporting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scheduler interface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integrates with Moab and Maui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large-scale management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very high processor-count machines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"tens of thousands of nodes"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high processor-count jobs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lots of logging abilities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Summary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Overview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Account Management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File System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Resource Management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Tiered security separates network types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4" name="Shape 44"/>
          <p:cNvGraphicFramePr/>
          <p:nvPr/>
        </p:nvGraphicFramePr>
        <p:xfrm>
          <a:off x="454625" y="23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{FAB01497-1918-481F-B219-0C1075C4C69C}</a:tableStyleId>
              </a:tblPr>
              <a:tblGrid>
                <a:gridCol w="823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48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Turquoise Network</a:t>
                      </a:r>
                    </a:p>
                    <a:p>
                      <a:pPr indent="-381000" lvl="0" marL="457200" rtl="0">
                        <a:spcBef>
                          <a:spcPts val="480"/>
                        </a:spcBef>
                        <a:buSzPct val="100000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accessible from outside through gateway node</a:t>
                      </a:r>
                    </a:p>
                    <a:p>
                      <a:pPr indent="-381000" lvl="0" marL="457200" rtl="0">
                        <a:spcBef>
                          <a:spcPts val="480"/>
                        </a:spcBef>
                        <a:buSzPct val="100000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once logged into gateway access to clusters is through head nodes</a:t>
                      </a: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48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Yellow Network</a:t>
                      </a:r>
                    </a:p>
                    <a:p>
                      <a:pPr indent="-381000" lvl="0" marL="457200" rtl="0">
                        <a:spcBef>
                          <a:spcPts val="480"/>
                        </a:spcBef>
                        <a:buSzPct val="100000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accessible from other yellow machines</a:t>
                      </a:r>
                    </a:p>
                    <a:p>
                      <a:pPr indent="-381000" lvl="0" marL="457200" rtl="0">
                        <a:spcBef>
                          <a:spcPts val="480"/>
                        </a:spcBef>
                        <a:buSzPct val="100000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accessible from outside through 'ssl-portal'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48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Red Network</a:t>
                      </a:r>
                    </a:p>
                    <a:p>
                      <a:pPr indent="-381000" lvl="0" marL="457200" rtl="0">
                        <a:spcBef>
                          <a:spcPts val="480"/>
                        </a:spcBef>
                        <a:buSzPct val="100000"/>
                        <a:buChar char="●"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air-gapped from outside; not accessible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Usage Model - Front Ends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</a:rPr>
              <a:t>Do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Login via SSH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Compile applications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800"/>
              <a:t>use 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compileq</a:t>
            </a:r>
            <a:r>
              <a:rPr lang="en" sz="1800"/>
              <a:t>` when possible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Generate job submission scripts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Submit jobs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Do Not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Run application code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Use I/O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Slam the CPU with parallel compilation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Run anything longer than ten minutes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Use a large percent (&gt;40%) of CPU power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2" name="Shape 52"/>
          <p:cNvSpPr/>
          <p:nvPr/>
        </p:nvSpPr>
        <p:spPr>
          <a:xfrm>
            <a:off x="4692273" y="1600200"/>
            <a:ext cx="4021800" cy="4027499"/>
          </a:xfrm>
          <a:prstGeom prst="noSmoking">
            <a:avLst>
              <a:gd fmla="val 18750" name="adj"/>
            </a:avLst>
          </a:prstGeom>
          <a:solidFill>
            <a:srgbClr val="FF0000">
              <a:alpha val="32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2119050" y="6110700"/>
            <a:ext cx="490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source: https://hpc.lanl.gov?q=usage_model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Overview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Usage Model - Compute Node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lang="en">
                <a:solidFill>
                  <a:srgbClr val="38761D"/>
                </a:solidFill>
              </a:rPr>
              <a:t>Do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Run your application code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Perform large file transfers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800"/>
              <a:t>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hpssq</a:t>
            </a:r>
            <a:r>
              <a:rPr lang="en" sz="1800"/>
              <a:t>` will direct you to best resource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Check filepaths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800"/>
              <a:t>not all are mounted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Parallel compilations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lang="en">
                <a:solidFill>
                  <a:srgbClr val="980000"/>
                </a:solidFill>
              </a:rPr>
              <a:t>Do Not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1" name="Shape 61"/>
          <p:cNvSpPr/>
          <p:nvPr/>
        </p:nvSpPr>
        <p:spPr>
          <a:xfrm>
            <a:off x="4692273" y="1600200"/>
            <a:ext cx="4021800" cy="4027499"/>
          </a:xfrm>
          <a:prstGeom prst="noSmoking">
            <a:avLst>
              <a:gd fmla="val 18750" name="adj"/>
            </a:avLst>
          </a:prstGeom>
          <a:solidFill>
            <a:srgbClr val="FF0000">
              <a:alpha val="32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2119050" y="6110700"/>
            <a:ext cx="490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source: https://hpc.lanl.gov?q=usage_model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Node Applications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Most non-default applications can be loaded using the `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/>
              <a:t>` command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You can compile your own libraries and keep them in your home or project directories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Applications are tested for a period in lower-security networks before they can be installed in higher-security networks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Account Management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Account Management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Information is stored in LDAP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associated with a project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Accounts are requested by you or a proxy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using https://icnn.lanl.gov/accounts/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via https://register.lanl.gov/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then approved by a sponsor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You can check 'icnn' to see your machine authorizations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