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465" r:id="rId3"/>
    <p:sldId id="484" r:id="rId4"/>
    <p:sldId id="486" r:id="rId5"/>
    <p:sldId id="444" r:id="rId6"/>
    <p:sldId id="464" r:id="rId7"/>
    <p:sldId id="468" r:id="rId8"/>
    <p:sldId id="469" r:id="rId9"/>
    <p:sldId id="467" r:id="rId10"/>
    <p:sldId id="466" r:id="rId11"/>
    <p:sldId id="470" r:id="rId12"/>
    <p:sldId id="485" r:id="rId13"/>
    <p:sldId id="472" r:id="rId14"/>
    <p:sldId id="471" r:id="rId15"/>
    <p:sldId id="473" r:id="rId16"/>
    <p:sldId id="475" r:id="rId17"/>
    <p:sldId id="474" r:id="rId18"/>
    <p:sldId id="476" r:id="rId19"/>
    <p:sldId id="478" r:id="rId20"/>
    <p:sldId id="479" r:id="rId21"/>
    <p:sldId id="488" r:id="rId22"/>
    <p:sldId id="477" r:id="rId23"/>
    <p:sldId id="481" r:id="rId24"/>
    <p:sldId id="487" r:id="rId25"/>
    <p:sldId id="483" r:id="rId26"/>
    <p:sldId id="596" r:id="rId2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7866C70-96B6-2C41-BEEF-46372AA46D90}">
          <p14:sldIdLst>
            <p14:sldId id="256"/>
            <p14:sldId id="465"/>
            <p14:sldId id="484"/>
            <p14:sldId id="486"/>
            <p14:sldId id="444"/>
            <p14:sldId id="464"/>
            <p14:sldId id="468"/>
            <p14:sldId id="469"/>
            <p14:sldId id="467"/>
            <p14:sldId id="466"/>
            <p14:sldId id="470"/>
            <p14:sldId id="485"/>
            <p14:sldId id="472"/>
            <p14:sldId id="471"/>
            <p14:sldId id="473"/>
            <p14:sldId id="475"/>
            <p14:sldId id="474"/>
            <p14:sldId id="476"/>
            <p14:sldId id="478"/>
            <p14:sldId id="479"/>
            <p14:sldId id="488"/>
            <p14:sldId id="477"/>
            <p14:sldId id="481"/>
            <p14:sldId id="487"/>
            <p14:sldId id="483"/>
            <p14:sldId id="5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95042-5527-FF49-9197-BCF70221F44F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B1B79-D9D7-DA45-8EF1-1824868A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D73AC0-76AB-402E-B890-15700E2F40B9}" type="slidenum">
              <a:rPr lang="en-US" sz="800" b="0"/>
              <a:pPr/>
              <a:t>5</a:t>
            </a:fld>
            <a:endParaRPr lang="en-US" sz="800" b="0" dirty="0"/>
          </a:p>
        </p:txBody>
      </p:sp>
      <p:sp>
        <p:nvSpPr>
          <p:cNvPr id="53251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09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B1B79-D9D7-DA45-8EF1-1824868AD8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47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290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21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255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643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244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0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789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4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4071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4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7625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tx2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tx2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tx2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5748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61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74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63825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07684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21079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25640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6728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lvl="0" defTabSz="814305" fontAlgn="auto">
              <a:spcBef>
                <a:spcPts val="0"/>
              </a:spcBef>
              <a:spcAft>
                <a:spcPts val="0"/>
              </a:spcAft>
            </a:pPr>
            <a:r>
              <a:rPr lang="en-US" sz="8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56594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4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727157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35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8B87-C990-9F42-A958-D96D4A528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EB3FE-8264-C144-8188-A7F0EFB59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418F-2893-AD48-B1F6-4FE1B258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C42F-E5A7-0849-885C-A3A5A2A58543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00F9A-CFCD-4C46-A894-5FC2A9AE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D90C4-ACD0-5641-BACB-316B99EB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9973-C73D-7B44-A371-71007396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4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4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0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31191"/>
            <a:ext cx="10852149" cy="668132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414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46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350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4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10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4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354277" y="6323876"/>
            <a:ext cx="298049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0467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olpdog.com/2020/03/why-no-ansible-controller-for-windows.html" TargetMode="External"/><Relationship Id="rId2" Type="http://schemas.openxmlformats.org/officeDocument/2006/relationships/hyperlink" Target="https://docs.ansible.com/ansible/latest/installation_guide/intro_installation.html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installation_guide/intro_installation.html" TargetMode="External"/><Relationship Id="rId2" Type="http://schemas.openxmlformats.org/officeDocument/2006/relationships/hyperlink" Target="https://docs.ansible.com/ansible/latest/user_guide/windows_setup.html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netsandbox.cisco.com/RM/Topolog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andboxapicdc.cisco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sible.com/ansible/latest/collections/cisco/nso/" TargetMode="External"/><Relationship Id="rId3" Type="http://schemas.openxmlformats.org/officeDocument/2006/relationships/hyperlink" Target="https://docs.ansible.com/ansible/latest/collections/cisco/aci/" TargetMode="External"/><Relationship Id="rId7" Type="http://schemas.openxmlformats.org/officeDocument/2006/relationships/hyperlink" Target="https://docs.ansible.com/ansible/latest/collections/cisco/meraki/" TargetMode="External"/><Relationship Id="rId2" Type="http://schemas.openxmlformats.org/officeDocument/2006/relationships/hyperlink" Target="https://www.ansible.com/integrations/networks/cisco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ocs.ansible.com/ansible/latest/collections/cisco/iosxr/index.html" TargetMode="External"/><Relationship Id="rId5" Type="http://schemas.openxmlformats.org/officeDocument/2006/relationships/hyperlink" Target="https://docs.ansible.com/ansible/latest/collections/cisco/ios/" TargetMode="External"/><Relationship Id="rId10" Type="http://schemas.openxmlformats.org/officeDocument/2006/relationships/hyperlink" Target="https://docs.ansible.com/ansible/latest/collections/cisco/ucs/" TargetMode="External"/><Relationship Id="rId4" Type="http://schemas.openxmlformats.org/officeDocument/2006/relationships/hyperlink" Target="https://docs.ansible.com/ansible/latest/collections/community/network/aireos_cliconf.html" TargetMode="External"/><Relationship Id="rId9" Type="http://schemas.openxmlformats.org/officeDocument/2006/relationships/hyperlink" Target="https://docs.ansible.com/ansible/latest/collections/cisco/nxo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inja.palletsprojects.com/en/2.11.x/templates/" TargetMode="Externa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79CD7FA6-C2AE-46C2-9857-6E01BF8DB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995" y="5142315"/>
            <a:ext cx="11061895" cy="384175"/>
          </a:xfrm>
        </p:spPr>
        <p:txBody>
          <a:bodyPr/>
          <a:lstStyle/>
          <a:p>
            <a:r>
              <a:rPr lang="en-US" dirty="0"/>
              <a:t>Hector Serrano (hecserra@cisco.com)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02568CE-FBCD-4313-BEC8-9CC4BB12F5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995" y="5430226"/>
            <a:ext cx="11061895" cy="384175"/>
          </a:xfrm>
        </p:spPr>
        <p:txBody>
          <a:bodyPr/>
          <a:lstStyle/>
          <a:p>
            <a:r>
              <a:rPr lang="en-US" dirty="0"/>
              <a:t>Consulting Engineer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948B4AA-C04A-4E68-9E02-479C44528C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995" y="5798350"/>
            <a:ext cx="11061895" cy="384175"/>
          </a:xfrm>
        </p:spPr>
        <p:txBody>
          <a:bodyPr/>
          <a:lstStyle/>
          <a:p>
            <a:r>
              <a:rPr lang="en-US" dirty="0"/>
              <a:t>2021 - May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F1C642E-5A45-412A-81D5-0686F19D8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723" y="4058205"/>
            <a:ext cx="11070167" cy="398668"/>
          </a:xfrm>
        </p:spPr>
        <p:txBody>
          <a:bodyPr/>
          <a:lstStyle/>
          <a:p>
            <a:r>
              <a:rPr lang="en-US" dirty="0"/>
              <a:t>Ansible for Networks and Systems Automation</a:t>
            </a: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5FF9A94C-957E-48FE-83BE-5C0580C35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687" y="3296223"/>
            <a:ext cx="11120203" cy="859640"/>
          </a:xfrm>
        </p:spPr>
        <p:txBody>
          <a:bodyPr/>
          <a:lstStyle/>
          <a:p>
            <a:r>
              <a:rPr lang="en-US" dirty="0"/>
              <a:t>BTH – Introduction to Ansible</a:t>
            </a:r>
          </a:p>
        </p:txBody>
      </p:sp>
    </p:spTree>
    <p:extLst>
      <p:ext uri="{BB962C8B-B14F-4D97-AF65-F5344CB8AC3E}">
        <p14:creationId xmlns:p14="http://schemas.microsoft.com/office/powerpoint/2010/main" val="330670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C1CB-9277-A14C-8AB7-0B569630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41" y="168215"/>
            <a:ext cx="11127317" cy="975783"/>
          </a:xfrm>
        </p:spPr>
        <p:txBody>
          <a:bodyPr/>
          <a:lstStyle/>
          <a:p>
            <a:pPr lvl="0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en-US" sz="4000" dirty="0">
                <a:solidFill>
                  <a:schemeClr val="tx1"/>
                </a:solidFill>
                <a:ea typeface="ＭＳ Ｐゴシック" pitchFamily="34" charset="-128"/>
              </a:rPr>
              <a:t>Installing Ansible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B7FC6-621A-DA4A-B85A-20B6313FFF95}"/>
              </a:ext>
            </a:extLst>
          </p:cNvPr>
          <p:cNvSpPr txBox="1"/>
          <p:nvPr/>
        </p:nvSpPr>
        <p:spPr>
          <a:xfrm>
            <a:off x="236015" y="1225689"/>
            <a:ext cx="117199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00FF00"/>
                </a:highlight>
              </a:rPr>
              <a:t>Control node </a:t>
            </a:r>
            <a:r>
              <a:rPr lang="en-US" sz="2400" dirty="0"/>
              <a:t>(the machine that runs Ansible)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Linux distribution, Mac OS X, BDS and alike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Python 3 (OK, Python 2 as well but remember it is already deprecated)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RHEL, CentOS, Fedora, Ubuntu, Debian, Gentoo, FreeBSD, macOS, Solaris, Arch Linux, Slackware Linux, Clear Linux...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https://docs.ansible.com/ansible/latest/installation_guide/intro_installation.html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Windows is </a:t>
            </a:r>
            <a:r>
              <a:rPr lang="en-US" sz="2400" u="sng" dirty="0"/>
              <a:t>not supported</a:t>
            </a:r>
            <a:r>
              <a:rPr lang="en-US" sz="2400" dirty="0"/>
              <a:t> as control node.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http://blog.rolpdog.com/2020/03/why-no-ansible-controller-for-windows.html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But you may try with: </a:t>
            </a:r>
            <a:r>
              <a:rPr lang="en-US" sz="2400" i="1" dirty="0"/>
              <a:t>(none of these covered during this session)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Windows Subsystem for Linux (WSL)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Virtualizing Linux on Windows (VMware, Virtual Box,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Running Containers on Windows...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027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C1CB-9277-A14C-8AB7-0B569630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41" y="99285"/>
            <a:ext cx="11127317" cy="975783"/>
          </a:xfrm>
        </p:spPr>
        <p:txBody>
          <a:bodyPr/>
          <a:lstStyle/>
          <a:p>
            <a:pPr lvl="0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en-US" sz="4000" dirty="0">
                <a:solidFill>
                  <a:schemeClr val="tx1"/>
                </a:solidFill>
                <a:ea typeface="ＭＳ Ｐゴシック" pitchFamily="34" charset="-128"/>
              </a:rPr>
              <a:t>Installing Ansible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B7FC6-621A-DA4A-B85A-20B6313FFF95}"/>
              </a:ext>
            </a:extLst>
          </p:cNvPr>
          <p:cNvSpPr txBox="1"/>
          <p:nvPr/>
        </p:nvSpPr>
        <p:spPr>
          <a:xfrm>
            <a:off x="298768" y="1075068"/>
            <a:ext cx="1171997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Managed nodes </a:t>
            </a:r>
            <a:r>
              <a:rPr lang="en-US" sz="2400" dirty="0"/>
              <a:t>(the machines that Ansible is configuring)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SSH</a:t>
            </a:r>
            <a:r>
              <a:rPr lang="en-US" sz="2400" dirty="0"/>
              <a:t> / SCP (sometimes SFTP)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Linux servers </a:t>
            </a:r>
            <a:r>
              <a:rPr lang="en-US" sz="2400" dirty="0"/>
              <a:t>require </a:t>
            </a:r>
            <a:r>
              <a:rPr lang="en-US" sz="2400" b="1" dirty="0"/>
              <a:t>Python</a:t>
            </a:r>
            <a:r>
              <a:rPr lang="en-US" sz="2400" dirty="0"/>
              <a:t> installed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Network devices </a:t>
            </a:r>
            <a:r>
              <a:rPr lang="en-US" sz="2400" dirty="0"/>
              <a:t>just</a:t>
            </a:r>
            <a:r>
              <a:rPr lang="en-US" sz="2400" b="1" dirty="0"/>
              <a:t> </a:t>
            </a:r>
            <a:r>
              <a:rPr lang="en-US" sz="2400" dirty="0"/>
              <a:t>need </a:t>
            </a:r>
            <a:r>
              <a:rPr lang="en-US" sz="2400" b="1" dirty="0"/>
              <a:t>SSH </a:t>
            </a:r>
            <a:r>
              <a:rPr lang="en-US" sz="2400" dirty="0"/>
              <a:t>enabled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Some </a:t>
            </a:r>
            <a:r>
              <a:rPr lang="en-US" sz="2400" b="1" dirty="0"/>
              <a:t>Ansible modules </a:t>
            </a:r>
            <a:r>
              <a:rPr lang="en-US" sz="2400" dirty="0"/>
              <a:t>have additional requirements...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Yes, here </a:t>
            </a:r>
            <a:r>
              <a:rPr lang="en-US" sz="2400" b="1" dirty="0"/>
              <a:t>Windows</a:t>
            </a:r>
            <a:r>
              <a:rPr lang="en-US" sz="2400" dirty="0"/>
              <a:t> could be managed by Ansible...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Windows 7, 8.1, and 10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Windows Server 2008, 2008 R2, 2012, 2012 R2, 2016, and 2019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PowerShell 3.0 or newer and at least .NET 4.0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WinRM</a:t>
            </a:r>
            <a:r>
              <a:rPr lang="en-US" dirty="0"/>
              <a:t> listener should be created and activated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https://docs.ansible.com/ansible/latest/user_guide/windows_setup.html</a:t>
            </a:r>
            <a:endParaRPr lang="en-US" dirty="0"/>
          </a:p>
          <a:p>
            <a:pPr lvl="1"/>
            <a:endParaRPr lang="en-US" sz="2400" dirty="0"/>
          </a:p>
          <a:p>
            <a:r>
              <a:rPr lang="en-US" sz="2400" dirty="0"/>
              <a:t>Installing Ansible</a:t>
            </a:r>
          </a:p>
          <a:p>
            <a:r>
              <a:rPr lang="en-US" sz="2400" dirty="0">
                <a:hlinkClick r:id="rId3"/>
              </a:rPr>
              <a:t>https://docs.ansible.com/ansible/latest/installation_guide/intro_installation.html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673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E2D3-41DB-7C48-8C41-B3542DD2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Ansible on Windows ... Tutorial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C1CEA-F76D-2049-9F1B-BF136FECCAF6}"/>
              </a:ext>
            </a:extLst>
          </p:cNvPr>
          <p:cNvSpPr txBox="1"/>
          <p:nvPr/>
        </p:nvSpPr>
        <p:spPr>
          <a:xfrm>
            <a:off x="5997389" y="6218249"/>
            <a:ext cx="539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https://</a:t>
            </a:r>
            <a:r>
              <a:rPr lang="en-US" dirty="0" err="1">
                <a:latin typeface="+mn-lt"/>
              </a:rPr>
              <a:t>phoenixnap.com</a:t>
            </a:r>
            <a:r>
              <a:rPr lang="en-US" dirty="0">
                <a:latin typeface="+mn-lt"/>
              </a:rPr>
              <a:t>/kb/install-ansible-on-windows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07515-3455-8847-9E8E-5B3E98EB9B10}"/>
              </a:ext>
            </a:extLst>
          </p:cNvPr>
          <p:cNvSpPr txBox="1"/>
          <p:nvPr/>
        </p:nvSpPr>
        <p:spPr>
          <a:xfrm>
            <a:off x="144418" y="1909884"/>
            <a:ext cx="292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 1: Using Cygwin</a:t>
            </a:r>
            <a:endParaRPr lang="en-US" dirty="0">
              <a:latin typeface="+mn-lt"/>
            </a:endParaRPr>
          </a:p>
        </p:txBody>
      </p:sp>
      <p:pic>
        <p:nvPicPr>
          <p:cNvPr id="1026" name="Picture 2" descr="Starting Cygwin installation required for Installing Ansible on Windows">
            <a:extLst>
              <a:ext uri="{FF2B5EF4-FFF2-40B4-BE49-F238E27FC236}">
                <a16:creationId xmlns:a16="http://schemas.microsoft.com/office/drawing/2014/main" id="{2BABCA13-5472-4B48-9E50-926D407A1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8" y="2594594"/>
            <a:ext cx="3024508" cy="19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BB4FE6-7B7E-6949-B308-EC945EBB8F26}"/>
              </a:ext>
            </a:extLst>
          </p:cNvPr>
          <p:cNvSpPr/>
          <p:nvPr/>
        </p:nvSpPr>
        <p:spPr>
          <a:xfrm>
            <a:off x="3299012" y="1909974"/>
            <a:ext cx="4195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Poppins"/>
              </a:rPr>
              <a:t>Method 2: Using a Linux Virtual Machine</a:t>
            </a:r>
          </a:p>
        </p:txBody>
      </p:sp>
      <p:pic>
        <p:nvPicPr>
          <p:cNvPr id="1028" name="Picture 4" descr="VirtualBox installation wizard screen ">
            <a:extLst>
              <a:ext uri="{FF2B5EF4-FFF2-40B4-BE49-F238E27FC236}">
                <a16:creationId xmlns:a16="http://schemas.microsoft.com/office/drawing/2014/main" id="{214B2064-412E-5044-A9D9-ECF5E808E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13" y="2497729"/>
            <a:ext cx="2770937" cy="216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001933-5C55-D14D-B342-C66C186F41CA}"/>
              </a:ext>
            </a:extLst>
          </p:cNvPr>
          <p:cNvSpPr/>
          <p:nvPr/>
        </p:nvSpPr>
        <p:spPr>
          <a:xfrm>
            <a:off x="7634180" y="1909884"/>
            <a:ext cx="4353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Poppins"/>
              </a:rPr>
              <a:t>Method 3: Enabling Ubuntu on Windows 10</a:t>
            </a:r>
          </a:p>
        </p:txBody>
      </p:sp>
      <p:pic>
        <p:nvPicPr>
          <p:cNvPr id="1030" name="Picture 6" descr="Turning Windows Subsystem for Linux on, to install Ansible on Windows">
            <a:extLst>
              <a:ext uri="{FF2B5EF4-FFF2-40B4-BE49-F238E27FC236}">
                <a16:creationId xmlns:a16="http://schemas.microsoft.com/office/drawing/2014/main" id="{BF1976C6-F5EB-FA46-8A45-1FE1DFD2D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585" y="2352655"/>
            <a:ext cx="2770937" cy="245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82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14D013-8919-4120-9A36-F6A2C28FD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1230367" cy="3426595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Installing Ansible on Ubuntu 21.04</a:t>
            </a:r>
          </a:p>
        </p:txBody>
      </p:sp>
    </p:spTree>
    <p:extLst>
      <p:ext uri="{BB962C8B-B14F-4D97-AF65-F5344CB8AC3E}">
        <p14:creationId xmlns:p14="http://schemas.microsoft.com/office/powerpoint/2010/main" val="202554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en-US" sz="4400" dirty="0">
                <a:solidFill>
                  <a:schemeClr val="tx1"/>
                </a:solidFill>
                <a:ea typeface="ＭＳ Ｐゴシック" pitchFamily="34" charset="-128"/>
              </a:rPr>
              <a:t>Cisco Devices Sandbox</a:t>
            </a:r>
          </a:p>
        </p:txBody>
      </p:sp>
      <p:pic>
        <p:nvPicPr>
          <p:cNvPr id="4" name="Picture 3" descr="Text, logo, company name&#10;&#10;Description automatically generated">
            <a:extLst>
              <a:ext uri="{FF2B5EF4-FFF2-40B4-BE49-F238E27FC236}">
                <a16:creationId xmlns:a16="http://schemas.microsoft.com/office/drawing/2014/main" id="{6FBA9ABA-45F7-1747-A081-74533B32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866" y="3161766"/>
            <a:ext cx="1952440" cy="5344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8AD99C-D003-CA4D-BE1C-5D655AD1D9CC}"/>
              </a:ext>
            </a:extLst>
          </p:cNvPr>
          <p:cNvSpPr/>
          <p:nvPr/>
        </p:nvSpPr>
        <p:spPr>
          <a:xfrm>
            <a:off x="7924209" y="3934617"/>
            <a:ext cx="3144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-apple-system"/>
              </a:rPr>
              <a:t> </a:t>
            </a:r>
            <a:r>
              <a:rPr lang="en-US" dirty="0"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DevNet</a:t>
            </a:r>
            <a:r>
              <a:rPr lang="en-US" dirty="0">
                <a:latin typeface="-apple-system"/>
              </a:rPr>
              <a:t> Always On Sandboxes!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8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C1CB-9277-A14C-8AB7-0B569630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41" y="451600"/>
            <a:ext cx="11127317" cy="817903"/>
          </a:xfrm>
        </p:spPr>
        <p:txBody>
          <a:bodyPr/>
          <a:lstStyle/>
          <a:p>
            <a:pPr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en-US" sz="4000" dirty="0">
                <a:solidFill>
                  <a:schemeClr val="tx1"/>
                </a:solidFill>
                <a:ea typeface="ＭＳ Ｐゴシック" pitchFamily="34" charset="-128"/>
              </a:rPr>
              <a:t>Cisco Devices Sandbox</a:t>
            </a:r>
            <a:br>
              <a:rPr lang="en-US" sz="4000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x-none" sz="2400">
                <a:hlinkClick r:id="rId3"/>
              </a:rPr>
              <a:t>https://devnetsandbox.cisco.com/RM/Topology</a:t>
            </a:r>
            <a:br>
              <a:rPr lang="x-none" sz="4000"/>
            </a:br>
            <a:endParaRPr lang="en-US" sz="40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30711D-65C1-1147-8271-64ACD74DC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081998"/>
              </p:ext>
            </p:extLst>
          </p:nvPr>
        </p:nvGraphicFramePr>
        <p:xfrm>
          <a:off x="80683" y="1269503"/>
          <a:ext cx="11896164" cy="49878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8082">
                  <a:extLst>
                    <a:ext uri="{9D8B030D-6E8A-4147-A177-3AD203B41FA5}">
                      <a16:colId xmlns:a16="http://schemas.microsoft.com/office/drawing/2014/main" val="1879172870"/>
                    </a:ext>
                  </a:extLst>
                </a:gridCol>
                <a:gridCol w="5948082">
                  <a:extLst>
                    <a:ext uri="{9D8B030D-6E8A-4147-A177-3AD203B41FA5}">
                      <a16:colId xmlns:a16="http://schemas.microsoft.com/office/drawing/2014/main" val="1727755935"/>
                    </a:ext>
                  </a:extLst>
                </a:gridCol>
              </a:tblGrid>
              <a:tr h="2778473">
                <a:tc>
                  <a:txBody>
                    <a:bodyPr/>
                    <a:lstStyle/>
                    <a:p>
                      <a:r>
                        <a:rPr lang="en-US" sz="1867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CSR1000V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Host:     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ios-xe-mgmt.cisco.com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SSH Port:       8181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NETCONF Port:   10000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RESTCONF Ports: 9443 (HTTPS)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Username:       developer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Password:       C1sco12345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Nexus 9000v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Host:         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sbx-nxos-mgmt.cisco.com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SSH Port:      8181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NETCONF Port:  10000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NXAPI Ports:   80 (http) &amp; 443 (HTTPS)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RESTCONF Port: 443 (HTTPS)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Username:      admin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Password:      Admin_1234!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37233"/>
                  </a:ext>
                </a:extLst>
              </a:tr>
              <a:tr h="220938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IOS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XRv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9000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Host:    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sbx-iosxr-mgmt.cisco.com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SSH Port:      8181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NETCONF Port:  10000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XR bash Port:  8282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Username:      admin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Password:      C1sco12345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Cisco ACI simulator</a:t>
                      </a:r>
                      <a:b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URL:    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4"/>
                        </a:rPr>
                        <a:t>https://sandboxapicdc.cisco.com/</a:t>
                      </a:r>
                      <a:b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Username: admin</a:t>
                      </a:r>
                    </a:p>
                    <a:p>
                      <a:pPr marL="0" marR="0" lvl="0" indent="0" algn="l" defTabSz="9143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Password: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ciscopsdt</a:t>
                      </a:r>
                      <a:br>
                        <a:rPr lang="en-US" sz="1867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67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55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en-US" sz="4400" dirty="0">
                <a:solidFill>
                  <a:schemeClr val="tx1"/>
                </a:solidFill>
                <a:ea typeface="ＭＳ Ｐゴシック" pitchFamily="34" charset="-128"/>
              </a:rPr>
              <a:t>YAML format, inventory files and Vault</a:t>
            </a:r>
          </a:p>
        </p:txBody>
      </p:sp>
    </p:spTree>
    <p:extLst>
      <p:ext uri="{BB962C8B-B14F-4D97-AF65-F5344CB8AC3E}">
        <p14:creationId xmlns:p14="http://schemas.microsoft.com/office/powerpoint/2010/main" val="343297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159C-5B08-C74A-A320-4A881D1F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ea typeface="ＭＳ Ｐゴシック" pitchFamily="34" charset="-128"/>
              </a:rPr>
              <a:t>YAML format</a:t>
            </a:r>
            <a:endParaRPr lang="en-US" dirty="0"/>
          </a:p>
        </p:txBody>
      </p:sp>
      <p:pic>
        <p:nvPicPr>
          <p:cNvPr id="4098" name="Picture 2" descr="WHAT IS YAML? &#10;O &#10;XML &#10;&lt;Servers&gt; &#10;&lt;name&gt;Server1&lt;/name&gt; &#10;&lt;owner&gt;John&lt;/owner&gt; &#10;&lt;created&gt;12232012&lt;/created&gt; &#10;&lt;status&gt;active&lt;/status&gt; &#10;&lt;/Server&gt; &#10;&lt; / Servers&gt; &#10;JSON &#10;Server S : [ &#10;name: Serverl, &#10;owner: John, &#10;created: 12232012, &#10;status: active, &#10;O &#10;YAML &#10;Servers : &#10;name: Serverl &#10;owner: John &#10;created: 12232012 &#10;status: active ">
            <a:extLst>
              <a:ext uri="{FF2B5EF4-FFF2-40B4-BE49-F238E27FC236}">
                <a16:creationId xmlns:a16="http://schemas.microsoft.com/office/drawing/2014/main" id="{CB107955-0831-D946-AC87-87B289370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t="26337" r="61833" b="37141"/>
          <a:stretch/>
        </p:blipFill>
        <p:spPr bwMode="auto">
          <a:xfrm>
            <a:off x="112888" y="1711678"/>
            <a:ext cx="4464888" cy="287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AT IS YAML? &#10;O &#10;XML &#10;&lt;Servers&gt; &#10;&lt;name&gt;Server1&lt;/name&gt; &#10;&lt;owner&gt;John&lt;/owner&gt; &#10;&lt;created&gt;12232012&lt;/created&gt; &#10;&lt;status&gt;active&lt;/status&gt; &#10;&lt;/Server&gt; &#10;&lt; / Servers&gt; &#10;JSON &#10;Server S : [ &#10;name: Serverl, &#10;owner: John, &#10;created: 12232012, &#10;status: active, &#10;O &#10;YAML &#10;Servers : &#10;name: Serverl &#10;owner: John &#10;created: 12232012 &#10;status: active ">
            <a:extLst>
              <a:ext uri="{FF2B5EF4-FFF2-40B4-BE49-F238E27FC236}">
                <a16:creationId xmlns:a16="http://schemas.microsoft.com/office/drawing/2014/main" id="{91F2A4DF-2BBB-1444-B873-0DC88674C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1" t="26336" r="32962" b="36338"/>
          <a:stretch/>
        </p:blipFill>
        <p:spPr bwMode="auto">
          <a:xfrm>
            <a:off x="4907910" y="1711678"/>
            <a:ext cx="3420534" cy="287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AT IS YAML? &#10;O &#10;XML &#10;&lt;Servers&gt; &#10;&lt;name&gt;Server1&lt;/name&gt; &#10;&lt;owner&gt;John&lt;/owner&gt; &#10;&lt;created&gt;12232012&lt;/created&gt; &#10;&lt;status&gt;active&lt;/status&gt; &#10;&lt;/Server&gt; &#10;&lt; / Servers&gt; &#10;JSON &#10;Server S : [ &#10;name: Serverl, &#10;owner: John, &#10;created: 12232012, &#10;status: active, &#10;O &#10;YAML &#10;Servers : &#10;name: Serverl &#10;owner: John &#10;created: 12232012 &#10;status: active ">
            <a:extLst>
              <a:ext uri="{FF2B5EF4-FFF2-40B4-BE49-F238E27FC236}">
                <a16:creationId xmlns:a16="http://schemas.microsoft.com/office/drawing/2014/main" id="{D730F6EB-81A1-E246-8E69-4B52A0478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98" t="26337" r="3416" b="36338"/>
          <a:stretch/>
        </p:blipFill>
        <p:spPr bwMode="auto">
          <a:xfrm>
            <a:off x="8658578" y="1711678"/>
            <a:ext cx="3420534" cy="287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12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159C-5B08-C74A-A320-4A881D1F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ea typeface="ＭＳ Ｐゴシック" pitchFamily="34" charset="-128"/>
              </a:rPr>
              <a:t>YAML format</a:t>
            </a:r>
            <a:endParaRPr lang="en-US" dirty="0"/>
          </a:p>
        </p:txBody>
      </p:sp>
      <p:pic>
        <p:nvPicPr>
          <p:cNvPr id="5122" name="Picture 2" descr="12. Introduction to YAML &#10;YAML &#10;O &#10;Key Value Pair &#10;Fruit: Apple &#10;Vegetable: Carrot &#10;Liquid: Water &#10;Meat : &#10;1.5x &#10;Chicken &#10;2:44 / 8:36 &#10;Array/ Lists &#10;Fruits: &#10;Orange &#10;Apple &#10;Banana &#10;Vegetables : &#10;Carrot &#10;Cauliflower &#10;Tomato &#10;Dictionary/Map &#10;O &#10;Banana: &#10;Calories: 105 &#10;Fat: 0.4 g &#10;Carbs: 27 g &#10;Grapes: &#10;Calories: 62 &#10;Fat: 0.3 g &#10;Carbs: 16 g ">
            <a:extLst>
              <a:ext uri="{FF2B5EF4-FFF2-40B4-BE49-F238E27FC236}">
                <a16:creationId xmlns:a16="http://schemas.microsoft.com/office/drawing/2014/main" id="{A118341F-9307-AF49-A689-4996FF7B8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22891" r="75103" b="42881"/>
          <a:stretch/>
        </p:blipFill>
        <p:spPr bwMode="auto">
          <a:xfrm>
            <a:off x="1004709" y="2055283"/>
            <a:ext cx="2517423" cy="25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12. Introduction to YAML &#10;YAML &#10;O &#10;Key Value Pair &#10;Fruit: Apple &#10;Vegetable: Carrot &#10;Liquid: Water &#10;Meat : &#10;1.5x &#10;Chicken &#10;2:44 / 8:36 &#10;Array/ Lists &#10;Fruits: &#10;Orange &#10;Apple &#10;Banana &#10;Vegetables : &#10;Carrot &#10;Cauliflower &#10;Tomato &#10;Dictionary/Map &#10;O &#10;Banana: &#10;Calories: 105 &#10;Fat: 0.4 g &#10;Carbs: 27 g &#10;Grapes: &#10;Calories: 62 &#10;Fat: 0.3 g &#10;Carbs: 16 g ">
            <a:extLst>
              <a:ext uri="{FF2B5EF4-FFF2-40B4-BE49-F238E27FC236}">
                <a16:creationId xmlns:a16="http://schemas.microsoft.com/office/drawing/2014/main" id="{920D963F-68BD-2149-82D6-845227609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23302" r="44289" b="42469"/>
          <a:stretch/>
        </p:blipFill>
        <p:spPr bwMode="auto">
          <a:xfrm>
            <a:off x="4837289" y="2055283"/>
            <a:ext cx="2517422" cy="25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12. Introduction to YAML &#10;YAML &#10;O &#10;Key Value Pair &#10;Fruit: Apple &#10;Vegetable: Carrot &#10;Liquid: Water &#10;Meat : &#10;1.5x &#10;Chicken &#10;2:44 / 8:36 &#10;Array/ Lists &#10;Fruits: &#10;Orange &#10;Apple &#10;Banana &#10;Vegetables : &#10;Carrot &#10;Cauliflower &#10;Tomato &#10;Dictionary/Map &#10;O &#10;Banana: &#10;Calories: 105 &#10;Fat: 0.4 g &#10;Carbs: 27 g &#10;Grapes: &#10;Calories: 62 &#10;Fat: 0.3 g &#10;Carbs: 16 g ">
            <a:extLst>
              <a:ext uri="{FF2B5EF4-FFF2-40B4-BE49-F238E27FC236}">
                <a16:creationId xmlns:a16="http://schemas.microsoft.com/office/drawing/2014/main" id="{1F0123E9-449A-274D-B1C5-01B711B29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9" t="23056" r="14403" b="42716"/>
          <a:stretch/>
        </p:blipFill>
        <p:spPr bwMode="auto">
          <a:xfrm>
            <a:off x="8455377" y="2055283"/>
            <a:ext cx="2517422" cy="25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500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159C-5B08-C74A-A320-4A881D1F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ea typeface="ＭＳ Ｐゴシック" pitchFamily="34" charset="-128"/>
              </a:rPr>
              <a:t>Inventory file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C9716D-BFC4-D248-B2BA-8D2131AC7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87789"/>
              </p:ext>
            </p:extLst>
          </p:nvPr>
        </p:nvGraphicFramePr>
        <p:xfrm>
          <a:off x="2176965" y="1622493"/>
          <a:ext cx="8128000" cy="3613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841527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09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YAML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43699"/>
                  </a:ext>
                </a:extLst>
              </a:tr>
              <a:tr h="3237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5446"/>
                  </a:ext>
                </a:extLst>
              </a:tr>
            </a:tbl>
          </a:graphicData>
        </a:graphic>
      </p:graphicFrame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80CAC93-A55B-0D47-9F8E-90DCD5152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573" y="2065154"/>
            <a:ext cx="2870200" cy="31369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ACE9EB-AE57-D44F-8B10-1172892D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63" y="2266382"/>
            <a:ext cx="2908300" cy="2489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4F4440-0BF9-8E46-9D0C-FFDE3412FE0E}"/>
              </a:ext>
            </a:extLst>
          </p:cNvPr>
          <p:cNvSpPr/>
          <p:nvPr/>
        </p:nvSpPr>
        <p:spPr>
          <a:xfrm>
            <a:off x="3927454" y="5879396"/>
            <a:ext cx="7783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https://docs.ansible.com/ansible/latest/user_guide/intro_inventory.html</a:t>
            </a:r>
          </a:p>
        </p:txBody>
      </p:sp>
    </p:spTree>
    <p:extLst>
      <p:ext uri="{BB962C8B-B14F-4D97-AF65-F5344CB8AC3E}">
        <p14:creationId xmlns:p14="http://schemas.microsoft.com/office/powerpoint/2010/main" val="98042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C1CB-9277-A14C-8AB7-0B569630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23" y="-107577"/>
            <a:ext cx="11127317" cy="975783"/>
          </a:xfrm>
        </p:spPr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B7FC6-621A-DA4A-B85A-20B6313FFF95}"/>
              </a:ext>
            </a:extLst>
          </p:cNvPr>
          <p:cNvSpPr txBox="1"/>
          <p:nvPr/>
        </p:nvSpPr>
        <p:spPr>
          <a:xfrm>
            <a:off x="118007" y="572371"/>
            <a:ext cx="11955985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Yes, session is being recorded and will be shared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Yes, presentation will be shared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For every 50 minutes of session there will be a 10 minutes break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The duration of this session is no more than 2 hours. The session may get extended due to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You can ask during the session, just please raise your virtual (not your physical ;-) ) hand on the WebEx chat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Introduction level to Ansible. Zero knowledge assumed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Familiarity with Linux is assumed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If you are an advance Ansible user, then you may or may not learn something new on this session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496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159C-5B08-C74A-A320-4A881D1F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ea typeface="ＭＳ Ｐゴシック" pitchFamily="34" charset="-128"/>
              </a:rPr>
              <a:t>Ansible Vault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EB78C3-4175-004F-B21F-F8F28A3BF5F1}"/>
              </a:ext>
            </a:extLst>
          </p:cNvPr>
          <p:cNvSpPr/>
          <p:nvPr/>
        </p:nvSpPr>
        <p:spPr>
          <a:xfrm>
            <a:off x="583688" y="1586752"/>
            <a:ext cx="104966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ansible-vault encrypt inventory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ansible-vault decrypt --ask-vault-password inventory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ansible-vault edit    --ask-vault-password inventory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ansible-vault view    --ask-vault-password inventory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ansible-vault rekey   --ask-vault-password inventory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~/.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vault_key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600 ~/.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vault_key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--vault-password-file ~/.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vault_key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270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159C-5B08-C74A-A320-4A881D1F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ea typeface="ＭＳ Ｐゴシック" pitchFamily="34" charset="-128"/>
              </a:rPr>
              <a:t>Ansible Configuration Settings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EB78C3-4175-004F-B21F-F8F28A3BF5F1}"/>
              </a:ext>
            </a:extLst>
          </p:cNvPr>
          <p:cNvSpPr/>
          <p:nvPr/>
        </p:nvSpPr>
        <p:spPr>
          <a:xfrm>
            <a:off x="583688" y="1586752"/>
            <a:ext cx="104966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ansible-vault encrypt inventory [--vault-password-file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ansible-vault decrypt inventory [--ask-vault-password | --vault-password-file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ansible-vault edit    inventory [--ask-vault-password | --vault-password-file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ansible-vault view    inventory [--ask-vault-password | --vault-password-file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ansible-vault rekey   inventory [--ask-vault-password | --vault-password-file 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echo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mypassword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~/.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vault_key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600 ~/.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vault_key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--vault-password-file ~/.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vault_key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sz="1600" b="1" dirty="0"/>
              <a:t>ANSIBLE_VAULT_PASSWORD_FILE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vault_key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80519-9B40-EE4B-9555-0F5C87305982}"/>
              </a:ext>
            </a:extLst>
          </p:cNvPr>
          <p:cNvSpPr/>
          <p:nvPr/>
        </p:nvSpPr>
        <p:spPr>
          <a:xfrm>
            <a:off x="3849395" y="5826732"/>
            <a:ext cx="7861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https://docs.ansible.com/ansible/latest/</a:t>
            </a:r>
            <a:r>
              <a:rPr lang="en-US" dirty="0" err="1"/>
              <a:t>reference_appendices</a:t>
            </a:r>
            <a:r>
              <a:rPr lang="en-US" dirty="0"/>
              <a:t>/</a:t>
            </a:r>
            <a:r>
              <a:rPr lang="en-US" dirty="0" err="1"/>
              <a:t>config.html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21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3FDE7-70D3-4149-8E37-ADFB09FABABA}"/>
              </a:ext>
            </a:extLst>
          </p:cNvPr>
          <p:cNvSpPr txBox="1"/>
          <p:nvPr/>
        </p:nvSpPr>
        <p:spPr>
          <a:xfrm>
            <a:off x="6212540" y="1371599"/>
            <a:ext cx="5818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Ansible and Cisco</a:t>
            </a:r>
            <a:br>
              <a:rPr lang="en-US" dirty="0">
                <a:latin typeface="+mn-lt"/>
                <a:hlinkClick r:id="rId2"/>
              </a:rPr>
            </a:br>
            <a:r>
              <a:rPr lang="en-US" dirty="0">
                <a:latin typeface="+mn-lt"/>
                <a:hlinkClick r:id="rId2"/>
              </a:rPr>
              <a:t>https://www.ansible.com/integrations/networks/cisco</a:t>
            </a: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Cisco ACI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Cisco AireOS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Cisco IOS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Cisco IOS XR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Cisco Meraki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Cisco NSO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Cisco NX-OS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Cisco UCS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18A053-C14E-3C42-90AA-83AAEDC8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14388"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sz="4400" dirty="0">
                <a:solidFill>
                  <a:schemeClr val="tx1"/>
                </a:solidFill>
                <a:ea typeface="ＭＳ Ｐゴシック" pitchFamily="34" charset="-128"/>
              </a:rPr>
              <a:t>Playbooks and modules</a:t>
            </a:r>
          </a:p>
        </p:txBody>
      </p:sp>
    </p:spTree>
    <p:extLst>
      <p:ext uri="{BB962C8B-B14F-4D97-AF65-F5344CB8AC3E}">
        <p14:creationId xmlns:p14="http://schemas.microsoft.com/office/powerpoint/2010/main" val="1294721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159C-5B08-C74A-A320-4A881D1F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ea typeface="ＭＳ Ｐゴシック" pitchFamily="34" charset="-128"/>
              </a:rPr>
              <a:t>Ansible commands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281ED4-4CDB-7F4D-9544-A5C48A7CF645}"/>
              </a:ext>
            </a:extLst>
          </p:cNvPr>
          <p:cNvSpPr/>
          <p:nvPr/>
        </p:nvSpPr>
        <p:spPr>
          <a:xfrm>
            <a:off x="224117" y="1430868"/>
            <a:ext cx="117437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demo0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 all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ios-xe-mgmt.cisco.com:8181, -c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network_cli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-u developer -k -m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ios_facts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ansible_network_os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demo1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playbook.yaml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ansible-playbook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ios-xe-mgmt.cisco.com:8181, -u developer -k -e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ansible_network_os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demo1_playbook.yaml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9190D-243C-C04D-8878-EE77F5E36F9F}"/>
              </a:ext>
            </a:extLst>
          </p:cNvPr>
          <p:cNvSpPr/>
          <p:nvPr/>
        </p:nvSpPr>
        <p:spPr>
          <a:xfrm>
            <a:off x="3140747" y="6003069"/>
            <a:ext cx="8570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https://docs.ansible.com/ansible/latest/network/getting_started/</a:t>
            </a:r>
            <a:r>
              <a:rPr lang="en-US" sz="1400" dirty="0" err="1"/>
              <a:t>first_playbook.html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4712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159C-5B08-C74A-A320-4A881D1F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ea typeface="ＭＳ Ｐゴシック" pitchFamily="34" charset="-128"/>
              </a:rPr>
              <a:t>Common issues / Troubleshooting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281ED4-4CDB-7F4D-9544-A5C48A7CF645}"/>
              </a:ext>
            </a:extLst>
          </p:cNvPr>
          <p:cNvSpPr/>
          <p:nvPr/>
        </p:nvSpPr>
        <p:spPr>
          <a:xfrm>
            <a:off x="224117" y="1430868"/>
            <a:ext cx="117437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600" dirty="0"/>
            </a:br>
            <a:endParaRPr lang="en-US" sz="1600" dirty="0"/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3D7CF8-1CD1-0C41-98F8-97E11D4F5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86061"/>
              </p:ext>
            </p:extLst>
          </p:nvPr>
        </p:nvGraphicFramePr>
        <p:xfrm>
          <a:off x="505704" y="4103694"/>
          <a:ext cx="8611730" cy="1066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11730">
                  <a:extLst>
                    <a:ext uri="{9D8B030D-6E8A-4147-A177-3AD203B41FA5}">
                      <a16:colId xmlns:a16="http://schemas.microsoft.com/office/drawing/2014/main" val="1364086944"/>
                    </a:ext>
                  </a:extLst>
                </a:gridCol>
              </a:tblGrid>
              <a:tr h="893215">
                <a:tc>
                  <a:txBody>
                    <a:bodyPr/>
                    <a:lstStyle/>
                    <a:p>
                      <a:pPr marL="0" marR="0" lvl="0" indent="0" algn="l" defTabSz="9143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ansible-playbook &lt;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playbook_name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-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inventory </a:t>
                      </a:r>
                      <a:r>
                        <a:rPr lang="en-US" sz="1600" b="1" dirty="0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</a:t>
                      </a:r>
                      <a:r>
                        <a:rPr lang="en-US" sz="1600" b="1" dirty="0" err="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  <a:br>
                        <a:rPr lang="en-US" sz="1600" b="1" dirty="0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en-US" sz="1600" b="1" dirty="0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0" dirty="0"/>
                        <a:t>verbose mode (-</a:t>
                      </a:r>
                      <a:r>
                        <a:rPr lang="en-US" sz="1600" b="0" dirty="0" err="1"/>
                        <a:t>vvv</a:t>
                      </a:r>
                      <a:r>
                        <a:rPr lang="en-US" sz="1600" b="0" dirty="0"/>
                        <a:t> for more, -</a:t>
                      </a:r>
                      <a:r>
                        <a:rPr lang="en-US" sz="1600" b="0" dirty="0" err="1"/>
                        <a:t>vvvv</a:t>
                      </a:r>
                      <a:r>
                        <a:rPr lang="en-US" sz="1600" b="0" dirty="0"/>
                        <a:t> to enable connection debugging)</a:t>
                      </a:r>
                    </a:p>
                    <a:p>
                      <a:pPr marL="0" marR="0" lvl="0" indent="0" algn="l" defTabSz="9143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358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A12F9C6-3C9C-894B-A4A4-EC7E44771792}"/>
              </a:ext>
            </a:extLst>
          </p:cNvPr>
          <p:cNvSpPr txBox="1"/>
          <p:nvPr/>
        </p:nvSpPr>
        <p:spPr>
          <a:xfrm>
            <a:off x="505704" y="1467932"/>
            <a:ext cx="115664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Always start small. Start with a “Hello World” and add complexity slowly.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Variables are not read.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Inventory is not read.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Look at configuration file.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Debug with: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Usual fix is to add a Variable either as 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global/system variable</a:t>
            </a:r>
            <a:r>
              <a:rPr lang="en-US" dirty="0">
                <a:latin typeface="+mn-lt"/>
              </a:rPr>
              <a:t>, as par of the 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playbook</a:t>
            </a:r>
            <a:r>
              <a:rPr lang="en-US" dirty="0">
                <a:latin typeface="+mn-lt"/>
              </a:rPr>
              <a:t> or in </a:t>
            </a:r>
            <a:r>
              <a:rPr lang="en-US" b="1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ansible.cfg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+mn-lt"/>
              </a:rPr>
              <a:t>file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Error is coming from </a:t>
            </a:r>
            <a:r>
              <a:rPr lang="en-US" dirty="0">
                <a:highlight>
                  <a:srgbClr val="FFFF00"/>
                </a:highlight>
                <a:latin typeface="+mn-lt"/>
              </a:rPr>
              <a:t>Ansible</a:t>
            </a:r>
            <a:r>
              <a:rPr lang="en-US" dirty="0">
                <a:latin typeface="+mn-lt"/>
              </a:rPr>
              <a:t> or from </a:t>
            </a:r>
            <a:r>
              <a:rPr lang="en-US" dirty="0">
                <a:highlight>
                  <a:srgbClr val="FFFF00"/>
                </a:highlight>
                <a:latin typeface="+mn-lt"/>
              </a:rPr>
              <a:t>target device</a:t>
            </a:r>
            <a:r>
              <a:rPr lang="en-US" dirty="0">
                <a:latin typeface="+mn-lt"/>
              </a:rPr>
              <a:t>? 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7146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3FDE7-70D3-4149-8E37-ADFB09FABABA}"/>
              </a:ext>
            </a:extLst>
          </p:cNvPr>
          <p:cNvSpPr txBox="1"/>
          <p:nvPr/>
        </p:nvSpPr>
        <p:spPr>
          <a:xfrm>
            <a:off x="6212540" y="1371599"/>
            <a:ext cx="5818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 Designer Documentation</a:t>
            </a:r>
          </a:p>
          <a:p>
            <a:br>
              <a:rPr lang="en-US" dirty="0"/>
            </a:br>
            <a:r>
              <a:rPr lang="en-US" dirty="0">
                <a:hlinkClick r:id="rId2"/>
              </a:rPr>
              <a:t>https://jinja.palletsprojects.com/en/2.11.x/templates/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18A053-C14E-3C42-90AA-83AAEDC8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1600" lvl="0" defTabSz="814388">
              <a:lnSpc>
                <a:spcPct val="90000"/>
              </a:lnSpc>
              <a:spcBef>
                <a:spcPts val="400"/>
              </a:spcBef>
              <a:buSzPct val="80000"/>
              <a:defRPr/>
            </a:pPr>
            <a:r>
              <a:rPr lang="en-US" sz="4400" dirty="0">
                <a:solidFill>
                  <a:schemeClr val="tx1"/>
                </a:solidFill>
                <a:ea typeface="ＭＳ Ｐゴシック" pitchFamily="34" charset="-128"/>
              </a:rPr>
              <a:t>Jinja2 Templating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AC98CFD-3332-2948-A13D-EFEC459D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71" y="3882712"/>
            <a:ext cx="1887071" cy="178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861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7467" y="2733508"/>
            <a:ext cx="10130723" cy="1390984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4683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en-US" sz="4400" dirty="0">
                <a:solidFill>
                  <a:schemeClr val="tx1"/>
                </a:solidFill>
                <a:ea typeface="ＭＳ Ｐゴシック" pitchFamily="34" charset="-128"/>
              </a:rPr>
              <a:t>Who I 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52F5FD-5695-2849-9BB0-7F31B6704DD8}"/>
              </a:ext>
            </a:extLst>
          </p:cNvPr>
          <p:cNvSpPr/>
          <p:nvPr/>
        </p:nvSpPr>
        <p:spPr>
          <a:xfrm>
            <a:off x="6167718" y="151179"/>
            <a:ext cx="602428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2626"/>
                </a:solidFill>
                <a:latin typeface="CiscoSansTT"/>
              </a:rPr>
              <a:t>Network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2626"/>
                </a:solidFill>
                <a:effectLst/>
                <a:latin typeface="CiscoSansTT"/>
              </a:rPr>
              <a:t>Cisco TAC &gt; </a:t>
            </a:r>
            <a:r>
              <a:rPr lang="en-US" sz="2800" dirty="0">
                <a:solidFill>
                  <a:srgbClr val="262626"/>
                </a:solidFill>
                <a:latin typeface="CiscoSansTT"/>
              </a:rPr>
              <a:t>Cisco 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2626"/>
                </a:solidFill>
                <a:latin typeface="CiscoSansTT"/>
              </a:rPr>
              <a:t>In TAC mostly doing CLI troubleshooting of Routing Protocols in IOS, IOS-XE, NX-OS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2626"/>
                </a:solidFill>
                <a:latin typeface="CiscoSansTT"/>
              </a:rPr>
              <a:t>In PS focus on Data Center Networking portfolio (Cisco ACI, Multi-Site Orchestrator for ACI, VXLAN in N9K, DCNM for VXLAN,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2626"/>
                </a:solidFill>
                <a:effectLst/>
                <a:latin typeface="CiscoSansTT"/>
              </a:rPr>
              <a:t>Nowadays mainly focused on design and implementation projects related with Cisco ACI.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62626"/>
              </a:solidFill>
              <a:latin typeface="CiscoSansT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2626"/>
                </a:solidFill>
                <a:latin typeface="CiscoSansTT"/>
              </a:rPr>
              <a:t>I’m no Sysadmin, no Software Developer, no DevOps engineer </a:t>
            </a:r>
            <a:r>
              <a:rPr lang="en-US" sz="2800" dirty="0">
                <a:solidFill>
                  <a:srgbClr val="262626"/>
                </a:solidFill>
                <a:latin typeface="CiscoSansTT"/>
                <a:sym typeface="Wingdings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148681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en-US" sz="4400" dirty="0">
                <a:solidFill>
                  <a:schemeClr val="tx1"/>
                </a:solidFill>
                <a:ea typeface="ＭＳ Ｐゴシック" pitchFamily="34" charset="-128"/>
              </a:rPr>
              <a:t>Who you are...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52F5FD-5695-2849-9BB0-7F31B6704DD8}"/>
              </a:ext>
            </a:extLst>
          </p:cNvPr>
          <p:cNvSpPr/>
          <p:nvPr/>
        </p:nvSpPr>
        <p:spPr>
          <a:xfrm>
            <a:off x="6400800" y="2305615"/>
            <a:ext cx="53489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2626"/>
                </a:solidFill>
                <a:latin typeface="CiscoSansTT"/>
              </a:rPr>
              <a:t>Brief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62626"/>
              </a:solidFill>
              <a:latin typeface="CiscoSansT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2626"/>
                </a:solidFill>
                <a:effectLst/>
                <a:latin typeface="CiscoSansTT"/>
              </a:rPr>
              <a:t>Do </a:t>
            </a:r>
            <a:r>
              <a:rPr lang="en-US" sz="2800" dirty="0">
                <a:solidFill>
                  <a:srgbClr val="262626"/>
                </a:solidFill>
                <a:latin typeface="CiscoSansTT"/>
              </a:rPr>
              <a:t>you already have any use case in mind to automate/script any task with Ansible? </a:t>
            </a:r>
            <a:endParaRPr lang="en-US" sz="2800" dirty="0">
              <a:solidFill>
                <a:srgbClr val="262626"/>
              </a:solidFill>
              <a:effectLst/>
              <a:latin typeface="CiscoSansTT"/>
            </a:endParaRPr>
          </a:p>
        </p:txBody>
      </p:sp>
    </p:spTree>
    <p:extLst>
      <p:ext uri="{BB962C8B-B14F-4D97-AF65-F5344CB8AC3E}">
        <p14:creationId xmlns:p14="http://schemas.microsoft.com/office/powerpoint/2010/main" val="70410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050627" name="Group 3"/>
          <p:cNvGraphicFramePr>
            <a:graphicFrameLocks noGrp="1"/>
          </p:cNvGraphicFramePr>
          <p:nvPr>
            <p:ph type="chart" sz="quarter" idx="4294967295"/>
            <p:extLst>
              <p:ext uri="{D42A27DB-BD31-4B8C-83A1-F6EECF244321}">
                <p14:modId xmlns:p14="http://schemas.microsoft.com/office/powerpoint/2010/main" val="2562120593"/>
              </p:ext>
            </p:extLst>
          </p:nvPr>
        </p:nvGraphicFramePr>
        <p:xfrm>
          <a:off x="661421" y="1409456"/>
          <a:ext cx="10869158" cy="4401120"/>
        </p:xfrm>
        <a:graphic>
          <a:graphicData uri="http://schemas.openxmlformats.org/drawingml/2006/table">
            <a:tbl>
              <a:tblPr/>
              <a:tblGrid>
                <a:gridCol w="517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2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558">
                <a:tc gridSpan="2"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430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852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What is Ansible? / Why Ansible?</a:t>
                      </a:r>
                    </a:p>
                  </a:txBody>
                  <a:tcPr marL="110664" marR="110664" marT="121920" marB="41059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Variables</a:t>
                      </a:r>
                      <a:r>
                        <a:rPr kumimoji="0" lang="pt-BR" sz="2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, </a:t>
                      </a:r>
                      <a:r>
                        <a:rPr kumimoji="0" lang="pt-BR" sz="2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conditionals</a:t>
                      </a:r>
                      <a:r>
                        <a:rPr kumimoji="0" lang="pt-BR" sz="2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 </a:t>
                      </a:r>
                      <a:r>
                        <a:rPr kumimoji="0" lang="pt-BR" sz="2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and</a:t>
                      </a:r>
                      <a:r>
                        <a:rPr kumimoji="0" lang="pt-BR" sz="2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 loops</a:t>
                      </a:r>
                    </a:p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marL="110664" marR="110664" marT="121920" marB="41059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852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Installing Ansible</a:t>
                      </a:r>
                    </a:p>
                  </a:txBody>
                  <a:tcPr marL="110664" marR="110664" marT="121920" marB="41059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pitchFamily="34" charset="-128"/>
                          <a:cs typeface="+mn-cs"/>
                        </a:rPr>
                        <a:t>Jinja2 Templating</a:t>
                      </a:r>
                    </a:p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marL="110664" marR="110664" marT="121920" marB="41059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485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Cisco devices Sandbox</a:t>
                      </a:r>
                    </a:p>
                  </a:txBody>
                  <a:tcPr marL="110664" marR="110664" marT="121920" marB="41059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pitchFamily="34" charset="-128"/>
                          <a:cs typeface="+mn-cs"/>
                        </a:rPr>
                        <a:t>Roles and Ansible Galaxy</a:t>
                      </a:r>
                    </a:p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marL="110664" marR="110664" marT="121920" marB="41059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854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YAML format, inventory files and Vault</a:t>
                      </a:r>
                    </a:p>
                  </a:txBody>
                  <a:tcPr marL="110664" marR="110664" marT="121920" marB="41059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pitchFamily="34" charset="-128"/>
                          <a:cs typeface="+mn-cs"/>
                        </a:rPr>
                        <a:t>Ansible for Network Driven Programmability</a:t>
                      </a:r>
                    </a:p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marL="110664" marR="110664" marT="121920" marB="41059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852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Playbooks and modules</a:t>
                      </a:r>
                    </a:p>
                  </a:txBody>
                  <a:tcPr marL="110664" marR="110664" marT="121920" marB="41059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pitchFamily="34" charset="-128"/>
                          <a:cs typeface="+mn-cs"/>
                        </a:rPr>
                        <a:t>Last demo of the day: Deploying full stack application with Ansible</a:t>
                      </a:r>
                    </a:p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marL="110664" marR="110664" marT="121920" marB="41059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338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37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en-US" sz="4400" dirty="0">
                <a:solidFill>
                  <a:schemeClr val="tx1"/>
                </a:solidFill>
                <a:ea typeface="ＭＳ Ｐゴシック" pitchFamily="34" charset="-128"/>
              </a:rPr>
              <a:t>What is Ansible? / Why Ansible?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52F5FD-5695-2849-9BB0-7F31B6704DD8}"/>
              </a:ext>
            </a:extLst>
          </p:cNvPr>
          <p:cNvSpPr/>
          <p:nvPr/>
        </p:nvSpPr>
        <p:spPr>
          <a:xfrm>
            <a:off x="6666752" y="1981218"/>
            <a:ext cx="496644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2626"/>
                </a:solidFill>
                <a:latin typeface="CiscoSansTT"/>
              </a:rPr>
              <a:t>Infrastructure automatization</a:t>
            </a:r>
          </a:p>
          <a:p>
            <a:endParaRPr lang="en-US" sz="2800" dirty="0">
              <a:solidFill>
                <a:srgbClr val="262626"/>
              </a:solidFill>
              <a:latin typeface="CiscoSansT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2626"/>
                </a:solidFill>
                <a:latin typeface="CiscoSansTT"/>
              </a:rPr>
              <a:t>Easy</a:t>
            </a:r>
          </a:p>
          <a:p>
            <a:endParaRPr lang="en-US" sz="2800" dirty="0">
              <a:solidFill>
                <a:srgbClr val="262626"/>
              </a:solidFill>
              <a:latin typeface="CiscoSansT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2626"/>
                </a:solidFill>
                <a:latin typeface="CiscoSansTT"/>
              </a:rPr>
              <a:t>Declarative approach</a:t>
            </a:r>
          </a:p>
          <a:p>
            <a:endParaRPr lang="en-US" sz="2800" dirty="0">
              <a:solidFill>
                <a:srgbClr val="262626"/>
              </a:solidFill>
              <a:latin typeface="CiscoSansT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62626"/>
                </a:solidFill>
                <a:latin typeface="CiscoSansTT"/>
              </a:rPr>
              <a:t>Agent-less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504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nsible – Wikipedia, wolna encyklopedia">
            <a:extLst>
              <a:ext uri="{FF2B5EF4-FFF2-40B4-BE49-F238E27FC236}">
                <a16:creationId xmlns:a16="http://schemas.microsoft.com/office/drawing/2014/main" id="{D7C4F9B8-D90F-7343-A327-CB4E41D0D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248" y="596428"/>
            <a:ext cx="1294530" cy="15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861275C-D284-BC40-A91D-C7580E1F2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72" y="642683"/>
            <a:ext cx="1304398" cy="130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EC4F9AE-74A9-F94E-A70F-A1FB8916AF8E}"/>
              </a:ext>
            </a:extLst>
          </p:cNvPr>
          <p:cNvSpPr/>
          <p:nvPr/>
        </p:nvSpPr>
        <p:spPr>
          <a:xfrm>
            <a:off x="5141092" y="768074"/>
            <a:ext cx="1240417" cy="84110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D3DFD-1510-9442-AB7C-55321AEE69B7}"/>
              </a:ext>
            </a:extLst>
          </p:cNvPr>
          <p:cNvSpPr txBox="1"/>
          <p:nvPr/>
        </p:nvSpPr>
        <p:spPr>
          <a:xfrm>
            <a:off x="1150802" y="2475919"/>
            <a:ext cx="9890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n-lt"/>
              </a:rPr>
              <a:t>Abstraction of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+mn-lt"/>
              </a:rPr>
              <a:t>No need to learn programming to use Ansible</a:t>
            </a:r>
          </a:p>
          <a:p>
            <a:endParaRPr lang="en-US" sz="3000" dirty="0">
              <a:latin typeface="+mn-lt"/>
            </a:endParaRPr>
          </a:p>
          <a:p>
            <a:r>
              <a:rPr lang="en-US" sz="3000" dirty="0">
                <a:latin typeface="+mn-lt"/>
              </a:rPr>
              <a:t>Re-usability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+mn-lt"/>
              </a:rPr>
              <a:t>Easy to share existing modules</a:t>
            </a:r>
          </a:p>
          <a:p>
            <a:endParaRPr lang="en-US" sz="3000" dirty="0">
              <a:latin typeface="+mn-lt"/>
            </a:endParaRPr>
          </a:p>
          <a:p>
            <a:r>
              <a:rPr lang="en-US" sz="3000" dirty="0">
                <a:latin typeface="+mn-lt"/>
              </a:rPr>
              <a:t>Leverages YAML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+mn-lt"/>
              </a:rPr>
              <a:t>Easy to understand, create and modify</a:t>
            </a:r>
          </a:p>
        </p:txBody>
      </p:sp>
    </p:spTree>
    <p:extLst>
      <p:ext uri="{BB962C8B-B14F-4D97-AF65-F5344CB8AC3E}">
        <p14:creationId xmlns:p14="http://schemas.microsoft.com/office/powerpoint/2010/main" val="185356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5861275C-D284-BC40-A91D-C7580E1F2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606" y="1139652"/>
            <a:ext cx="692425" cy="6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EC4F9AE-74A9-F94E-A70F-A1FB8916AF8E}"/>
              </a:ext>
            </a:extLst>
          </p:cNvPr>
          <p:cNvSpPr/>
          <p:nvPr/>
        </p:nvSpPr>
        <p:spPr>
          <a:xfrm>
            <a:off x="5010652" y="1411774"/>
            <a:ext cx="1055929" cy="72614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D3DFD-1510-9442-AB7C-55321AEE69B7}"/>
              </a:ext>
            </a:extLst>
          </p:cNvPr>
          <p:cNvSpPr txBox="1"/>
          <p:nvPr/>
        </p:nvSpPr>
        <p:spPr>
          <a:xfrm>
            <a:off x="925471" y="303243"/>
            <a:ext cx="3325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+mn-lt"/>
              </a:rPr>
              <a:t>Control 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EAF9B-B0EF-8641-9CB0-D5BA539FB34D}"/>
              </a:ext>
            </a:extLst>
          </p:cNvPr>
          <p:cNvSpPr/>
          <p:nvPr/>
        </p:nvSpPr>
        <p:spPr>
          <a:xfrm>
            <a:off x="7379840" y="132025"/>
            <a:ext cx="30828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+mn-lt"/>
              </a:rPr>
              <a:t>Managed Nodes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979E5E-132F-4B47-8F54-CC0804AEED56}"/>
              </a:ext>
            </a:extLst>
          </p:cNvPr>
          <p:cNvGrpSpPr/>
          <p:nvPr/>
        </p:nvGrpSpPr>
        <p:grpSpPr>
          <a:xfrm>
            <a:off x="7533957" y="857241"/>
            <a:ext cx="1127152" cy="1128202"/>
            <a:chOff x="2690609" y="4058740"/>
            <a:chExt cx="1002628" cy="1185336"/>
          </a:xfrm>
        </p:grpSpPr>
        <p:pic>
          <p:nvPicPr>
            <p:cNvPr id="10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FD09EE4B-7254-D24E-B16C-C2D978F537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3101412" y="4381004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6A16B244-D52E-0B4C-8787-E8CC87F07F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2921247" y="4219872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BACB2386-6CC9-B44E-832D-825AE8F6E1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2690609" y="4058740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8BFB6B-5E4F-154E-A83A-D6443F733F78}"/>
              </a:ext>
            </a:extLst>
          </p:cNvPr>
          <p:cNvGrpSpPr/>
          <p:nvPr/>
        </p:nvGrpSpPr>
        <p:grpSpPr>
          <a:xfrm>
            <a:off x="8401826" y="936803"/>
            <a:ext cx="1127152" cy="1128202"/>
            <a:chOff x="2690609" y="4058740"/>
            <a:chExt cx="1002628" cy="1185336"/>
          </a:xfrm>
        </p:grpSpPr>
        <p:pic>
          <p:nvPicPr>
            <p:cNvPr id="14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888615F7-CF62-3B40-9D18-6DAB3B9069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3101412" y="4381004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277D1A31-0D6A-CE48-9316-E7EF0535B4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2921247" y="4219872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C0C99ED0-E951-BB44-8135-742BC88CA0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2690609" y="4058740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8B88A1-2B23-DE42-9205-11A69EC6C741}"/>
              </a:ext>
            </a:extLst>
          </p:cNvPr>
          <p:cNvGrpSpPr/>
          <p:nvPr/>
        </p:nvGrpSpPr>
        <p:grpSpPr>
          <a:xfrm>
            <a:off x="9326437" y="936521"/>
            <a:ext cx="1127152" cy="1128202"/>
            <a:chOff x="2690609" y="4058740"/>
            <a:chExt cx="1002628" cy="1185336"/>
          </a:xfrm>
        </p:grpSpPr>
        <p:pic>
          <p:nvPicPr>
            <p:cNvPr id="18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625C3163-B87C-0A48-ABEE-9C8EE43FEB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3101412" y="4381004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504DE887-579C-524C-8D92-2571FFB4B8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2921247" y="4219872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9696ECDA-D82C-3B45-AFE3-911DD51222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2690609" y="4058740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6E8312-1F43-1147-AF92-7CA0FA9785B8}"/>
              </a:ext>
            </a:extLst>
          </p:cNvPr>
          <p:cNvGrpSpPr/>
          <p:nvPr/>
        </p:nvGrpSpPr>
        <p:grpSpPr>
          <a:xfrm>
            <a:off x="2521369" y="1215177"/>
            <a:ext cx="1021907" cy="1212265"/>
            <a:chOff x="2644770" y="1835298"/>
            <a:chExt cx="665328" cy="821471"/>
          </a:xfrm>
        </p:grpSpPr>
        <p:pic>
          <p:nvPicPr>
            <p:cNvPr id="24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15660376-09BD-FB45-8AB3-33B4793EB5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2644770" y="1835298"/>
              <a:ext cx="665328" cy="821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Ansible – Wikipedia, wolna encyklopedia">
              <a:extLst>
                <a:ext uri="{FF2B5EF4-FFF2-40B4-BE49-F238E27FC236}">
                  <a16:creationId xmlns:a16="http://schemas.microsoft.com/office/drawing/2014/main" id="{D7C4F9B8-D90F-7343-A327-CB4E41D0D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0522" y="1983612"/>
              <a:ext cx="367387" cy="452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1ABE58-D8A3-084A-A44E-5F1DD3F30B5C}"/>
              </a:ext>
            </a:extLst>
          </p:cNvPr>
          <p:cNvGrpSpPr/>
          <p:nvPr/>
        </p:nvGrpSpPr>
        <p:grpSpPr>
          <a:xfrm>
            <a:off x="7635709" y="1852433"/>
            <a:ext cx="1127152" cy="1128202"/>
            <a:chOff x="2690609" y="4058740"/>
            <a:chExt cx="1002628" cy="1185336"/>
          </a:xfrm>
        </p:grpSpPr>
        <p:pic>
          <p:nvPicPr>
            <p:cNvPr id="26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18C5ECF2-2B00-CE4D-93F9-D28C5DD5A9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3101412" y="4381004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A3116737-22A7-B74A-9226-CADDD1961A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2921247" y="4219872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0CD307EF-F54E-494E-839D-6DF8B7ED09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2690609" y="4058740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B2F700-41EA-0046-909B-6FB55DF7DA91}"/>
              </a:ext>
            </a:extLst>
          </p:cNvPr>
          <p:cNvGrpSpPr/>
          <p:nvPr/>
        </p:nvGrpSpPr>
        <p:grpSpPr>
          <a:xfrm>
            <a:off x="8503578" y="1931995"/>
            <a:ext cx="1127152" cy="1128202"/>
            <a:chOff x="2690609" y="4058740"/>
            <a:chExt cx="1002628" cy="1185336"/>
          </a:xfrm>
        </p:grpSpPr>
        <p:pic>
          <p:nvPicPr>
            <p:cNvPr id="30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9F7663F8-E4A5-A643-8488-9B013DAFC3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3101412" y="4381004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4E885F07-8947-624D-A5AA-F6EFF9F477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2921247" y="4219872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ECE2C49C-CF0E-F443-A520-C706402EB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2690609" y="4058740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E0EAC57-15F1-114C-8E97-4BCBA0BD5227}"/>
              </a:ext>
            </a:extLst>
          </p:cNvPr>
          <p:cNvGrpSpPr/>
          <p:nvPr/>
        </p:nvGrpSpPr>
        <p:grpSpPr>
          <a:xfrm>
            <a:off x="9428189" y="1931713"/>
            <a:ext cx="1127152" cy="1128202"/>
            <a:chOff x="2690609" y="4058740"/>
            <a:chExt cx="1002628" cy="1185336"/>
          </a:xfrm>
        </p:grpSpPr>
        <p:pic>
          <p:nvPicPr>
            <p:cNvPr id="34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0ECD92AE-447F-344D-A80A-14B3A4E799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3101412" y="4381004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EC8B44F6-3F66-2444-BC2E-75333AFD8E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2921247" y="4219872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998740F1-41E9-CE41-8AC1-9D465D2920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2690609" y="4058740"/>
              <a:ext cx="591825" cy="86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A45AEC93-1E24-E548-B9A8-737F3C639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802" y="3054438"/>
            <a:ext cx="670903" cy="40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37FF962E-3E25-C04C-8175-28D80CA7D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499" y="3069531"/>
            <a:ext cx="670903" cy="40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929E46E8-4811-2A40-AAC8-A59532082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100" y="3075576"/>
            <a:ext cx="670903" cy="40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F26B6D80-1637-4C40-B362-3B072E913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544" y="3069531"/>
            <a:ext cx="670903" cy="40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7F60A43-FC04-B74C-B5F1-2BCDDCFE7AF3}"/>
              </a:ext>
            </a:extLst>
          </p:cNvPr>
          <p:cNvSpPr txBox="1"/>
          <p:nvPr/>
        </p:nvSpPr>
        <p:spPr>
          <a:xfrm>
            <a:off x="10757882" y="2005798"/>
            <a:ext cx="131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SSH</a:t>
            </a:r>
          </a:p>
          <a:p>
            <a:r>
              <a:rPr lang="en-US" sz="2400" dirty="0">
                <a:latin typeface="+mn-lt"/>
              </a:rPr>
              <a:t>enabled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CD6C4EB0-8D16-B246-96D5-483A1DF571B1}"/>
              </a:ext>
            </a:extLst>
          </p:cNvPr>
          <p:cNvSpPr/>
          <p:nvPr/>
        </p:nvSpPr>
        <p:spPr>
          <a:xfrm rot="10800000">
            <a:off x="5018880" y="4766445"/>
            <a:ext cx="1055929" cy="72614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2" descr="Ansible – Wikipedia, wolna encyklopedia">
            <a:extLst>
              <a:ext uri="{FF2B5EF4-FFF2-40B4-BE49-F238E27FC236}">
                <a16:creationId xmlns:a16="http://schemas.microsoft.com/office/drawing/2014/main" id="{99A89811-8096-6943-905C-70ADBA58B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213" y="43440"/>
            <a:ext cx="817264" cy="100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Puppet (software) - Wikipedia">
            <a:extLst>
              <a:ext uri="{FF2B5EF4-FFF2-40B4-BE49-F238E27FC236}">
                <a16:creationId xmlns:a16="http://schemas.microsoft.com/office/drawing/2014/main" id="{D90535F7-D3EB-F84A-A937-F2080EDB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16" y="3545604"/>
            <a:ext cx="2063767" cy="72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BB0ED58-3CE2-D545-8C4D-F6CE8F123304}"/>
              </a:ext>
            </a:extLst>
          </p:cNvPr>
          <p:cNvGrpSpPr/>
          <p:nvPr/>
        </p:nvGrpSpPr>
        <p:grpSpPr>
          <a:xfrm>
            <a:off x="2379772" y="4637163"/>
            <a:ext cx="1021907" cy="1212265"/>
            <a:chOff x="2455357" y="4560405"/>
            <a:chExt cx="762625" cy="943987"/>
          </a:xfrm>
        </p:grpSpPr>
        <p:pic>
          <p:nvPicPr>
            <p:cNvPr id="45" name="Picture 4" descr="Download Server Clipart Server Icon - Application Server Server Icon - Full  Size PNG Image - PNGkit">
              <a:extLst>
                <a:ext uri="{FF2B5EF4-FFF2-40B4-BE49-F238E27FC236}">
                  <a16:creationId xmlns:a16="http://schemas.microsoft.com/office/drawing/2014/main" id="{BDCA807B-B0E1-DC4E-B339-EDE809553D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0" t="5366" r="26124" b="5250"/>
            <a:stretch/>
          </p:blipFill>
          <p:spPr bwMode="auto">
            <a:xfrm flipH="1">
              <a:off x="2455357" y="4560405"/>
              <a:ext cx="762625" cy="94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Puppet Agent 3.8.6">
              <a:extLst>
                <a:ext uri="{FF2B5EF4-FFF2-40B4-BE49-F238E27FC236}">
                  <a16:creationId xmlns:a16="http://schemas.microsoft.com/office/drawing/2014/main" id="{80DDE687-390A-284D-9872-695DCC5EAC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1" t="8519" r="32086" b="6085"/>
            <a:stretch/>
          </p:blipFill>
          <p:spPr bwMode="auto">
            <a:xfrm>
              <a:off x="2802630" y="4767957"/>
              <a:ext cx="415352" cy="58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AEC44D-EDB8-7C4D-82A1-C5457576CBE4}"/>
              </a:ext>
            </a:extLst>
          </p:cNvPr>
          <p:cNvGrpSpPr/>
          <p:nvPr/>
        </p:nvGrpSpPr>
        <p:grpSpPr>
          <a:xfrm>
            <a:off x="7540621" y="4280868"/>
            <a:ext cx="1265596" cy="1371385"/>
            <a:chOff x="3350470" y="4817997"/>
            <a:chExt cx="1265596" cy="137138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1AE3FF4-D5FA-3544-9451-247C05130555}"/>
                </a:ext>
              </a:extLst>
            </p:cNvPr>
            <p:cNvGrpSpPr/>
            <p:nvPr/>
          </p:nvGrpSpPr>
          <p:grpSpPr>
            <a:xfrm>
              <a:off x="3853441" y="5245395"/>
              <a:ext cx="762625" cy="943987"/>
              <a:chOff x="2455357" y="4560405"/>
              <a:chExt cx="762625" cy="943987"/>
            </a:xfrm>
          </p:grpSpPr>
          <p:pic>
            <p:nvPicPr>
              <p:cNvPr id="75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23AC458F-EE4E-0245-9EB3-90EAC9F939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4" descr="Puppet Agent 3.8.6">
                <a:extLst>
                  <a:ext uri="{FF2B5EF4-FFF2-40B4-BE49-F238E27FC236}">
                    <a16:creationId xmlns:a16="http://schemas.microsoft.com/office/drawing/2014/main" id="{23E9CAF6-E850-E34F-966A-7BD93C40E5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5B6ECBA-C2DA-9F4E-89F4-3EC5625CF1A3}"/>
                </a:ext>
              </a:extLst>
            </p:cNvPr>
            <p:cNvGrpSpPr/>
            <p:nvPr/>
          </p:nvGrpSpPr>
          <p:grpSpPr>
            <a:xfrm>
              <a:off x="3565255" y="5010750"/>
              <a:ext cx="762625" cy="943987"/>
              <a:chOff x="2455357" y="4560405"/>
              <a:chExt cx="762625" cy="943987"/>
            </a:xfrm>
          </p:grpSpPr>
          <p:pic>
            <p:nvPicPr>
              <p:cNvPr id="78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58B5F071-4651-344E-98A3-91EC19E7E5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4" descr="Puppet Agent 3.8.6">
                <a:extLst>
                  <a:ext uri="{FF2B5EF4-FFF2-40B4-BE49-F238E27FC236}">
                    <a16:creationId xmlns:a16="http://schemas.microsoft.com/office/drawing/2014/main" id="{897CE76E-102F-4446-B041-33DE61B70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6E994AA-30E2-F744-B090-0C0C95C8E7EC}"/>
                </a:ext>
              </a:extLst>
            </p:cNvPr>
            <p:cNvGrpSpPr/>
            <p:nvPr/>
          </p:nvGrpSpPr>
          <p:grpSpPr>
            <a:xfrm>
              <a:off x="3350470" y="4817997"/>
              <a:ext cx="762625" cy="943987"/>
              <a:chOff x="2455357" y="4560405"/>
              <a:chExt cx="762625" cy="943987"/>
            </a:xfrm>
          </p:grpSpPr>
          <p:pic>
            <p:nvPicPr>
              <p:cNvPr id="81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E1583FDC-FF59-BC44-81F6-2F8856B818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4" descr="Puppet Agent 3.8.6">
                <a:extLst>
                  <a:ext uri="{FF2B5EF4-FFF2-40B4-BE49-F238E27FC236}">
                    <a16:creationId xmlns:a16="http://schemas.microsoft.com/office/drawing/2014/main" id="{112FE9A8-3F45-B040-A0CC-019FF14DF7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2109F74-AAD8-C542-853A-8163DC9A24E1}"/>
              </a:ext>
            </a:extLst>
          </p:cNvPr>
          <p:cNvGrpSpPr/>
          <p:nvPr/>
        </p:nvGrpSpPr>
        <p:grpSpPr>
          <a:xfrm>
            <a:off x="8636206" y="4230125"/>
            <a:ext cx="1265596" cy="1371385"/>
            <a:chOff x="3350470" y="4817997"/>
            <a:chExt cx="1265596" cy="137138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E9DF287-1358-BD4D-90FF-D02C61620374}"/>
                </a:ext>
              </a:extLst>
            </p:cNvPr>
            <p:cNvGrpSpPr/>
            <p:nvPr/>
          </p:nvGrpSpPr>
          <p:grpSpPr>
            <a:xfrm>
              <a:off x="3853441" y="5245395"/>
              <a:ext cx="762625" cy="943987"/>
              <a:chOff x="2455357" y="4560405"/>
              <a:chExt cx="762625" cy="943987"/>
            </a:xfrm>
          </p:grpSpPr>
          <p:pic>
            <p:nvPicPr>
              <p:cNvPr id="92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887346D9-0A9D-AB41-89E4-B0F2F19F9F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4" descr="Puppet Agent 3.8.6">
                <a:extLst>
                  <a:ext uri="{FF2B5EF4-FFF2-40B4-BE49-F238E27FC236}">
                    <a16:creationId xmlns:a16="http://schemas.microsoft.com/office/drawing/2014/main" id="{C30022EC-FB64-9E46-AC8D-89419E3ED6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666DFBD-A633-BF4A-BCAB-085FAC5299E4}"/>
                </a:ext>
              </a:extLst>
            </p:cNvPr>
            <p:cNvGrpSpPr/>
            <p:nvPr/>
          </p:nvGrpSpPr>
          <p:grpSpPr>
            <a:xfrm>
              <a:off x="3565255" y="5010750"/>
              <a:ext cx="762625" cy="943987"/>
              <a:chOff x="2455357" y="4560405"/>
              <a:chExt cx="762625" cy="943987"/>
            </a:xfrm>
          </p:grpSpPr>
          <p:pic>
            <p:nvPicPr>
              <p:cNvPr id="90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73206A60-A7E8-0148-9C34-AA2BF34D25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4" descr="Puppet Agent 3.8.6">
                <a:extLst>
                  <a:ext uri="{FF2B5EF4-FFF2-40B4-BE49-F238E27FC236}">
                    <a16:creationId xmlns:a16="http://schemas.microsoft.com/office/drawing/2014/main" id="{2AF7D501-3488-5C4B-A0CF-7FAD6CAEE5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1CAE4EE-0B14-2144-8899-216A2FD02DEE}"/>
                </a:ext>
              </a:extLst>
            </p:cNvPr>
            <p:cNvGrpSpPr/>
            <p:nvPr/>
          </p:nvGrpSpPr>
          <p:grpSpPr>
            <a:xfrm>
              <a:off x="3350470" y="4817997"/>
              <a:ext cx="762625" cy="943987"/>
              <a:chOff x="2455357" y="4560405"/>
              <a:chExt cx="762625" cy="943987"/>
            </a:xfrm>
          </p:grpSpPr>
          <p:pic>
            <p:nvPicPr>
              <p:cNvPr id="88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CA1D4BA3-61E2-4A4E-A503-455C43F01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4" descr="Puppet Agent 3.8.6">
                <a:extLst>
                  <a:ext uri="{FF2B5EF4-FFF2-40B4-BE49-F238E27FC236}">
                    <a16:creationId xmlns:a16="http://schemas.microsoft.com/office/drawing/2014/main" id="{8DB20B78-4150-3A41-B72A-156FD57E6B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2C7A57-4FE4-2048-85E8-C33F86B45702}"/>
              </a:ext>
            </a:extLst>
          </p:cNvPr>
          <p:cNvGrpSpPr/>
          <p:nvPr/>
        </p:nvGrpSpPr>
        <p:grpSpPr>
          <a:xfrm>
            <a:off x="9746104" y="4259921"/>
            <a:ext cx="1265596" cy="1371385"/>
            <a:chOff x="3350470" y="4817997"/>
            <a:chExt cx="1265596" cy="1371385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E50EBC2-FFF9-184B-A148-5CD9C716C9E4}"/>
                </a:ext>
              </a:extLst>
            </p:cNvPr>
            <p:cNvGrpSpPr/>
            <p:nvPr/>
          </p:nvGrpSpPr>
          <p:grpSpPr>
            <a:xfrm>
              <a:off x="3853441" y="5245395"/>
              <a:ext cx="762625" cy="943987"/>
              <a:chOff x="2455357" y="4560405"/>
              <a:chExt cx="762625" cy="943987"/>
            </a:xfrm>
          </p:grpSpPr>
          <p:pic>
            <p:nvPicPr>
              <p:cNvPr id="102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663477C8-E25A-D44F-9C81-140EB8C6B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4" descr="Puppet Agent 3.8.6">
                <a:extLst>
                  <a:ext uri="{FF2B5EF4-FFF2-40B4-BE49-F238E27FC236}">
                    <a16:creationId xmlns:a16="http://schemas.microsoft.com/office/drawing/2014/main" id="{130219FA-CC3B-1945-98E0-A49CA72626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F4F7538-3C97-4949-B8B0-D05E356550B7}"/>
                </a:ext>
              </a:extLst>
            </p:cNvPr>
            <p:cNvGrpSpPr/>
            <p:nvPr/>
          </p:nvGrpSpPr>
          <p:grpSpPr>
            <a:xfrm>
              <a:off x="3565255" y="5010750"/>
              <a:ext cx="762625" cy="943987"/>
              <a:chOff x="2455357" y="4560405"/>
              <a:chExt cx="762625" cy="943987"/>
            </a:xfrm>
          </p:grpSpPr>
          <p:pic>
            <p:nvPicPr>
              <p:cNvPr id="100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E08DAF38-210B-9240-9497-5EA1CB6B56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4" descr="Puppet Agent 3.8.6">
                <a:extLst>
                  <a:ext uri="{FF2B5EF4-FFF2-40B4-BE49-F238E27FC236}">
                    <a16:creationId xmlns:a16="http://schemas.microsoft.com/office/drawing/2014/main" id="{20248029-F954-9445-9B72-A1F4F6796F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A054CF9-C8BB-4A4D-AE68-D40BC5DF3F7F}"/>
                </a:ext>
              </a:extLst>
            </p:cNvPr>
            <p:cNvGrpSpPr/>
            <p:nvPr/>
          </p:nvGrpSpPr>
          <p:grpSpPr>
            <a:xfrm>
              <a:off x="3350470" y="4817997"/>
              <a:ext cx="762625" cy="943987"/>
              <a:chOff x="2455357" y="4560405"/>
              <a:chExt cx="762625" cy="943987"/>
            </a:xfrm>
          </p:grpSpPr>
          <p:pic>
            <p:nvPicPr>
              <p:cNvPr id="98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FF062A06-0086-9D4F-8B19-D3853E741A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4" descr="Puppet Agent 3.8.6">
                <a:extLst>
                  <a:ext uri="{FF2B5EF4-FFF2-40B4-BE49-F238E27FC236}">
                    <a16:creationId xmlns:a16="http://schemas.microsoft.com/office/drawing/2014/main" id="{848861A8-0D5E-3442-9868-7EB0E4302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499AFFE-D5A9-3A49-B4BD-980DBEACE213}"/>
              </a:ext>
            </a:extLst>
          </p:cNvPr>
          <p:cNvGrpSpPr/>
          <p:nvPr/>
        </p:nvGrpSpPr>
        <p:grpSpPr>
          <a:xfrm>
            <a:off x="7322728" y="5365045"/>
            <a:ext cx="1265596" cy="1371385"/>
            <a:chOff x="3350470" y="4817997"/>
            <a:chExt cx="1265596" cy="137138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0643E95-7110-9141-9D26-B53985F90830}"/>
                </a:ext>
              </a:extLst>
            </p:cNvPr>
            <p:cNvGrpSpPr/>
            <p:nvPr/>
          </p:nvGrpSpPr>
          <p:grpSpPr>
            <a:xfrm>
              <a:off x="3853441" y="5245395"/>
              <a:ext cx="762625" cy="943987"/>
              <a:chOff x="2455357" y="4560405"/>
              <a:chExt cx="762625" cy="943987"/>
            </a:xfrm>
          </p:grpSpPr>
          <p:pic>
            <p:nvPicPr>
              <p:cNvPr id="112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5F343D19-249A-E447-8052-8283DCA92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4" descr="Puppet Agent 3.8.6">
                <a:extLst>
                  <a:ext uri="{FF2B5EF4-FFF2-40B4-BE49-F238E27FC236}">
                    <a16:creationId xmlns:a16="http://schemas.microsoft.com/office/drawing/2014/main" id="{6502729A-0DEF-0D42-BC4F-DB37E8E7B1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E9AB4EC-B927-5541-9C82-9AF482537964}"/>
                </a:ext>
              </a:extLst>
            </p:cNvPr>
            <p:cNvGrpSpPr/>
            <p:nvPr/>
          </p:nvGrpSpPr>
          <p:grpSpPr>
            <a:xfrm>
              <a:off x="3565255" y="5010750"/>
              <a:ext cx="762625" cy="943987"/>
              <a:chOff x="2455357" y="4560405"/>
              <a:chExt cx="762625" cy="943987"/>
            </a:xfrm>
          </p:grpSpPr>
          <p:pic>
            <p:nvPicPr>
              <p:cNvPr id="110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A3F9500D-AB93-9D4B-B754-2DB8882D27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4" descr="Puppet Agent 3.8.6">
                <a:extLst>
                  <a:ext uri="{FF2B5EF4-FFF2-40B4-BE49-F238E27FC236}">
                    <a16:creationId xmlns:a16="http://schemas.microsoft.com/office/drawing/2014/main" id="{8EDC9221-E61B-9141-9952-78F6D88BF4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FCBCF03-6629-C747-A137-04668ACC0EA4}"/>
                </a:ext>
              </a:extLst>
            </p:cNvPr>
            <p:cNvGrpSpPr/>
            <p:nvPr/>
          </p:nvGrpSpPr>
          <p:grpSpPr>
            <a:xfrm>
              <a:off x="3350470" y="4817997"/>
              <a:ext cx="762625" cy="943987"/>
              <a:chOff x="2455357" y="4560405"/>
              <a:chExt cx="762625" cy="943987"/>
            </a:xfrm>
          </p:grpSpPr>
          <p:pic>
            <p:nvPicPr>
              <p:cNvPr id="108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9A4C5F80-0B00-D742-8010-905C76C7CB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4" descr="Puppet Agent 3.8.6">
                <a:extLst>
                  <a:ext uri="{FF2B5EF4-FFF2-40B4-BE49-F238E27FC236}">
                    <a16:creationId xmlns:a16="http://schemas.microsoft.com/office/drawing/2014/main" id="{21216EB8-0A87-E64F-BAC3-A11769AE90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72CBFF-A703-2242-9381-617AE7FD4AA3}"/>
              </a:ext>
            </a:extLst>
          </p:cNvPr>
          <p:cNvGrpSpPr/>
          <p:nvPr/>
        </p:nvGrpSpPr>
        <p:grpSpPr>
          <a:xfrm>
            <a:off x="8515669" y="5380604"/>
            <a:ext cx="1265596" cy="1371385"/>
            <a:chOff x="3350470" y="4817997"/>
            <a:chExt cx="1265596" cy="1371385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C26594F-CC3D-E345-9DBC-3762E3D851A0}"/>
                </a:ext>
              </a:extLst>
            </p:cNvPr>
            <p:cNvGrpSpPr/>
            <p:nvPr/>
          </p:nvGrpSpPr>
          <p:grpSpPr>
            <a:xfrm>
              <a:off x="3853441" y="5245395"/>
              <a:ext cx="762625" cy="943987"/>
              <a:chOff x="2455357" y="4560405"/>
              <a:chExt cx="762625" cy="943987"/>
            </a:xfrm>
          </p:grpSpPr>
          <p:pic>
            <p:nvPicPr>
              <p:cNvPr id="122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7F1474A4-EBF4-9D45-96C4-900A514263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" name="Picture 4" descr="Puppet Agent 3.8.6">
                <a:extLst>
                  <a:ext uri="{FF2B5EF4-FFF2-40B4-BE49-F238E27FC236}">
                    <a16:creationId xmlns:a16="http://schemas.microsoft.com/office/drawing/2014/main" id="{D37012F6-9519-4E48-8E00-DC11F3B89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13B1BE9-8303-F041-9FC1-355B6F9D59CC}"/>
                </a:ext>
              </a:extLst>
            </p:cNvPr>
            <p:cNvGrpSpPr/>
            <p:nvPr/>
          </p:nvGrpSpPr>
          <p:grpSpPr>
            <a:xfrm>
              <a:off x="3565255" y="5010750"/>
              <a:ext cx="762625" cy="943987"/>
              <a:chOff x="2455357" y="4560405"/>
              <a:chExt cx="762625" cy="943987"/>
            </a:xfrm>
          </p:grpSpPr>
          <p:pic>
            <p:nvPicPr>
              <p:cNvPr id="120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3DDE5E34-0CA6-014F-85CF-7E9F0DFEE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4" descr="Puppet Agent 3.8.6">
                <a:extLst>
                  <a:ext uri="{FF2B5EF4-FFF2-40B4-BE49-F238E27FC236}">
                    <a16:creationId xmlns:a16="http://schemas.microsoft.com/office/drawing/2014/main" id="{B07F267D-7086-2648-89D6-ED0D0261DE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4E78FE9-8622-2146-BF06-F0A0AC43A2D6}"/>
                </a:ext>
              </a:extLst>
            </p:cNvPr>
            <p:cNvGrpSpPr/>
            <p:nvPr/>
          </p:nvGrpSpPr>
          <p:grpSpPr>
            <a:xfrm>
              <a:off x="3350470" y="4817997"/>
              <a:ext cx="762625" cy="943987"/>
              <a:chOff x="2455357" y="4560405"/>
              <a:chExt cx="762625" cy="943987"/>
            </a:xfrm>
          </p:grpSpPr>
          <p:pic>
            <p:nvPicPr>
              <p:cNvPr id="118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EBAC9B10-C388-6347-88C4-3BBEB057E9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4" descr="Puppet Agent 3.8.6">
                <a:extLst>
                  <a:ext uri="{FF2B5EF4-FFF2-40B4-BE49-F238E27FC236}">
                    <a16:creationId xmlns:a16="http://schemas.microsoft.com/office/drawing/2014/main" id="{D65B033B-9D2B-F342-83A5-695E42C645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2B1CB1B-5C38-D249-83AE-AC7C1D586956}"/>
              </a:ext>
            </a:extLst>
          </p:cNvPr>
          <p:cNvGrpSpPr/>
          <p:nvPr/>
        </p:nvGrpSpPr>
        <p:grpSpPr>
          <a:xfrm>
            <a:off x="9820686" y="5463142"/>
            <a:ext cx="1265596" cy="1371385"/>
            <a:chOff x="3350470" y="4817997"/>
            <a:chExt cx="1265596" cy="137138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4901B53-714E-1E4F-A4ED-7071FD8758F3}"/>
                </a:ext>
              </a:extLst>
            </p:cNvPr>
            <p:cNvGrpSpPr/>
            <p:nvPr/>
          </p:nvGrpSpPr>
          <p:grpSpPr>
            <a:xfrm>
              <a:off x="3853441" y="5245395"/>
              <a:ext cx="762625" cy="943987"/>
              <a:chOff x="2455357" y="4560405"/>
              <a:chExt cx="762625" cy="943987"/>
            </a:xfrm>
          </p:grpSpPr>
          <p:pic>
            <p:nvPicPr>
              <p:cNvPr id="132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872ABBBA-6352-2642-A679-FC3F2BE2F3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4" descr="Puppet Agent 3.8.6">
                <a:extLst>
                  <a:ext uri="{FF2B5EF4-FFF2-40B4-BE49-F238E27FC236}">
                    <a16:creationId xmlns:a16="http://schemas.microsoft.com/office/drawing/2014/main" id="{7D83B3D3-86D9-4541-80E1-EC8E6CE67D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8352770-D06A-044C-A904-0D1A20AFB969}"/>
                </a:ext>
              </a:extLst>
            </p:cNvPr>
            <p:cNvGrpSpPr/>
            <p:nvPr/>
          </p:nvGrpSpPr>
          <p:grpSpPr>
            <a:xfrm>
              <a:off x="3565255" y="5010750"/>
              <a:ext cx="762625" cy="943987"/>
              <a:chOff x="2455357" y="4560405"/>
              <a:chExt cx="762625" cy="943987"/>
            </a:xfrm>
          </p:grpSpPr>
          <p:pic>
            <p:nvPicPr>
              <p:cNvPr id="130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599498F5-FA78-9440-9159-F03765DBF1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Picture 4" descr="Puppet Agent 3.8.6">
                <a:extLst>
                  <a:ext uri="{FF2B5EF4-FFF2-40B4-BE49-F238E27FC236}">
                    <a16:creationId xmlns:a16="http://schemas.microsoft.com/office/drawing/2014/main" id="{49034002-A5AF-2C44-B647-C80C784BF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17AE375-C9B9-3E42-8164-C595F329631D}"/>
                </a:ext>
              </a:extLst>
            </p:cNvPr>
            <p:cNvGrpSpPr/>
            <p:nvPr/>
          </p:nvGrpSpPr>
          <p:grpSpPr>
            <a:xfrm>
              <a:off x="3350470" y="4817997"/>
              <a:ext cx="762625" cy="943987"/>
              <a:chOff x="2455357" y="4560405"/>
              <a:chExt cx="762625" cy="943987"/>
            </a:xfrm>
          </p:grpSpPr>
          <p:pic>
            <p:nvPicPr>
              <p:cNvPr id="128" name="Picture 4" descr="Download Server Clipart Server Icon - Application Server Server Icon - Full  Size PNG Image - PNGkit">
                <a:extLst>
                  <a:ext uri="{FF2B5EF4-FFF2-40B4-BE49-F238E27FC236}">
                    <a16:creationId xmlns:a16="http://schemas.microsoft.com/office/drawing/2014/main" id="{4214611F-6AF4-FB49-A142-89282B8B1B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0" t="5366" r="26124" b="5250"/>
              <a:stretch/>
            </p:blipFill>
            <p:spPr bwMode="auto">
              <a:xfrm flipH="1">
                <a:off x="2455357" y="4560405"/>
                <a:ext cx="762625" cy="943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4" descr="Puppet Agent 3.8.6">
                <a:extLst>
                  <a:ext uri="{FF2B5EF4-FFF2-40B4-BE49-F238E27FC236}">
                    <a16:creationId xmlns:a16="http://schemas.microsoft.com/office/drawing/2014/main" id="{EABA9CEB-8AA4-5D4D-9C55-4CA92467B6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1" t="8519" r="32086" b="6085"/>
              <a:stretch/>
            </p:blipFill>
            <p:spPr bwMode="auto">
              <a:xfrm>
                <a:off x="2802630" y="4767957"/>
                <a:ext cx="415352" cy="583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B648D90-9803-434D-94C6-D07DA8FC11A0}"/>
              </a:ext>
            </a:extLst>
          </p:cNvPr>
          <p:cNvSpPr txBox="1"/>
          <p:nvPr/>
        </p:nvSpPr>
        <p:spPr>
          <a:xfrm>
            <a:off x="625375" y="3706914"/>
            <a:ext cx="3704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+mn-lt"/>
              </a:rPr>
              <a:t>Run puppet Master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5FC2E6-D83D-3D4C-8601-26FEB098693E}"/>
              </a:ext>
            </a:extLst>
          </p:cNvPr>
          <p:cNvSpPr txBox="1"/>
          <p:nvPr/>
        </p:nvSpPr>
        <p:spPr>
          <a:xfrm>
            <a:off x="7338751" y="3672607"/>
            <a:ext cx="3704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+mn-lt"/>
              </a:rPr>
              <a:t>Run puppet Agent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942A74A-5F90-4A4A-B002-CBAA13970663}"/>
              </a:ext>
            </a:extLst>
          </p:cNvPr>
          <p:cNvSpPr txBox="1"/>
          <p:nvPr/>
        </p:nvSpPr>
        <p:spPr>
          <a:xfrm>
            <a:off x="4201069" y="2136713"/>
            <a:ext cx="3006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Agentless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”Push” approach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509F263-E20F-BC48-9419-CC6301EDC05A}"/>
              </a:ext>
            </a:extLst>
          </p:cNvPr>
          <p:cNvSpPr txBox="1"/>
          <p:nvPr/>
        </p:nvSpPr>
        <p:spPr>
          <a:xfrm>
            <a:off x="4296963" y="5712389"/>
            <a:ext cx="3006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Requires Agent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”Pull” approach</a:t>
            </a:r>
          </a:p>
        </p:txBody>
      </p:sp>
    </p:spTree>
    <p:extLst>
      <p:ext uri="{BB962C8B-B14F-4D97-AF65-F5344CB8AC3E}">
        <p14:creationId xmlns:p14="http://schemas.microsoft.com/office/powerpoint/2010/main" val="18297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en-US" sz="4400" dirty="0">
                <a:solidFill>
                  <a:schemeClr val="tx1"/>
                </a:solidFill>
                <a:ea typeface="ＭＳ Ｐゴシック" pitchFamily="34" charset="-128"/>
              </a:rPr>
              <a:t>Installing Ansible</a:t>
            </a:r>
          </a:p>
        </p:txBody>
      </p:sp>
    </p:spTree>
    <p:extLst>
      <p:ext uri="{BB962C8B-B14F-4D97-AF65-F5344CB8AC3E}">
        <p14:creationId xmlns:p14="http://schemas.microsoft.com/office/powerpoint/2010/main" val="2882364110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B6E2B2DF-A49A-B840-85CB-F9736202C679}" vid="{45E00098-BA00-004C-911A-1D44CF12A3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20399</TotalTime>
  <Words>1279</Words>
  <Application>Microsoft Macintosh PowerPoint</Application>
  <PresentationFormat>Widescreen</PresentationFormat>
  <Paragraphs>216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-apple-system</vt:lpstr>
      <vt:lpstr>Arial</vt:lpstr>
      <vt:lpstr>Calibri</vt:lpstr>
      <vt:lpstr>CiscoSansTT</vt:lpstr>
      <vt:lpstr>CiscoSansTT ExtraLight</vt:lpstr>
      <vt:lpstr>Consolas</vt:lpstr>
      <vt:lpstr>Courier New</vt:lpstr>
      <vt:lpstr>Poppins</vt:lpstr>
      <vt:lpstr>Wingdings</vt:lpstr>
      <vt:lpstr>Cisco Corporate Template 2019</vt:lpstr>
      <vt:lpstr>BTH – Introduction to Ansible</vt:lpstr>
      <vt:lpstr>FAQS</vt:lpstr>
      <vt:lpstr>Who I am</vt:lpstr>
      <vt:lpstr>Who you are...</vt:lpstr>
      <vt:lpstr>Agenda</vt:lpstr>
      <vt:lpstr>What is Ansible? / Why Ansible?</vt:lpstr>
      <vt:lpstr>PowerPoint Presentation</vt:lpstr>
      <vt:lpstr>PowerPoint Presentation</vt:lpstr>
      <vt:lpstr>Installing Ansible</vt:lpstr>
      <vt:lpstr>Installing Ansible</vt:lpstr>
      <vt:lpstr>Installing Ansible</vt:lpstr>
      <vt:lpstr>Installing Ansible on Windows ... Tutorial</vt:lpstr>
      <vt:lpstr>DEMO: Installing Ansible on Ubuntu 21.04</vt:lpstr>
      <vt:lpstr>Cisco Devices Sandbox</vt:lpstr>
      <vt:lpstr>Cisco Devices Sandbox https://devnetsandbox.cisco.com/RM/Topology </vt:lpstr>
      <vt:lpstr>YAML format, inventory files and Vault</vt:lpstr>
      <vt:lpstr>YAML format</vt:lpstr>
      <vt:lpstr>YAML format</vt:lpstr>
      <vt:lpstr>Inventory file</vt:lpstr>
      <vt:lpstr>Ansible Vault</vt:lpstr>
      <vt:lpstr>Ansible Configuration Settings</vt:lpstr>
      <vt:lpstr>Playbooks and modules</vt:lpstr>
      <vt:lpstr>Ansible commands</vt:lpstr>
      <vt:lpstr>Common issues / Troubleshooting</vt:lpstr>
      <vt:lpstr>Jinja2 Templating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BTH – Introduction to Ansible</dc:title>
  <dc:creator>Hector Serrano Gutierrez (hecserra)</dc:creator>
  <cp:lastModifiedBy>Hector Serrano Gutierrez (hecserra)</cp:lastModifiedBy>
  <cp:revision>74</cp:revision>
  <dcterms:created xsi:type="dcterms:W3CDTF">2021-04-30T10:14:58Z</dcterms:created>
  <dcterms:modified xsi:type="dcterms:W3CDTF">2021-06-04T09:47:13Z</dcterms:modified>
</cp:coreProperties>
</file>