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CC3C-B933-E54C-AC63-46CAA4427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Analytics and Visualization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4A881-8BE7-B14C-B286-0919969E7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3 – Gustavo Garofalo</a:t>
            </a:r>
          </a:p>
        </p:txBody>
      </p:sp>
    </p:spTree>
    <p:extLst>
      <p:ext uri="{BB962C8B-B14F-4D97-AF65-F5344CB8AC3E}">
        <p14:creationId xmlns:p14="http://schemas.microsoft.com/office/powerpoint/2010/main" val="229893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329E-0F86-E943-BB1A-CD2BC0C4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Food and Feed ratio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70499-9A55-D242-BBEC-44BB8CF5F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889" y="2107707"/>
            <a:ext cx="4864031" cy="324268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B1E4C1-4243-244F-A51B-918F9844ADE1}"/>
              </a:ext>
            </a:extLst>
          </p:cNvPr>
          <p:cNvSpPr txBox="1">
            <a:spLocks/>
          </p:cNvSpPr>
          <p:nvPr/>
        </p:nvSpPr>
        <p:spPr>
          <a:xfrm>
            <a:off x="7629232" y="1754577"/>
            <a:ext cx="2762800" cy="3652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of 2013, roughly 80% of agricultural activity is towards FOOD and 20% FEED;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3A3E-8F29-EF49-B4D8-CCA77E08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Food and Feed x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D8320-B8B0-F042-BF45-C89DAB00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98" y="2136774"/>
            <a:ext cx="4573399" cy="3048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6928A-8DB7-1540-B6F5-A8E70FDC4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04" y="2136775"/>
            <a:ext cx="4573399" cy="3048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2B1B5C-22FE-1B43-AA04-7EDBD8F7390B}"/>
              </a:ext>
            </a:extLst>
          </p:cNvPr>
          <p:cNvSpPr txBox="1">
            <a:spLocks/>
          </p:cNvSpPr>
          <p:nvPr/>
        </p:nvSpPr>
        <p:spPr>
          <a:xfrm>
            <a:off x="3235872" y="5437196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R-squared: 0.9774</a:t>
            </a:r>
          </a:p>
          <a:p>
            <a:r>
              <a:rPr lang="en-US" dirty="0"/>
              <a:t>MSE: 0.15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38309C-72C6-6C4E-BA68-55DF8558091F}"/>
              </a:ext>
            </a:extLst>
          </p:cNvPr>
          <p:cNvSpPr txBox="1">
            <a:spLocks/>
          </p:cNvSpPr>
          <p:nvPr/>
        </p:nvSpPr>
        <p:spPr>
          <a:xfrm>
            <a:off x="7406940" y="5437196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R-squared: 0.9774</a:t>
            </a:r>
          </a:p>
          <a:p>
            <a:r>
              <a:rPr lang="en-US" dirty="0"/>
              <a:t>MSE: 0.15</a:t>
            </a:r>
          </a:p>
        </p:txBody>
      </p:sp>
    </p:spTree>
    <p:extLst>
      <p:ext uri="{BB962C8B-B14F-4D97-AF65-F5344CB8AC3E}">
        <p14:creationId xmlns:p14="http://schemas.microsoft.com/office/powerpoint/2010/main" val="311983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8DFC-71DC-654F-8577-83AAE37A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Food and Feed x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C594F-DEC3-7B4E-9836-F87293F2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973" y="2001794"/>
            <a:ext cx="4599353" cy="3066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55A79-2800-9E4A-8CD8-88A85BB5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90" y="2001794"/>
            <a:ext cx="4599353" cy="30662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41F502-49C3-1246-9DC1-7BE3273CECFB}"/>
              </a:ext>
            </a:extLst>
          </p:cNvPr>
          <p:cNvSpPr txBox="1">
            <a:spLocks/>
          </p:cNvSpPr>
          <p:nvPr/>
        </p:nvSpPr>
        <p:spPr>
          <a:xfrm>
            <a:off x="3072335" y="5437196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X-coef.: 1.74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CAD24A-A49A-DE40-B605-72208D3AC534}"/>
              </a:ext>
            </a:extLst>
          </p:cNvPr>
          <p:cNvSpPr txBox="1">
            <a:spLocks/>
          </p:cNvSpPr>
          <p:nvPr/>
        </p:nvSpPr>
        <p:spPr>
          <a:xfrm>
            <a:off x="7406940" y="5437196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X-coef.: 0.38</a:t>
            </a:r>
          </a:p>
        </p:txBody>
      </p:sp>
    </p:spTree>
    <p:extLst>
      <p:ext uri="{BB962C8B-B14F-4D97-AF65-F5344CB8AC3E}">
        <p14:creationId xmlns:p14="http://schemas.microsoft.com/office/powerpoint/2010/main" val="153832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F538-7B43-7F4F-AB0F-DD8A970B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27" y="598545"/>
            <a:ext cx="8768765" cy="1077229"/>
          </a:xfrm>
        </p:spPr>
        <p:txBody>
          <a:bodyPr/>
          <a:lstStyle/>
          <a:p>
            <a:r>
              <a:rPr lang="en-US" dirty="0"/>
              <a:t>Finally something different: India and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442B5-A21A-A941-8316-A5CDD669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79" y="2120496"/>
            <a:ext cx="4592595" cy="306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249D-24F7-404E-A508-A145131C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64" y="2120496"/>
            <a:ext cx="4592596" cy="30617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205A0E-BCDF-0F49-A362-726FB9BBD392}"/>
              </a:ext>
            </a:extLst>
          </p:cNvPr>
          <p:cNvSpPr txBox="1">
            <a:spLocks/>
          </p:cNvSpPr>
          <p:nvPr/>
        </p:nvSpPr>
        <p:spPr>
          <a:xfrm>
            <a:off x="3369045" y="5364051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1,337 billion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E9E4AE-7335-FD41-9263-982549551D5B}"/>
              </a:ext>
            </a:extLst>
          </p:cNvPr>
          <p:cNvSpPr txBox="1">
            <a:spLocks/>
          </p:cNvSpPr>
          <p:nvPr/>
        </p:nvSpPr>
        <p:spPr>
          <a:xfrm>
            <a:off x="7406940" y="5437196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327 million</a:t>
            </a:r>
          </a:p>
        </p:txBody>
      </p:sp>
    </p:spTree>
    <p:extLst>
      <p:ext uri="{BB962C8B-B14F-4D97-AF65-F5344CB8AC3E}">
        <p14:creationId xmlns:p14="http://schemas.microsoft.com/office/powerpoint/2010/main" val="334883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3900-7140-1A40-A041-FDE26B03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India: linear regression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58B30-18D6-1D4B-A6F3-6EE33E49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68" y="2083210"/>
            <a:ext cx="4448783" cy="2965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060A8-29C9-184C-8879-A06C6B8E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51" y="2083213"/>
            <a:ext cx="4448783" cy="29658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D3C5A2-3EA0-4B42-A696-76CFB9E8B267}"/>
              </a:ext>
            </a:extLst>
          </p:cNvPr>
          <p:cNvSpPr txBox="1">
            <a:spLocks/>
          </p:cNvSpPr>
          <p:nvPr/>
        </p:nvSpPr>
        <p:spPr>
          <a:xfrm>
            <a:off x="3369045" y="5364051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Score: 0.98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3E1E06-0C83-F840-852F-A343655321BB}"/>
              </a:ext>
            </a:extLst>
          </p:cNvPr>
          <p:cNvSpPr txBox="1">
            <a:spLocks/>
          </p:cNvSpPr>
          <p:nvPr/>
        </p:nvSpPr>
        <p:spPr>
          <a:xfrm>
            <a:off x="7678611" y="5364051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Score: 0.87</a:t>
            </a:r>
          </a:p>
        </p:txBody>
      </p:sp>
    </p:spTree>
    <p:extLst>
      <p:ext uri="{BB962C8B-B14F-4D97-AF65-F5344CB8AC3E}">
        <p14:creationId xmlns:p14="http://schemas.microsoft.com/office/powerpoint/2010/main" val="242381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3900-7140-1A40-A041-FDE26B03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US: linear regression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D3C5A2-3EA0-4B42-A696-76CFB9E8B267}"/>
              </a:ext>
            </a:extLst>
          </p:cNvPr>
          <p:cNvSpPr txBox="1">
            <a:spLocks/>
          </p:cNvSpPr>
          <p:nvPr/>
        </p:nvSpPr>
        <p:spPr>
          <a:xfrm>
            <a:off x="3369045" y="5364051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Score: 0.98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3E1E06-0C83-F840-852F-A343655321BB}"/>
              </a:ext>
            </a:extLst>
          </p:cNvPr>
          <p:cNvSpPr txBox="1">
            <a:spLocks/>
          </p:cNvSpPr>
          <p:nvPr/>
        </p:nvSpPr>
        <p:spPr>
          <a:xfrm>
            <a:off x="7678611" y="5364051"/>
            <a:ext cx="2632461" cy="895404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Score: 0.87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17CCD-BCD2-FC42-9A35-324FE540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44" y="1809344"/>
            <a:ext cx="4434908" cy="2956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C6EC82-7F1D-1B44-8216-116E5D86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36" y="1809344"/>
            <a:ext cx="4434908" cy="29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6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798B-F53A-3D41-89FC-D3086FDD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30F9-9AE6-B04E-8BE8-A0E7143F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crop </a:t>
            </a:r>
            <a:r>
              <a:rPr lang="en-US" dirty="0" err="1"/>
              <a:t>yeld</a:t>
            </a:r>
            <a:r>
              <a:rPr lang="en-US" dirty="0"/>
              <a:t> grow as overall population also grows; </a:t>
            </a:r>
          </a:p>
          <a:p>
            <a:r>
              <a:rPr lang="en-US" dirty="0"/>
              <a:t>More than 33% percent of agricultural land destined to Livestock(FEED);</a:t>
            </a:r>
          </a:p>
          <a:p>
            <a:r>
              <a:rPr lang="en-US" dirty="0"/>
              <a:t>Insufficient features analyzed in order to have a reliable prediction model and to raise awareness to the issue</a:t>
            </a:r>
          </a:p>
        </p:txBody>
      </p:sp>
    </p:spTree>
    <p:extLst>
      <p:ext uri="{BB962C8B-B14F-4D97-AF65-F5344CB8AC3E}">
        <p14:creationId xmlns:p14="http://schemas.microsoft.com/office/powerpoint/2010/main" val="54123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0028-1764-2343-883D-8D98185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given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D187-B75C-AA45-8C88-C3487BB8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getting more useful variables;</a:t>
            </a:r>
          </a:p>
          <a:p>
            <a:endParaRPr lang="en-US" dirty="0"/>
          </a:p>
          <a:p>
            <a:r>
              <a:rPr lang="en-US" dirty="0"/>
              <a:t>Apply different models for different sets of data;</a:t>
            </a:r>
          </a:p>
          <a:p>
            <a:endParaRPr lang="en-US" dirty="0"/>
          </a:p>
          <a:p>
            <a:r>
              <a:rPr lang="en-US" dirty="0"/>
              <a:t>Improve visualization delivery;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5CFA-2C4F-D741-A211-9F81DE4A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73BE-8CCB-3B4B-8C58-B2C4B3296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86" y="1954839"/>
            <a:ext cx="7796540" cy="3997828"/>
          </a:xfrm>
        </p:spPr>
        <p:txBody>
          <a:bodyPr/>
          <a:lstStyle/>
          <a:p>
            <a:r>
              <a:rPr lang="en-US" dirty="0"/>
              <a:t>Given that the world population is increasing, what is the level of food production we will have to grow ins order to sustain ourselves in the future years?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amount of agricultural production crops will be destined as </a:t>
            </a:r>
            <a:r>
              <a:rPr lang="en-US" sz="2000" b="1" u="sng" dirty="0"/>
              <a:t>feed</a:t>
            </a:r>
            <a:r>
              <a:rPr lang="en-US" dirty="0"/>
              <a:t>  and what amount for </a:t>
            </a:r>
            <a:r>
              <a:rPr lang="en-US" sz="2000" b="1" u="sng" dirty="0"/>
              <a:t>food</a:t>
            </a:r>
            <a:r>
              <a:rPr lang="en-US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 two countries that represent a completely different scenario.</a:t>
            </a:r>
          </a:p>
        </p:txBody>
      </p:sp>
    </p:spTree>
    <p:extLst>
      <p:ext uri="{BB962C8B-B14F-4D97-AF65-F5344CB8AC3E}">
        <p14:creationId xmlns:p14="http://schemas.microsoft.com/office/powerpoint/2010/main" val="315041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ED6A-1C06-A741-A3A0-FD0A798A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&amp;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CEA7-E1A0-B74E-82C0-537843C9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483" y="2052116"/>
            <a:ext cx="8218656" cy="3997828"/>
          </a:xfrm>
        </p:spPr>
        <p:txBody>
          <a:bodyPr/>
          <a:lstStyle/>
          <a:p>
            <a:r>
              <a:rPr lang="en-US" dirty="0"/>
              <a:t>Datasets from </a:t>
            </a:r>
            <a:r>
              <a:rPr lang="en-US" u="sng" dirty="0"/>
              <a:t>FAO.ORG</a:t>
            </a:r>
            <a:r>
              <a:rPr lang="en-US" dirty="0"/>
              <a:t> (Food and Agriculture Organization of the United Nations);</a:t>
            </a:r>
          </a:p>
          <a:p>
            <a:r>
              <a:rPr lang="en-US" dirty="0"/>
              <a:t>Two datasets in CSV format;</a:t>
            </a:r>
          </a:p>
          <a:p>
            <a:r>
              <a:rPr lang="en-US" dirty="0"/>
              <a:t>Analysis were made in the </a:t>
            </a:r>
            <a:r>
              <a:rPr lang="en-US" dirty="0" err="1"/>
              <a:t>jupyter</a:t>
            </a:r>
            <a:r>
              <a:rPr lang="en-US" dirty="0"/>
              <a:t> notebook, using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 (</a:t>
            </a:r>
            <a:r>
              <a:rPr lang="en-US" dirty="0" err="1"/>
              <a:t>linearRegression</a:t>
            </a:r>
            <a:r>
              <a:rPr lang="en-US" dirty="0"/>
              <a:t>())</a:t>
            </a:r>
          </a:p>
          <a:p>
            <a:r>
              <a:rPr lang="en-US" dirty="0"/>
              <a:t>Population growth is the only variable that determines whether the agricultural productivity increases or not as well as FEED/FOOD proportion;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08C9-098F-5E4F-B283-30F499CF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6C8-B3CB-694B-A6B1-6D875430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6" y="1768600"/>
            <a:ext cx="7803471" cy="2114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3CDD7-300F-4948-B189-E8AD1179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36" y="4304641"/>
            <a:ext cx="7803471" cy="19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6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093D-E93C-F24A-BBA5-24A6746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28" y="662141"/>
            <a:ext cx="7553596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Agricultural Production and Population Growth</a:t>
            </a:r>
            <a:br>
              <a:rPr lang="en-US" dirty="0"/>
            </a:b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EC870-2E65-8048-AB3B-D41A00C1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28" y="2801566"/>
            <a:ext cx="4283155" cy="2855437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16E56C7D-0AAD-904A-9DC9-9CD6B8F0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0683" y="2801565"/>
            <a:ext cx="4283155" cy="2855437"/>
          </a:xfrm>
        </p:spPr>
      </p:pic>
    </p:spTree>
    <p:extLst>
      <p:ext uri="{BB962C8B-B14F-4D97-AF65-F5344CB8AC3E}">
        <p14:creationId xmlns:p14="http://schemas.microsoft.com/office/powerpoint/2010/main" val="34682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01EF-1FCD-3F4F-A8BD-3530D591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166" y="633753"/>
            <a:ext cx="7958331" cy="1077229"/>
          </a:xfrm>
        </p:spPr>
        <p:txBody>
          <a:bodyPr/>
          <a:lstStyle/>
          <a:p>
            <a:r>
              <a:rPr lang="en-US" dirty="0"/>
              <a:t>World Population X Agriculture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2B773-1EA2-8445-9D07-DFF8AF3E4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482" y="2147503"/>
            <a:ext cx="5391927" cy="359461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1DBCA6-27F6-2D4A-895F-95AE7F78FB3D}"/>
              </a:ext>
            </a:extLst>
          </p:cNvPr>
          <p:cNvSpPr txBox="1">
            <a:spLocks/>
          </p:cNvSpPr>
          <p:nvPr/>
        </p:nvSpPr>
        <p:spPr>
          <a:xfrm>
            <a:off x="2370939" y="2743200"/>
            <a:ext cx="2376160" cy="1790809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R-squared: 0.9774</a:t>
            </a:r>
          </a:p>
          <a:p>
            <a:r>
              <a:rPr lang="en-US" dirty="0"/>
              <a:t>MSE: 0.15</a:t>
            </a:r>
          </a:p>
        </p:txBody>
      </p:sp>
    </p:spTree>
    <p:extLst>
      <p:ext uri="{BB962C8B-B14F-4D97-AF65-F5344CB8AC3E}">
        <p14:creationId xmlns:p14="http://schemas.microsoft.com/office/powerpoint/2010/main" val="38633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A282-8BA6-5D4A-8C98-5BD3539C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311" y="659775"/>
            <a:ext cx="7958331" cy="1077229"/>
          </a:xfrm>
        </p:spPr>
        <p:txBody>
          <a:bodyPr/>
          <a:lstStyle/>
          <a:p>
            <a:r>
              <a:rPr lang="en-US" dirty="0"/>
              <a:t>Model Fitting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98C5-A6B6-9D46-8E5A-DB683C47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804" y="1829694"/>
            <a:ext cx="7796540" cy="39978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93596-351A-204A-BAB0-98EFBDC1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07" y="2052116"/>
            <a:ext cx="4422425" cy="2948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9832A6-CD42-2149-993E-8EA329066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32" y="2052116"/>
            <a:ext cx="4422425" cy="29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94D9-5F51-3344-9347-5E00F1E8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A128-A29D-1141-8A34-21B277C2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57" y="2095350"/>
            <a:ext cx="8299208" cy="4349579"/>
          </a:xfrm>
        </p:spPr>
        <p:txBody>
          <a:bodyPr/>
          <a:lstStyle/>
          <a:p>
            <a:r>
              <a:rPr lang="en-US" dirty="0"/>
              <a:t>As population grows, so does the need to increase crop’s productivity (Food production grows in a higher rate);</a:t>
            </a:r>
          </a:p>
          <a:p>
            <a:r>
              <a:rPr lang="en-US" dirty="0"/>
              <a:t>Model predicted 2 billion populational growth and 4 billion in Agricultural output;</a:t>
            </a:r>
          </a:p>
          <a:p>
            <a:r>
              <a:rPr lang="en-US" dirty="0"/>
              <a:t>Growth rate in population has decreased since 1968 from 2.09% to 1.05%; Linear is no longer appropriate;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How can we be more efficient?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8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3898-2BAE-3648-94FB-6593E784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7087-0B02-3C43-83F7-87FA514B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997828"/>
          </a:xfrm>
        </p:spPr>
        <p:txBody>
          <a:bodyPr/>
          <a:lstStyle/>
          <a:p>
            <a:r>
              <a:rPr lang="en-US" dirty="0"/>
              <a:t>Agricultural production can be divided in 2 different categories:</a:t>
            </a:r>
          </a:p>
          <a:p>
            <a:pPr lvl="1"/>
            <a:r>
              <a:rPr lang="en-US" dirty="0"/>
              <a:t>FOOD:  plants/vegetables/grains we grow to eat;</a:t>
            </a:r>
          </a:p>
          <a:p>
            <a:pPr lvl="1"/>
            <a:r>
              <a:rPr lang="en-US" dirty="0"/>
              <a:t>FEED: plants/vegetables/grains we grow to feed livestock and poultry that will be served as food to us afterwards;</a:t>
            </a:r>
          </a:p>
        </p:txBody>
      </p:sp>
    </p:spTree>
    <p:extLst>
      <p:ext uri="{BB962C8B-B14F-4D97-AF65-F5344CB8AC3E}">
        <p14:creationId xmlns:p14="http://schemas.microsoft.com/office/powerpoint/2010/main" val="189772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2076</TotalTime>
  <Words>421</Words>
  <Application>Microsoft Macintosh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Data Analytics and Visualization </vt:lpstr>
      <vt:lpstr>Problem Definition</vt:lpstr>
      <vt:lpstr>Data  &amp; Premise</vt:lpstr>
      <vt:lpstr>Dataset Preview</vt:lpstr>
      <vt:lpstr>World Agricultural Production and Population Growth </vt:lpstr>
      <vt:lpstr>World Population X Agriculture</vt:lpstr>
      <vt:lpstr>Model Fitting and Prediction</vt:lpstr>
      <vt:lpstr>Primary conclusion</vt:lpstr>
      <vt:lpstr>Secondary Analysis</vt:lpstr>
      <vt:lpstr>World Food and Feed ratio</vt:lpstr>
      <vt:lpstr>World Food and Feed x Population</vt:lpstr>
      <vt:lpstr>World Food and Feed x Population</vt:lpstr>
      <vt:lpstr>Finally something different: India and US</vt:lpstr>
      <vt:lpstr>India: linear regression mode</vt:lpstr>
      <vt:lpstr>US: linear regression model</vt:lpstr>
      <vt:lpstr>Final conclusion</vt:lpstr>
      <vt:lpstr>If given more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Visualization </dc:title>
  <dc:creator>Gustavo sacca</dc:creator>
  <cp:lastModifiedBy>Gustavo sacca</cp:lastModifiedBy>
  <cp:revision>27</cp:revision>
  <dcterms:created xsi:type="dcterms:W3CDTF">2020-02-13T20:36:24Z</dcterms:created>
  <dcterms:modified xsi:type="dcterms:W3CDTF">2020-02-15T15:02:09Z</dcterms:modified>
</cp:coreProperties>
</file>