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222fbf1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222fbf1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222fbf13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222fbf13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222fbf13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222fbf13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30994845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30994845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32f7a00e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32f7a00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222fbf13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222fbf13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30994845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30994845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32dfce2e7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32dfce2e7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3099484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3099484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0994845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0994845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30994845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30994845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30994845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30994845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222fbf13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222fbf13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30994845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30994845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30994845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30994845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30994845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30994845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fred.stlouisfed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GDP vs Homeownership in the U.S.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Top Three vs Bottom Three </a:t>
            </a:r>
            <a:r>
              <a:rPr lang="en" sz="2400"/>
              <a:t>States</a:t>
            </a:r>
            <a:r>
              <a:rPr lang="en" sz="2400"/>
              <a:t>: GDP </a:t>
            </a:r>
            <a:endParaRPr sz="2400"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313" y="1800200"/>
            <a:ext cx="38195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" y="1790775"/>
            <a:ext cx="39433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Top Three vs Bottom Three </a:t>
            </a:r>
            <a:r>
              <a:rPr lang="en" sz="2400"/>
              <a:t>States</a:t>
            </a:r>
            <a:r>
              <a:rPr lang="en" sz="2400"/>
              <a:t>: Homeownership </a:t>
            </a:r>
            <a:endParaRPr sz="2400"/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800200"/>
            <a:ext cx="36385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6300" y="1800200"/>
            <a:ext cx="36385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714475" y="845600"/>
            <a:ext cx="7868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Top Three vs Bottom Three </a:t>
            </a:r>
            <a:r>
              <a:rPr lang="en" sz="2400"/>
              <a:t>States</a:t>
            </a:r>
            <a:r>
              <a:rPr lang="en" sz="2400"/>
              <a:t>: Average House Price </a:t>
            </a:r>
            <a:endParaRPr sz="2400"/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4716" y="1688900"/>
            <a:ext cx="4137859" cy="274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473" y="1800200"/>
            <a:ext cx="3909826" cy="267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Top Three vs Bottom Three: Median Income</a:t>
            </a:r>
            <a:endParaRPr sz="2400"/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38" y="1800200"/>
            <a:ext cx="38195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663" y="1800200"/>
            <a:ext cx="38195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Top Three vs Bottom Three: Unemployment</a:t>
            </a:r>
            <a:endParaRPr/>
          </a:p>
        </p:txBody>
      </p:sp>
      <p:pic>
        <p:nvPicPr>
          <p:cNvPr id="227" name="Google Shape;2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825" y="1800200"/>
            <a:ext cx="36766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450" y="1800200"/>
            <a:ext cx="36385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Resumed variables</a:t>
            </a:r>
            <a:endParaRPr sz="2400"/>
          </a:p>
        </p:txBody>
      </p:sp>
      <p:pic>
        <p:nvPicPr>
          <p:cNvPr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927" y="1434973"/>
            <a:ext cx="5816149" cy="303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Conclusion</a:t>
            </a:r>
            <a:endParaRPr sz="2400"/>
          </a:p>
        </p:txBody>
      </p:sp>
      <p:sp>
        <p:nvSpPr>
          <p:cNvPr id="240" name="Google Shape;240;p28"/>
          <p:cNvSpPr txBox="1"/>
          <p:nvPr>
            <p:ph idx="1" type="body"/>
          </p:nvPr>
        </p:nvSpPr>
        <p:spPr>
          <a:xfrm>
            <a:off x="773425" y="1551800"/>
            <a:ext cx="7505700" cy="29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initial hypothesis is incorrect;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wasn’t any correlation between the Homeownership rates and GDP;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By analysing the extremes we could actually prove the contrary, which means that States with higher GDP have a lower homeownership rate;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states with lower GDP showed a positive difference of </a:t>
            </a:r>
            <a:r>
              <a:rPr lang="en"/>
              <a:t>approximately </a:t>
            </a:r>
            <a:r>
              <a:rPr lang="en">
                <a:solidFill>
                  <a:srgbClr val="0000FF"/>
                </a:solidFill>
              </a:rPr>
              <a:t>12.17 </a:t>
            </a:r>
            <a:r>
              <a:rPr lang="en">
                <a:solidFill>
                  <a:srgbClr val="000000"/>
                </a:solidFill>
              </a:rPr>
              <a:t>percentual points, when in comparison with the top 3 states;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Although it is not statistically reliable to expand this conclusion to the whole population, the reasons for this difference can include: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Houses in states with lower GDP cost approximately 27% less on average;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Unemployment rates in lower GDP States are 37% lower;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The only statistical analysis that could be expanded to the population is that the GDP has a strong, positive correlation with Population size;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Conclusion</a:t>
            </a:r>
            <a:endParaRPr sz="2400"/>
          </a:p>
        </p:txBody>
      </p:sp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819150" y="17255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</a:t>
            </a:r>
            <a:r>
              <a:rPr lang="en"/>
              <a:t>given</a:t>
            </a:r>
            <a:r>
              <a:rPr lang="en"/>
              <a:t> more time our group would try to build up profiles by </a:t>
            </a:r>
            <a:r>
              <a:rPr lang="en"/>
              <a:t>analyzing</a:t>
            </a:r>
            <a:r>
              <a:rPr lang="en"/>
              <a:t>  each variable individually and look for clusters that might include a representative portion of the population. We would also have compared the variables against homeownership rate to see their individual impact.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should not discard the limitations on the dataset, in which we are </a:t>
            </a:r>
            <a:r>
              <a:rPr lang="en"/>
              <a:t>putting</a:t>
            </a:r>
            <a:r>
              <a:rPr lang="en"/>
              <a:t> into perspective a limited set of variables to explain a complex subject. Additional time would also be used to gather more information to try and prove our hypothesis.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367975"/>
            <a:ext cx="7505700" cy="30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Hypothesis: If a state has a higher GDP then it will have a higher homeownership rate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Dataset was </a:t>
            </a:r>
            <a:r>
              <a:rPr lang="en" sz="1200"/>
              <a:t>retrieved</a:t>
            </a:r>
            <a:r>
              <a:rPr lang="en" sz="1200"/>
              <a:t> from the St. Louis Federal Reserve Economic Data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Compiled data for each state from 1997 to 2018 with </a:t>
            </a:r>
            <a:r>
              <a:rPr lang="en" sz="1200"/>
              <a:t>additional</a:t>
            </a:r>
            <a:r>
              <a:rPr lang="en" sz="1200"/>
              <a:t> supporting  categories: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GDP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Homeownership Rate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Median income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Unemployment rate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Average</a:t>
            </a:r>
            <a:r>
              <a:rPr lang="en" sz="1200"/>
              <a:t> house price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Population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https://fred.stlouisfed.org/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Preview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252675"/>
            <a:ext cx="7505702" cy="1637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 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919825"/>
            <a:ext cx="7505701" cy="2589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668275" y="799875"/>
            <a:ext cx="75057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599700" y="1710000"/>
            <a:ext cx="3638700" cy="30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testing the relationship between GDP and </a:t>
            </a:r>
            <a:r>
              <a:rPr lang="en"/>
              <a:t>Homeownership</a:t>
            </a:r>
            <a:r>
              <a:rPr lang="en"/>
              <a:t> </a:t>
            </a:r>
            <a:r>
              <a:rPr lang="en"/>
              <a:t>across</a:t>
            </a:r>
            <a:r>
              <a:rPr lang="en"/>
              <a:t> all states and all years: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Slope = -0.000007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Intercept = 70.715222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R-squared = 0.221190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P-value = 0.00000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Null hypothesis - no relationship between the variables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488" y="1664275"/>
            <a:ext cx="3882488" cy="28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Observations 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514650"/>
            <a:ext cx="7505700" cy="29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is very clustered near the y axis or low end of GDP,  but does show a possible negative linear relationship /downwards trend as GDP increases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could possibly be explained by an increase in housing values as GDP increases therefore creating less affordability within the state’s population 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Also high GDP states tend to have higher populations in urban areas where homeownership may be less common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r-squared value </a:t>
            </a:r>
            <a:r>
              <a:rPr lang="en"/>
              <a:t>indicates that the model explains about 22% of the variability of homeownership rate around its mean, so the linear model doesn’t fit the data especially well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initial regression is not displaying a strong relationship between the two variables 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too many moving factors that impact each variable year over year  over the length of the dataset that would impact the relationship  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Further analysis is needed to confirm the relationship between GDP and homeownership or other variables that could explain homeownership rates in the US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845600"/>
            <a:ext cx="75057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Individual Regressions on Top Three GDP States</a:t>
            </a:r>
            <a:endParaRPr sz="2600"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19150" y="1454300"/>
            <a:ext cx="7505700" cy="29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California:				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slope: -0.000002			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intercept: 61.466515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R-squared: 0.177290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p-value: 0.051000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 txBox="1"/>
          <p:nvPr/>
        </p:nvSpPr>
        <p:spPr>
          <a:xfrm>
            <a:off x="3415850" y="3108050"/>
            <a:ext cx="22335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Texas: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slope: -0.000002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050">
                <a:highlight>
                  <a:srgbClr val="FFFFFF"/>
                </a:highlight>
              </a:rPr>
              <a:t>intercept: 65.802931</a:t>
            </a:r>
            <a:endParaRPr sz="1050"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050">
                <a:highlight>
                  <a:srgbClr val="FFFFFF"/>
                </a:highlight>
              </a:rPr>
              <a:t>R-squared: 0.062314</a:t>
            </a:r>
            <a:endParaRPr sz="1050"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p-value: 0.262560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5849775" y="3108050"/>
            <a:ext cx="20331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New York: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050">
                <a:highlight>
                  <a:srgbClr val="FFFFFF"/>
                </a:highlight>
              </a:rPr>
              <a:t>slope: -0.000005</a:t>
            </a:r>
            <a:endParaRPr sz="1050"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050">
                <a:highlight>
                  <a:srgbClr val="FFFFFF"/>
                </a:highlight>
              </a:rPr>
              <a:t>intercept: 59.431315</a:t>
            </a:r>
            <a:endParaRPr sz="1050"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050">
                <a:highlight>
                  <a:srgbClr val="FFFFFF"/>
                </a:highlight>
              </a:rPr>
              <a:t>R-squared: 0.188488</a:t>
            </a:r>
            <a:endParaRPr sz="1050"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050">
                <a:highlight>
                  <a:srgbClr val="FFFFFF"/>
                </a:highlight>
              </a:rPr>
              <a:t>p-value: 0.043500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225" y="1454300"/>
            <a:ext cx="2165483" cy="15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7275" y="1427475"/>
            <a:ext cx="2233525" cy="1560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3500" y="1427475"/>
            <a:ext cx="2165475" cy="157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Individual Regressions on Bottom Three GDP States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 txBox="1"/>
          <p:nvPr/>
        </p:nvSpPr>
        <p:spPr>
          <a:xfrm>
            <a:off x="1132800" y="3199375"/>
            <a:ext cx="2066700" cy="11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Vermont: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050">
                <a:highlight>
                  <a:srgbClr val="FFFFFF"/>
                </a:highlight>
              </a:rPr>
              <a:t>slope: 0.000202 </a:t>
            </a:r>
            <a:endParaRPr sz="1050"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050">
                <a:highlight>
                  <a:srgbClr val="FFFFFF"/>
                </a:highlight>
              </a:rPr>
              <a:t>intercept: 66.895472</a:t>
            </a:r>
            <a:endParaRPr sz="1050"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050">
                <a:highlight>
                  <a:srgbClr val="FFFFFF"/>
                </a:highlight>
              </a:rPr>
              <a:t>R-squared: 0.334761</a:t>
            </a:r>
            <a:endParaRPr sz="1050"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050">
                <a:highlight>
                  <a:srgbClr val="FFFFFF"/>
                </a:highlight>
              </a:rPr>
              <a:t>p-value: 0.004788</a:t>
            </a:r>
            <a:endParaRPr sz="10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3643325" y="3291225"/>
            <a:ext cx="2143200" cy="10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Wyoming: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>
                <a:highlight>
                  <a:srgbClr val="FFFFFF"/>
                </a:highlight>
              </a:rPr>
              <a:t>slope: 0.000026</a:t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>
                <a:highlight>
                  <a:srgbClr val="FFFFFF"/>
                </a:highlight>
              </a:rPr>
              <a:t>intercept: 70.811250</a:t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>
                <a:highlight>
                  <a:srgbClr val="FFFFFF"/>
                </a:highlight>
              </a:rPr>
              <a:t>R-squared: 0.023162</a:t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>
                <a:highlight>
                  <a:srgbClr val="FFFFFF"/>
                </a:highlight>
              </a:rPr>
              <a:t>p-value: 0.498957</a:t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6322225" y="3260600"/>
            <a:ext cx="1913400" cy="10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North Dakota: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050">
                <a:highlight>
                  <a:srgbClr val="FFFFFF"/>
                </a:highlight>
              </a:rPr>
              <a:t>slope: -0.000193</a:t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>
                <a:highlight>
                  <a:srgbClr val="FFFFFF"/>
                </a:highlight>
              </a:rPr>
              <a:t>intercept: 74.056012</a:t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>
                <a:highlight>
                  <a:srgbClr val="FFFFFF"/>
                </a:highlight>
              </a:rPr>
              <a:t>R-squared: 0.624131</a:t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>
                <a:highlight>
                  <a:srgbClr val="FFFFFF"/>
                </a:highlight>
              </a:rPr>
              <a:t>p-value: 0.000012</a:t>
            </a:r>
            <a:endParaRPr sz="105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388650"/>
            <a:ext cx="2313017" cy="168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3800" y="1403900"/>
            <a:ext cx="2313014" cy="168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8450" y="1425399"/>
            <a:ext cx="2313025" cy="166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819150" y="845600"/>
            <a:ext cx="7617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Homeownership vs Population &amp; Average House Price</a:t>
            </a:r>
            <a:endParaRPr sz="2400"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075" y="1482975"/>
            <a:ext cx="3023500" cy="217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71588"/>
            <a:ext cx="3023500" cy="220033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 txBox="1"/>
          <p:nvPr/>
        </p:nvSpPr>
        <p:spPr>
          <a:xfrm>
            <a:off x="1128550" y="3578125"/>
            <a:ext cx="29544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050">
                <a:highlight>
                  <a:srgbClr val="FFFFFF"/>
                </a:highlight>
              </a:rPr>
              <a:t>slope: -0.000323</a:t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>
                <a:highlight>
                  <a:srgbClr val="FFFFFF"/>
                </a:highlight>
              </a:rPr>
              <a:t>intercept: 70.661077</a:t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>
                <a:highlight>
                  <a:srgbClr val="FFFFFF"/>
                </a:highlight>
              </a:rPr>
              <a:t>R-squared: 0.167275</a:t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>
                <a:highlight>
                  <a:srgbClr val="FFFFFF"/>
                </a:highlight>
              </a:rPr>
              <a:t>p-value:0.000000</a:t>
            </a:r>
            <a:endParaRPr sz="105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4694700" y="3646975"/>
            <a:ext cx="30921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050">
                <a:highlight>
                  <a:srgbClr val="FFFFFF"/>
                </a:highlight>
              </a:rPr>
              <a:t>slope: -0.017029</a:t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>
                <a:highlight>
                  <a:srgbClr val="FFFFFF"/>
                </a:highlight>
              </a:rPr>
              <a:t>Intercept: 74.041632</a:t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>
                <a:highlight>
                  <a:srgbClr val="FFFFFF"/>
                </a:highlight>
              </a:rPr>
              <a:t>R-squared: 0.167275</a:t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>
                <a:highlight>
                  <a:srgbClr val="FFFFFF"/>
                </a:highlight>
              </a:rPr>
              <a:t>p-value: 0.000000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