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0" r:id="rId5"/>
    <p:sldId id="258" r:id="rId6"/>
    <p:sldId id="300" r:id="rId7"/>
    <p:sldId id="301" r:id="rId8"/>
    <p:sldId id="302" r:id="rId9"/>
    <p:sldId id="259" r:id="rId10"/>
    <p:sldId id="261" r:id="rId11"/>
    <p:sldId id="262" r:id="rId12"/>
    <p:sldId id="263" r:id="rId13"/>
    <p:sldId id="266" r:id="rId14"/>
    <p:sldId id="267" r:id="rId15"/>
    <p:sldId id="268" r:id="rId16"/>
    <p:sldId id="269" r:id="rId17"/>
    <p:sldId id="271" r:id="rId18"/>
    <p:sldId id="272" r:id="rId19"/>
    <p:sldId id="296" r:id="rId20"/>
    <p:sldId id="297" r:id="rId21"/>
    <p:sldId id="298" r:id="rId22"/>
    <p:sldId id="299" r:id="rId23"/>
    <p:sldId id="303" r:id="rId24"/>
    <p:sldId id="304" r:id="rId25"/>
    <p:sldId id="305" r:id="rId26"/>
    <p:sldId id="273" r:id="rId27"/>
    <p:sldId id="306" r:id="rId28"/>
    <p:sldId id="307" r:id="rId29"/>
    <p:sldId id="308" r:id="rId30"/>
    <p:sldId id="309" r:id="rId31"/>
    <p:sldId id="310" r:id="rId32"/>
    <p:sldId id="311" r:id="rId33"/>
    <p:sldId id="287" r:id="rId34"/>
    <p:sldId id="275" r:id="rId35"/>
    <p:sldId id="274" r:id="rId36"/>
    <p:sldId id="278" r:id="rId37"/>
    <p:sldId id="279" r:id="rId38"/>
    <p:sldId id="280" r:id="rId39"/>
    <p:sldId id="281" r:id="rId40"/>
    <p:sldId id="277" r:id="rId41"/>
    <p:sldId id="282" r:id="rId42"/>
    <p:sldId id="283" r:id="rId43"/>
    <p:sldId id="284" r:id="rId44"/>
    <p:sldId id="285" r:id="rId45"/>
    <p:sldId id="295" r:id="rId46"/>
    <p:sldId id="288" r:id="rId47"/>
    <p:sldId id="289" r:id="rId48"/>
    <p:sldId id="286" r:id="rId49"/>
    <p:sldId id="276" r:id="rId50"/>
    <p:sldId id="290" r:id="rId51"/>
    <p:sldId id="291" r:id="rId52"/>
    <p:sldId id="292" r:id="rId53"/>
    <p:sldId id="293" r:id="rId54"/>
    <p:sldId id="294" r:id="rId55"/>
  </p:sldIdLst>
  <p:sldSz cx="12192000" cy="6858000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3BD983-3865-4060-9C40-E41D2993DD74}" v="44" dt="2023-11-12T23:41:22.6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24D3C-B81B-4190-68FB-4E761CB13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8BB69A-E21E-DE6E-4A21-81A6F7816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40128A-4EDB-001A-F77C-025CDA5E7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D6CA-58ED-4C31-BDD5-DDBBE1B2DD8D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72ED8B-752D-F5B8-4A80-6261DFBC0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CA32D4-9D7E-8E0E-5967-60D6AD4F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1B89-9587-414B-987D-D249D160D2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75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4C12E-7F4E-A8EC-B13F-BFDCE481B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E44B3A-882E-3DF2-1B7E-53E3D8556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76A0E3-B9C7-714C-91AC-3E249031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D6CA-58ED-4C31-BDD5-DDBBE1B2DD8D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B1066F-C065-1741-FFC9-B931B457B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E3DC83-3FB6-A2AD-5728-0CFBBDF0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1B89-9587-414B-987D-D249D160D2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94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DA7E09-DBB9-2CA6-8D78-4E62D9C7C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4DFC38-4442-D567-624C-8E961E504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9514B4-749C-A456-4AB0-0A0E9985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D6CA-58ED-4C31-BDD5-DDBBE1B2DD8D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4EAF04-F03C-5ADD-E6C1-12987C06B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DB6223-7999-E2F6-E1C8-3D6D4C86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1B89-9587-414B-987D-D249D160D2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72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CD2A9-A6F8-9D02-B885-ED092894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943AE2-2C3A-B41D-B81C-884B2F50C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298947-F608-C813-9310-97EFCFE4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D6CA-58ED-4C31-BDD5-DDBBE1B2DD8D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6E002D-BD69-8FCD-FC97-8F950A96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D55715-EAC4-F44B-73C0-8A03A458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1B89-9587-414B-987D-D249D160D2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24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3CB02-C4D7-9F3B-4FB5-8F6265BEE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51EC8B-CE37-15BE-F53E-C6AA98BE8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D1EDBB-63CA-D8C3-34A8-6D8BC324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D6CA-58ED-4C31-BDD5-DDBBE1B2DD8D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572670-15E1-49B2-96C7-3BFFD1D21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7AA900-FA2C-7507-2E71-A94E387E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1B89-9587-414B-987D-D249D160D2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57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EE5DA-76CB-6C67-D56E-6F4A5A00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42F0BC-94AE-6115-3C26-B5137FD55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2CD91E-3434-1A32-ABA7-49A1ED986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B5EFE7-AECF-2D81-EB7C-C61F6342D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D6CA-58ED-4C31-BDD5-DDBBE1B2DD8D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CF194-8914-D9B5-EC9B-637F40A2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37C594-FFB1-311D-070C-963089263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1B89-9587-414B-987D-D249D160D2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72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C04B9-B2A2-569D-1324-5BB99468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7A0AE2-3856-71D2-7754-1E39B1191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15A9A96-9B7E-0349-15DE-0413EFB06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1F356B9-8DE8-2AF7-BDE0-CD27018B2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13605DC-FCF4-9097-36AB-9D3FF9270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ED98D19-66A9-FD4A-DAF9-CF9BB6D00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D6CA-58ED-4C31-BDD5-DDBBE1B2DD8D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DBD6E7-4334-C988-F9D4-D50CF422B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8A710DE-5F64-3A33-D9D6-B2FBA50A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1B89-9587-414B-987D-D249D160D2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88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0D165-F4B4-F063-068F-EE3CCD38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7F3FF17-7AE0-A63D-25CB-F8D2CFC2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D6CA-58ED-4C31-BDD5-DDBBE1B2DD8D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88CAE6-0D25-DE9D-FF6F-7BDA7C6A4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2D44D0-7427-D6E7-9A20-8761ADD8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1B89-9587-414B-987D-D249D160D2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54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AEFB979-41CC-109F-6D0E-C13921AD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D6CA-58ED-4C31-BDD5-DDBBE1B2DD8D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D0920F-9DB6-DFA8-B89D-CB3F324B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F7AC93-6EAE-4097-838E-2D79354D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1B89-9587-414B-987D-D249D160D2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20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ED072-A395-83C2-68EE-C1A317C72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BD5CC1-6338-3786-9576-5C5571FC5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4C549A-80EB-BCA8-DFCF-0C779B597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A8E9BB-565E-F718-DADC-CE6C62C1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D6CA-58ED-4C31-BDD5-DDBBE1B2DD8D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187223-66E6-DBDB-67E3-4EE0D62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C6209F-2F7C-D7F7-AFCF-F3C0A04A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1B89-9587-414B-987D-D249D160D2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63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BF173-5542-95A2-0942-D2232BAB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1B7EE8A-207C-A4CA-90BC-4F4F02AB9A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E379E8-3412-75A3-83A4-0DDB19018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507E4C-FE1A-8298-DC80-639D8392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D6CA-58ED-4C31-BDD5-DDBBE1B2DD8D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CA1D91-8315-FE54-6845-16E34580E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779296-014A-0D96-7D81-20BEED05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1B89-9587-414B-987D-D249D160D2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53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C7ADCE-433B-CE73-532E-662BF1875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6CC3B5-0432-7B9F-179C-027AE316D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FBCB61-DBAC-77CA-6F90-AC273E3F0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ED6CA-58ED-4C31-BDD5-DDBBE1B2DD8D}" type="datetimeFigureOut">
              <a:rPr lang="pt-BR" smtClean="0"/>
              <a:t>12/11/2023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1F0930-CADE-65A4-4B6A-BA0A74C0A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146A79-9FEF-E93D-7F82-63FF40D9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E1B89-9587-414B-987D-D249D160D2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13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og.com/en/analog-dialogue/articles/introduction-to-spi-interface.html" TargetMode="External"/><Relationship Id="rId2" Type="http://schemas.openxmlformats.org/officeDocument/2006/relationships/hyperlink" Target="https://embarcados.com.br/spi-parte-1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ustavosousa2208/material_taed" TargetMode="External"/><Relationship Id="rId4" Type="http://schemas.openxmlformats.org/officeDocument/2006/relationships/hyperlink" Target="https://cdn-shop.adafruit.com/datasheets/ILI9341.pdf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0DA38-6357-2C6B-1266-2954B7FB2E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Interfaceando</a:t>
            </a:r>
            <a:r>
              <a:rPr lang="pt-BR" dirty="0"/>
              <a:t> display SPI com FPGA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3BCB28-483A-5963-17A7-798A19CA21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460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ED2A0-6DA6-BFB1-B267-FAD4A56D4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C48DD1-D380-ACBB-0831-B758541C9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 descr="SPI Tutorial – Serial Peripheral Interface Bus Protocol Basics">
            <a:extLst>
              <a:ext uri="{FF2B5EF4-FFF2-40B4-BE49-F238E27FC236}">
                <a16:creationId xmlns:a16="http://schemas.microsoft.com/office/drawing/2014/main" id="{0A7F4F2A-17A5-1AAD-6867-027BFB2A1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33" y="225425"/>
            <a:ext cx="11939734" cy="640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498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DF205-0239-7133-1068-0D7848AF2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0FF388-C565-840E-8B6C-8673F2438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 descr="SPI Tutorial – Serial Peripheral Interface Bus Protocol Basics">
            <a:extLst>
              <a:ext uri="{FF2B5EF4-FFF2-40B4-BE49-F238E27FC236}">
                <a16:creationId xmlns:a16="http://schemas.microsoft.com/office/drawing/2014/main" id="{3D4B8C20-D435-1104-EE63-E830B999D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68" y="1073636"/>
            <a:ext cx="11795663" cy="471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072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57349-82B5-0639-0647-FAC9D203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Funcionamento do display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F086D2-9972-A0EF-384F-6ABEAB810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5 fios, fora os 4 do SPI, mais um fio DC, SPI modo 0</a:t>
            </a:r>
          </a:p>
          <a:p>
            <a:r>
              <a:rPr lang="pt-BR" dirty="0"/>
              <a:t>Algumas regras devem ser seguidas como diz no datasheet, mas podemos pular algumas</a:t>
            </a:r>
          </a:p>
          <a:p>
            <a:r>
              <a:rPr lang="pt-BR" dirty="0"/>
              <a:t>Vamos enviar alguns comandos UMA vez para configurar</a:t>
            </a:r>
          </a:p>
          <a:p>
            <a:r>
              <a:rPr lang="pt-BR" dirty="0"/>
              <a:t>E por fim um comando de escrita, depois os pixels, alterando a linha DC para comandos ou dados, comando DC = 0, dado DC = 1</a:t>
            </a:r>
          </a:p>
          <a:p>
            <a:r>
              <a:rPr lang="pt-BR" dirty="0"/>
              <a:t>Essa segunda parte se REPETE várias vezes por segundo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5518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3ABEC-CE8A-6A57-F9C8-BB1AAA46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mínimo de comandos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F7E1A5-130E-5D69-A842-703F174A6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EC14830-8369-562D-E3C0-BD541B956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925337"/>
              </p:ext>
            </p:extLst>
          </p:nvPr>
        </p:nvGraphicFramePr>
        <p:xfrm>
          <a:off x="838200" y="1674813"/>
          <a:ext cx="10515600" cy="4979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96307584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982126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93608280"/>
                    </a:ext>
                  </a:extLst>
                </a:gridCol>
              </a:tblGrid>
              <a:tr h="595686">
                <a:tc>
                  <a:txBody>
                    <a:bodyPr/>
                    <a:lstStyle/>
                    <a:p>
                      <a:r>
                        <a:rPr lang="pt-BR" dirty="0"/>
                        <a:t>Comando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Argumento/explicação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Detalhes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30884"/>
                  </a:ext>
                </a:extLst>
              </a:tr>
              <a:tr h="723092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0x11 – 17 </a:t>
                      </a:r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Sleep</a:t>
                      </a:r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 OUT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“Acordar”, carregar valores padrão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634475"/>
                  </a:ext>
                </a:extLst>
              </a:tr>
              <a:tr h="595686">
                <a:tc>
                  <a:txBody>
                    <a:bodyPr/>
                    <a:lstStyle/>
                    <a:p>
                      <a:r>
                        <a:rPr lang="pt-BR" dirty="0"/>
                        <a:t>0x13 – 19 Normal </a:t>
                      </a:r>
                      <a:r>
                        <a:rPr lang="pt-BR" dirty="0" err="1"/>
                        <a:t>mode</a:t>
                      </a:r>
                      <a:r>
                        <a:rPr lang="pt-BR" dirty="0"/>
                        <a:t>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Desliga o modo parcial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344309"/>
                  </a:ext>
                </a:extLst>
              </a:tr>
              <a:tr h="595686">
                <a:tc>
                  <a:txBody>
                    <a:bodyPr/>
                    <a:lstStyle/>
                    <a:p>
                      <a:r>
                        <a:rPr lang="pt-BR" dirty="0"/>
                        <a:t>0x20 – 32 </a:t>
                      </a:r>
                      <a:r>
                        <a:rPr lang="pt-BR" dirty="0" err="1"/>
                        <a:t>Inversion</a:t>
                      </a:r>
                      <a:r>
                        <a:rPr lang="pt-BR" dirty="0"/>
                        <a:t> 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Desliga a inversão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658335"/>
                  </a:ext>
                </a:extLst>
              </a:tr>
              <a:tr h="595686">
                <a:tc>
                  <a:txBody>
                    <a:bodyPr/>
                    <a:lstStyle/>
                    <a:p>
                      <a:r>
                        <a:rPr lang="pt-BR" dirty="0"/>
                        <a:t>0x51 – 81 </a:t>
                      </a:r>
                      <a:r>
                        <a:rPr lang="pt-BR" dirty="0" err="1"/>
                        <a:t>Brightness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511 = 256 + 255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Brilho 0 a 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594770"/>
                  </a:ext>
                </a:extLst>
              </a:tr>
              <a:tr h="681939">
                <a:tc>
                  <a:txBody>
                    <a:bodyPr/>
                    <a:lstStyle/>
                    <a:p>
                      <a:r>
                        <a:rPr lang="pt-BR" dirty="0"/>
                        <a:t>0x26 – 38 Gama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257 = 256 + 1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Seleciona a curva de gama conforme disponível no datasheet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014290"/>
                  </a:ext>
                </a:extLst>
              </a:tr>
              <a:tr h="5956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0x3A – 58 Pixel </a:t>
                      </a:r>
                      <a:r>
                        <a:rPr lang="pt-BR" sz="18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  <a:endParaRPr lang="pt-BR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358 = 256 + 102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Formato de pixel...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129554"/>
                  </a:ext>
                </a:extLst>
              </a:tr>
              <a:tr h="595686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0x29 – 41 Display ON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Ligar display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544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595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EE7CA-B6CB-6B68-92F9-7AB701838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Formato de pixel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2861278-26B1-0638-D478-6C1311490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1814"/>
          <a:stretch/>
        </p:blipFill>
        <p:spPr>
          <a:xfrm>
            <a:off x="838200" y="1395128"/>
            <a:ext cx="9923585" cy="4682667"/>
          </a:xfrm>
        </p:spPr>
      </p:pic>
    </p:spTree>
    <p:extLst>
      <p:ext uri="{BB962C8B-B14F-4D97-AF65-F5344CB8AC3E}">
        <p14:creationId xmlns:p14="http://schemas.microsoft.com/office/powerpoint/2010/main" val="2861973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A4C1-46AC-BC45-17B9-0CD41423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DAB0D9-7786-E554-B8E6-F9F590C26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F15829-05B4-D458-69B3-DA9BE3F08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4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32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B5D7A-6A40-9879-C0C3-C5700271F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538F8E-6403-2F39-1F34-541A61D4A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41E66D4-8390-07E1-4AB1-1B77A4B5B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59"/>
            <a:ext cx="12192000" cy="650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72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8E033-4E21-E6AA-8613-712AE8B6B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básica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D34A48-77D8-FE20-415B-F783BEA22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estruturar o código, facilitar o fluxo de dados e controlar de forma eficiente usamos uma máquina de estados 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Parado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Comando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Comando de escrever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Pixels 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3733BBA1-ED55-40AC-81F0-5789E594F9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2" r="1674" b="50408"/>
          <a:stretch/>
        </p:blipFill>
        <p:spPr>
          <a:xfrm>
            <a:off x="617830" y="4142792"/>
            <a:ext cx="10956340" cy="27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30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0AA51D-55A4-74BC-6853-A67712650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mesmo clock que entra no módulo vai para o display, podemos colocar 100 mhz sem problema</a:t>
            </a:r>
          </a:p>
          <a:p>
            <a:r>
              <a:rPr lang="pt-BR" dirty="0"/>
              <a:t>3 processes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Passador da máquina de estados: muda o estado atual conforme requisitado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Desenhar: leia os sinais linha e coluna, escreva os pixels conforme a posição desejada em R, G e B, vetores de 6 bits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Comandos: estado inicial, comandos de configuração, comando de escrita e pixels, loop principal e mais importante, ele simplesmente configura e escreve o que tiver em R, G e B no momento, serve tanto para o modo livre ou para ler da memória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6D48056-F22E-B136-C44A-9199443EA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importantes do código</a:t>
            </a:r>
          </a:p>
        </p:txBody>
      </p:sp>
    </p:spTree>
    <p:extLst>
      <p:ext uri="{BB962C8B-B14F-4D97-AF65-F5344CB8AC3E}">
        <p14:creationId xmlns:p14="http://schemas.microsoft.com/office/powerpoint/2010/main" val="3945300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D7B28-FD44-2231-C85B-E4443F12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93DCC4-F45A-460D-BACA-AD59BA9B5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o_sck</a:t>
            </a:r>
            <a:r>
              <a:rPr lang="pt-BR" dirty="0"/>
              <a:t> : tem </a:t>
            </a:r>
            <a:r>
              <a:rPr lang="pt-BR" dirty="0" err="1"/>
              <a:t>tem</a:t>
            </a:r>
            <a:r>
              <a:rPr lang="pt-BR" dirty="0"/>
              <a:t> um </a:t>
            </a:r>
            <a:r>
              <a:rPr lang="pt-BR" dirty="0" err="1"/>
              <a:t>enable</a:t>
            </a:r>
            <a:r>
              <a:rPr lang="pt-BR" dirty="0"/>
              <a:t>, só terá clock quando for no momento certo, veja nas ondas que </a:t>
            </a:r>
            <a:r>
              <a:rPr lang="pt-BR" dirty="0" err="1"/>
              <a:t>sck</a:t>
            </a:r>
            <a:r>
              <a:rPr lang="pt-BR" dirty="0"/>
              <a:t> é zero quando CS = 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3385F3-A161-BFC5-A527-61E2704274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5" r="1983" b="2238"/>
          <a:stretch/>
        </p:blipFill>
        <p:spPr>
          <a:xfrm>
            <a:off x="2243293" y="2864498"/>
            <a:ext cx="7376568" cy="354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91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BB705-FD8E-8B77-2D8C-D8EA2C55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Tópicos da aula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820A22-3A24-F250-838C-4830E4E20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Protocolo SPI</a:t>
            </a:r>
          </a:p>
          <a:p>
            <a:r>
              <a:rPr lang="pt-BR" dirty="0"/>
              <a:t>Configuração do display e escrita de pixels</a:t>
            </a:r>
          </a:p>
          <a:p>
            <a:r>
              <a:rPr lang="pt-BR" dirty="0"/>
              <a:t>Partes do código</a:t>
            </a:r>
          </a:p>
          <a:p>
            <a:r>
              <a:rPr lang="pt-BR" dirty="0"/>
              <a:t>Desenho “livre”</a:t>
            </a:r>
          </a:p>
          <a:p>
            <a:r>
              <a:rPr lang="pt-BR" dirty="0"/>
              <a:t>Leitura de memória </a:t>
            </a:r>
          </a:p>
        </p:txBody>
      </p:sp>
    </p:spTree>
    <p:extLst>
      <p:ext uri="{BB962C8B-B14F-4D97-AF65-F5344CB8AC3E}">
        <p14:creationId xmlns:p14="http://schemas.microsoft.com/office/powerpoint/2010/main" val="4094538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661AD-B88F-B984-026C-8F76F69B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Sinais de cores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2ACF7C-D4CD-E386-4815-28DCB9B23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RGB é o sinal que concatena R, G e B, adicionando 11 após cada um</a:t>
            </a:r>
          </a:p>
          <a:p>
            <a:r>
              <a:rPr lang="pt-BR" dirty="0"/>
              <a:t>Suponha que R = G = B = 000000 (6 zeros)</a:t>
            </a:r>
          </a:p>
          <a:p>
            <a:r>
              <a:rPr lang="pt-BR" dirty="0"/>
              <a:t>RGB = 00000011 00000011 00000011</a:t>
            </a:r>
          </a:p>
          <a:p>
            <a:r>
              <a:rPr lang="pt-BR" dirty="0"/>
              <a:t>Na transmissão de maior profundidade de cores, apenas 6 dos 8 bits são úteis</a:t>
            </a:r>
          </a:p>
        </p:txBody>
      </p:sp>
    </p:spTree>
    <p:extLst>
      <p:ext uri="{BB962C8B-B14F-4D97-AF65-F5344CB8AC3E}">
        <p14:creationId xmlns:p14="http://schemas.microsoft.com/office/powerpoint/2010/main" val="1882147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6E05E-8C5B-6A3F-44BC-553196BB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Estado </a:t>
            </a:r>
            <a:r>
              <a:rPr lang="pt-BR" i="1" dirty="0"/>
              <a:t>parado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E16FB4-1964-F2EE-C573-07C91CE9D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Parado define os sinais iniciais, CS = 1, DC = 0, saída do </a:t>
            </a:r>
            <a:r>
              <a:rPr lang="pt-BR" dirty="0" err="1"/>
              <a:t>sck</a:t>
            </a:r>
            <a:r>
              <a:rPr lang="pt-BR" dirty="0"/>
              <a:t> desligada</a:t>
            </a:r>
          </a:p>
          <a:p>
            <a:r>
              <a:rPr lang="pt-BR" dirty="0"/>
              <a:t>Índice de comandos subtrai, então lemos do MSB para LSB do vetor de comandos iniciais -&gt; </a:t>
            </a:r>
            <a:r>
              <a:rPr lang="pt-BR" i="1" dirty="0" err="1"/>
              <a:t>startup_sequence</a:t>
            </a:r>
            <a:endParaRPr lang="pt-BR" i="1" dirty="0"/>
          </a:p>
          <a:p>
            <a:r>
              <a:rPr lang="pt-BR" dirty="0"/>
              <a:t>Sinal pixels inicia em 23, também do MSB para LSB</a:t>
            </a:r>
          </a:p>
          <a:p>
            <a:r>
              <a:rPr lang="pt-BR" dirty="0"/>
              <a:t>Linha e coluna permanecem zerados</a:t>
            </a:r>
          </a:p>
          <a:p>
            <a:r>
              <a:rPr lang="pt-BR" dirty="0"/>
              <a:t>Assim que o pino </a:t>
            </a:r>
            <a:r>
              <a:rPr lang="pt-BR" dirty="0" err="1"/>
              <a:t>enable</a:t>
            </a:r>
            <a:r>
              <a:rPr lang="pt-BR" dirty="0"/>
              <a:t> for zero iniciamos</a:t>
            </a:r>
          </a:p>
          <a:p>
            <a:r>
              <a:rPr lang="pt-BR" dirty="0"/>
              <a:t>Observe que a máquina opera na </a:t>
            </a:r>
            <a:r>
              <a:rPr lang="pt-BR" dirty="0" err="1"/>
              <a:t>falling_edge</a:t>
            </a:r>
            <a:r>
              <a:rPr lang="pt-BR" dirty="0"/>
              <a:t>, assim como o SPI, altera o bit de saída na borda de descida para que o display leia na de subida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1934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81BE7-C17F-09F0-C7CF-A2B3CC05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Estado comando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4C32E8-2042-1AC5-D74A-0E25F6464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CS = 0</a:t>
            </a:r>
          </a:p>
          <a:p>
            <a:r>
              <a:rPr lang="pt-BR" dirty="0"/>
              <a:t>Checar se é dado ou argumento (bit 8) e definir o DC</a:t>
            </a:r>
          </a:p>
          <a:p>
            <a:r>
              <a:rPr lang="pt-BR" dirty="0"/>
              <a:t>Dois índices para iterar sobre: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Ordem de comandos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Bits de cada comando </a:t>
            </a:r>
            <a:r>
              <a:rPr lang="pt-BR" dirty="0" err="1"/>
              <a:t>indidual</a:t>
            </a:r>
            <a:endParaRPr lang="pt-BR" dirty="0"/>
          </a:p>
          <a:p>
            <a:r>
              <a:rPr lang="pt-BR" dirty="0"/>
              <a:t>O comando atual é definido segundo o índice de comando</a:t>
            </a:r>
          </a:p>
          <a:p>
            <a:r>
              <a:rPr lang="pt-BR" dirty="0"/>
              <a:t>Os bits do comando atual são </a:t>
            </a:r>
            <a:r>
              <a:rPr lang="pt-BR" i="1" dirty="0" err="1"/>
              <a:t>shiftados</a:t>
            </a:r>
            <a:r>
              <a:rPr lang="pt-BR" dirty="0"/>
              <a:t> na borda de descida para o sample do display na borda de subida</a:t>
            </a:r>
          </a:p>
          <a:p>
            <a:r>
              <a:rPr lang="pt-BR" dirty="0"/>
              <a:t>Ao fio dos comandos e seus bits trocamos o estado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8847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12EB1-0C12-E563-41C8-7244D2F6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escrever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B19670-CB03-D75D-73DD-8E22892CC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Apenas envia um comando (0x2C), mantendo DC em baixo</a:t>
            </a:r>
          </a:p>
          <a:p>
            <a:r>
              <a:rPr lang="pt-BR" dirty="0"/>
              <a:t>Tudo permanece como no estado anterior, mas não há índice para comando, já que se trata de apenas um comando</a:t>
            </a:r>
          </a:p>
          <a:p>
            <a:r>
              <a:rPr lang="pt-BR" dirty="0"/>
              <a:t>Após enviar vamos para os pixels</a:t>
            </a:r>
          </a:p>
        </p:txBody>
      </p:sp>
    </p:spTree>
    <p:extLst>
      <p:ext uri="{BB962C8B-B14F-4D97-AF65-F5344CB8AC3E}">
        <p14:creationId xmlns:p14="http://schemas.microsoft.com/office/powerpoint/2010/main" val="1024240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70963-83E7-503C-BED9-26416944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Pixels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74D2E0-31CF-22ED-C2D9-0B52A535F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Apenas definimos DC = 1 e enviamos bit a bit</a:t>
            </a:r>
          </a:p>
          <a:p>
            <a:r>
              <a:rPr lang="pt-BR" dirty="0"/>
              <a:t>Três índices, pixel, coluna e linha</a:t>
            </a:r>
          </a:p>
          <a:p>
            <a:r>
              <a:rPr lang="pt-BR" dirty="0"/>
              <a:t>Por padrão, a prática será com o máximo de profundidade de cores</a:t>
            </a:r>
          </a:p>
          <a:p>
            <a:r>
              <a:rPr lang="pt-BR" dirty="0"/>
              <a:t>Serão 24 bits no total</a:t>
            </a:r>
          </a:p>
          <a:p>
            <a:r>
              <a:rPr lang="pt-BR" dirty="0"/>
              <a:t>Todos os índices são crescentes, para melhor coerência, mas podemos fazer decrescentes, mantendo a mesma contagem</a:t>
            </a:r>
          </a:p>
          <a:p>
            <a:r>
              <a:rPr lang="pt-BR" dirty="0"/>
              <a:t>São 24 pixels, 240 colunas e 320 linhas, isso tudo forma um frame </a:t>
            </a:r>
          </a:p>
          <a:p>
            <a:r>
              <a:rPr lang="pt-BR" dirty="0"/>
              <a:t>Após isso voltamos para o estado anterior</a:t>
            </a:r>
          </a:p>
        </p:txBody>
      </p:sp>
    </p:spTree>
    <p:extLst>
      <p:ext uri="{BB962C8B-B14F-4D97-AF65-F5344CB8AC3E}">
        <p14:creationId xmlns:p14="http://schemas.microsoft.com/office/powerpoint/2010/main" val="2370699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5A7AC-DE04-B33D-0FC2-AF05479E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AAE823-1CF6-CCF0-48D5-11A56DA42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pode ter essa prática como o código de display VGA, deixe os índices e o resto de lado, isso é o mais importante </a:t>
            </a:r>
          </a:p>
          <a:p>
            <a:r>
              <a:rPr lang="pt-BR" dirty="0"/>
              <a:t>Nesse </a:t>
            </a:r>
            <a:r>
              <a:rPr lang="pt-BR" i="1" dirty="0" err="1"/>
              <a:t>process</a:t>
            </a:r>
            <a:r>
              <a:rPr lang="pt-BR" dirty="0"/>
              <a:t> de desenho você vai precisar de no mínimo ler os sinais de linha e coluna</a:t>
            </a:r>
          </a:p>
          <a:p>
            <a:r>
              <a:rPr lang="pt-BR" dirty="0"/>
              <a:t>A partir disso pode implementar uma lógica </a:t>
            </a:r>
            <a:r>
              <a:rPr lang="pt-BR" dirty="0" err="1"/>
              <a:t>combinacional</a:t>
            </a:r>
            <a:r>
              <a:rPr lang="pt-BR" dirty="0"/>
              <a:t> ou sequencial, no roteiro de prática é uma simples linha mudando de posição</a:t>
            </a:r>
          </a:p>
          <a:p>
            <a:r>
              <a:rPr lang="pt-BR" dirty="0"/>
              <a:t>A outra obrigatoriedade é escrever nos sinais R, G e B. Nada muito diferente do display VGA</a:t>
            </a:r>
          </a:p>
        </p:txBody>
      </p:sp>
    </p:spTree>
    <p:extLst>
      <p:ext uri="{BB962C8B-B14F-4D97-AF65-F5344CB8AC3E}">
        <p14:creationId xmlns:p14="http://schemas.microsoft.com/office/powerpoint/2010/main" val="2510005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6531C-95B3-9278-06DB-126195ED6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3CAC29-F5C0-62E6-7FB2-210BED56D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Comunicação SPI (Serial </a:t>
            </a:r>
            <a:r>
              <a:rPr lang="pt-BR" dirty="0" err="1">
                <a:hlinkClick r:id="rId2"/>
              </a:rPr>
              <a:t>Peripheral</a:t>
            </a:r>
            <a:r>
              <a:rPr lang="pt-BR" dirty="0">
                <a:hlinkClick r:id="rId2"/>
              </a:rPr>
              <a:t> Interface) – Parte 1 – Embarcados</a:t>
            </a:r>
            <a:endParaRPr lang="pt-BR" dirty="0"/>
          </a:p>
          <a:p>
            <a:r>
              <a:rPr lang="pt-BR" dirty="0" err="1">
                <a:hlinkClick r:id="rId3"/>
              </a:rPr>
              <a:t>Introduction</a:t>
            </a:r>
            <a:r>
              <a:rPr lang="pt-BR" dirty="0">
                <a:hlinkClick r:id="rId3"/>
              </a:rPr>
              <a:t> </a:t>
            </a:r>
            <a:r>
              <a:rPr lang="pt-BR" dirty="0" err="1">
                <a:hlinkClick r:id="rId3"/>
              </a:rPr>
              <a:t>to</a:t>
            </a:r>
            <a:r>
              <a:rPr lang="pt-BR" dirty="0">
                <a:hlinkClick r:id="rId3"/>
              </a:rPr>
              <a:t> SPI Interface | </a:t>
            </a:r>
            <a:r>
              <a:rPr lang="pt-BR" dirty="0" err="1">
                <a:hlinkClick r:id="rId3"/>
              </a:rPr>
              <a:t>Analog</a:t>
            </a:r>
            <a:r>
              <a:rPr lang="pt-BR" dirty="0">
                <a:hlinkClick r:id="rId3"/>
              </a:rPr>
              <a:t> Devices</a:t>
            </a:r>
            <a:endParaRPr lang="pt-BR" dirty="0"/>
          </a:p>
          <a:p>
            <a:r>
              <a:rPr lang="pt-BR" dirty="0">
                <a:hlinkClick r:id="rId4"/>
              </a:rPr>
              <a:t>Microsoft Word - ILI9341_DS_V1.13_20110805.doc (adafruit.com)</a:t>
            </a:r>
            <a:endParaRPr lang="pt-BR" dirty="0"/>
          </a:p>
          <a:p>
            <a:r>
              <a:rPr lang="pt-BR" dirty="0"/>
              <a:t>OBS.: há alguns tutoriais nos próximos slides</a:t>
            </a:r>
          </a:p>
          <a:p>
            <a:r>
              <a:rPr lang="pt-BR" dirty="0"/>
              <a:t>O programa para serializar imagens pode ser usado com google </a:t>
            </a:r>
            <a:r>
              <a:rPr lang="pt-BR" dirty="0" err="1"/>
              <a:t>colaboratory</a:t>
            </a:r>
            <a:r>
              <a:rPr lang="pt-BR" dirty="0"/>
              <a:t> ou </a:t>
            </a:r>
            <a:r>
              <a:rPr lang="pt-BR" dirty="0" err="1"/>
              <a:t>jupyter</a:t>
            </a:r>
            <a:r>
              <a:rPr lang="pt-BR" dirty="0"/>
              <a:t> notebook</a:t>
            </a:r>
          </a:p>
          <a:p>
            <a:r>
              <a:rPr lang="pt-BR" dirty="0"/>
              <a:t>Material de apoio: </a:t>
            </a:r>
            <a:r>
              <a:rPr lang="pt-BR" dirty="0">
                <a:hlinkClick r:id="rId5"/>
              </a:rPr>
              <a:t>gustavosousa2208/</a:t>
            </a:r>
            <a:r>
              <a:rPr lang="pt-BR" dirty="0" err="1">
                <a:hlinkClick r:id="rId5"/>
              </a:rPr>
              <a:t>material_taed</a:t>
            </a:r>
            <a:r>
              <a:rPr lang="pt-BR" dirty="0">
                <a:hlinkClick r:id="rId5"/>
              </a:rPr>
              <a:t>: Material de apoio para a disciplina de TAED (github.com)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8148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B4AC5-D69D-0814-7574-C71913A4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Serializando imagens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0AE677-2662-9F60-DA4D-64CFB5ECA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Acesse </a:t>
            </a:r>
            <a:r>
              <a:rPr lang="pt-BR" dirty="0">
                <a:hlinkClick r:id="rId2"/>
              </a:rPr>
              <a:t>https://colab.research.google.com/</a:t>
            </a:r>
            <a:endParaRPr lang="pt-BR" dirty="0"/>
          </a:p>
          <a:p>
            <a:r>
              <a:rPr lang="pt-BR" dirty="0" err="1"/>
              <a:t>Logue</a:t>
            </a:r>
            <a:r>
              <a:rPr lang="pt-BR" dirty="0"/>
              <a:t> sua conta</a:t>
            </a:r>
          </a:p>
          <a:p>
            <a:r>
              <a:rPr lang="pt-BR" dirty="0"/>
              <a:t>Crie um novo notebook</a:t>
            </a:r>
          </a:p>
          <a:p>
            <a:r>
              <a:rPr lang="pt-BR" dirty="0"/>
              <a:t>Numa célula vazia adiciona o texto do conversor.py</a:t>
            </a:r>
          </a:p>
          <a:p>
            <a:r>
              <a:rPr lang="pt-BR" dirty="0"/>
              <a:t>Clique no </a:t>
            </a:r>
            <a:r>
              <a:rPr lang="pt-BR" dirty="0" err="1"/>
              <a:t>icone</a:t>
            </a:r>
            <a:r>
              <a:rPr lang="pt-BR" dirty="0"/>
              <a:t> de pasta a esquerda e envia uma imagem</a:t>
            </a:r>
          </a:p>
          <a:p>
            <a:r>
              <a:rPr lang="pt-BR" dirty="0"/>
              <a:t>Rode o código</a:t>
            </a:r>
          </a:p>
        </p:txBody>
      </p:sp>
    </p:spTree>
    <p:extLst>
      <p:ext uri="{BB962C8B-B14F-4D97-AF65-F5344CB8AC3E}">
        <p14:creationId xmlns:p14="http://schemas.microsoft.com/office/powerpoint/2010/main" val="3899167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1A35E-0254-CE12-F094-CE4164FC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47E00F-6BA4-52A4-6408-F71C103F1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27555B-E1B7-5E99-317A-7CA557851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44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13A9F-C88D-EDED-C0E7-C36B174C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287BCF-1A92-72DD-3CD0-D8B3E1028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B30311-BE83-7F31-ADE8-C8CB6B36B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16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A65B2-A7C8-4955-545E-B6C887E12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“Protocolo” SPI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3BC1A7-9551-8ADF-0A89-A525968B0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das três interfaces mais comuns (junto com UART e I2C)</a:t>
            </a:r>
            <a:endParaRPr lang="pt-BR" i="1" dirty="0"/>
          </a:p>
          <a:p>
            <a:r>
              <a:rPr lang="pt-BR" dirty="0"/>
              <a:t>Mestre-escravo, toda comunicação é iniciada pelo mestre</a:t>
            </a:r>
          </a:p>
          <a:p>
            <a:r>
              <a:rPr lang="pt-BR" dirty="0"/>
              <a:t>Curtas distâncias, frequência de até 200mhz</a:t>
            </a:r>
          </a:p>
          <a:p>
            <a:r>
              <a:rPr lang="pt-BR" dirty="0"/>
              <a:t>Usada em cartões SD, displays, EEPROM e AD/DA</a:t>
            </a:r>
          </a:p>
          <a:p>
            <a:r>
              <a:rPr lang="pt-BR" dirty="0"/>
              <a:t>Full-duplex, síncrono</a:t>
            </a:r>
          </a:p>
          <a:p>
            <a:r>
              <a:rPr lang="pt-BR" dirty="0"/>
              <a:t>4 fios no mínimo: chip </a:t>
            </a:r>
            <a:r>
              <a:rPr lang="pt-BR" dirty="0" err="1"/>
              <a:t>select</a:t>
            </a:r>
            <a:r>
              <a:rPr lang="pt-BR" dirty="0"/>
              <a:t>, </a:t>
            </a:r>
            <a:r>
              <a:rPr lang="pt-BR" dirty="0" err="1"/>
              <a:t>miso</a:t>
            </a:r>
            <a:r>
              <a:rPr lang="pt-BR" dirty="0"/>
              <a:t>, </a:t>
            </a:r>
            <a:r>
              <a:rPr lang="pt-BR" dirty="0" err="1"/>
              <a:t>mosi</a:t>
            </a:r>
            <a:r>
              <a:rPr lang="pt-BR" dirty="0"/>
              <a:t>, clock</a:t>
            </a:r>
          </a:p>
          <a:p>
            <a:r>
              <a:rPr lang="pt-BR" dirty="0"/>
              <a:t>5v ou 3.3v, configuração </a:t>
            </a:r>
            <a:r>
              <a:rPr lang="pt-BR" dirty="0" err="1"/>
              <a:t>push-pull</a:t>
            </a:r>
            <a:r>
              <a:rPr lang="pt-BR" dirty="0"/>
              <a:t>, ou seja, o sinal não é tão distorcido quanto em outros protocolos</a:t>
            </a:r>
          </a:p>
        </p:txBody>
      </p:sp>
    </p:spTree>
    <p:extLst>
      <p:ext uri="{BB962C8B-B14F-4D97-AF65-F5344CB8AC3E}">
        <p14:creationId xmlns:p14="http://schemas.microsoft.com/office/powerpoint/2010/main" val="1325408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63981-B08E-4D37-EA8D-12A5A5DFC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26F0D-D485-6875-4827-BCAE211D7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AA39EDD-1461-01AE-2987-3FB1362AB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79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55F8F-D16B-2A23-0CD7-8E361662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BF69AB-2C32-2CC6-DB91-CD1F8D598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41638F0-C8E1-D945-481D-BB5AF1B01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45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A9413-71BF-B54D-FE88-6F22B4C2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2B7255-9E4B-1CFB-1683-EBD1A6C37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6916FE-43B3-7957-4DD6-EAFB8CF56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9C690F99-82EE-4A38-3EC3-32FC3D1BFE2F}"/>
              </a:ext>
            </a:extLst>
          </p:cNvPr>
          <p:cNvCxnSpPr>
            <a:cxnSpLocks/>
          </p:cNvCxnSpPr>
          <p:nvPr/>
        </p:nvCxnSpPr>
        <p:spPr>
          <a:xfrm flipH="1">
            <a:off x="1160495" y="1934936"/>
            <a:ext cx="198275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746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89EA9-B10C-5BD9-BBCE-76962E97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PLL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4F597E-1877-3E5A-F9A0-03D281275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Tools </a:t>
            </a:r>
          </a:p>
          <a:p>
            <a:r>
              <a:rPr lang="pt-BR" dirty="0" err="1"/>
              <a:t>Megawizard</a:t>
            </a:r>
            <a:r>
              <a:rPr lang="pt-BR" dirty="0"/>
              <a:t> </a:t>
            </a:r>
          </a:p>
          <a:p>
            <a:r>
              <a:rPr lang="pt-BR" dirty="0"/>
              <a:t>ALTPLL </a:t>
            </a:r>
          </a:p>
          <a:p>
            <a:r>
              <a:rPr lang="pt-BR" dirty="0"/>
              <a:t>clock de entrada 50mhz </a:t>
            </a:r>
          </a:p>
          <a:p>
            <a:r>
              <a:rPr lang="pt-BR" dirty="0"/>
              <a:t>escolha o clock desejado em c0</a:t>
            </a:r>
          </a:p>
        </p:txBody>
      </p:sp>
    </p:spTree>
    <p:extLst>
      <p:ext uri="{BB962C8B-B14F-4D97-AF65-F5344CB8AC3E}">
        <p14:creationId xmlns:p14="http://schemas.microsoft.com/office/powerpoint/2010/main" val="650942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E3361-959C-4D36-B812-1DE67630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adicionar PLL</a:t>
            </a:r>
          </a:p>
        </p:txBody>
      </p:sp>
      <p:pic>
        <p:nvPicPr>
          <p:cNvPr id="5" name="Imagem 4" descr="Interface gráfica do usuário, Aplicativo, PowerPoint&#10;&#10;Descrição gerada automaticamente">
            <a:extLst>
              <a:ext uri="{FF2B5EF4-FFF2-40B4-BE49-F238E27FC236}">
                <a16:creationId xmlns:a16="http://schemas.microsoft.com/office/drawing/2014/main" id="{065E0D70-2EA5-09E8-3DC4-905B69E3C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77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07EBC23-AF99-C62D-9540-6BD2018D5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698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993AC1B-6187-2719-7818-82172D113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B7C92AE-0A37-E1BA-33A3-BA181F4F3453}"/>
              </a:ext>
            </a:extLst>
          </p:cNvPr>
          <p:cNvSpPr txBox="1"/>
          <p:nvPr/>
        </p:nvSpPr>
        <p:spPr>
          <a:xfrm>
            <a:off x="8254373" y="2868492"/>
            <a:ext cx="25044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C00000"/>
                </a:solidFill>
                <a:highlight>
                  <a:srgbClr val="000000"/>
                </a:highlight>
              </a:rPr>
              <a:t>&lt;- Na barra com o texto, coloque o nome desejado para o seu PLL</a:t>
            </a:r>
          </a:p>
        </p:txBody>
      </p:sp>
    </p:spTree>
    <p:extLst>
      <p:ext uri="{BB962C8B-B14F-4D97-AF65-F5344CB8AC3E}">
        <p14:creationId xmlns:p14="http://schemas.microsoft.com/office/powerpoint/2010/main" val="25532891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73A8DE7-FA24-7DAB-A901-6AB3604E5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98AA738-3412-4AE6-BE0B-96BB4F1E389A}"/>
              </a:ext>
            </a:extLst>
          </p:cNvPr>
          <p:cNvSpPr txBox="1"/>
          <p:nvPr/>
        </p:nvSpPr>
        <p:spPr>
          <a:xfrm>
            <a:off x="9411965" y="2994952"/>
            <a:ext cx="25044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C00000"/>
                </a:solidFill>
                <a:highlight>
                  <a:srgbClr val="000000"/>
                </a:highlight>
              </a:rPr>
              <a:t>&lt;- Clock de entrada 50 mhz</a:t>
            </a:r>
          </a:p>
        </p:txBody>
      </p:sp>
    </p:spTree>
    <p:extLst>
      <p:ext uri="{BB962C8B-B14F-4D97-AF65-F5344CB8AC3E}">
        <p14:creationId xmlns:p14="http://schemas.microsoft.com/office/powerpoint/2010/main" val="8520992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F56877D-1ABF-6824-D3B9-6ED3C1698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636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64174B7C-9DA6-4B61-F8E8-80C625B37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41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Gráfico&#10;&#10;Descrição gerada automaticamente com confiança baixa">
            <a:extLst>
              <a:ext uri="{FF2B5EF4-FFF2-40B4-BE49-F238E27FC236}">
                <a16:creationId xmlns:a16="http://schemas.microsoft.com/office/drawing/2014/main" id="{0FF7F17F-E03A-3C31-F90D-C3FEF3265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124" y="0"/>
            <a:ext cx="7466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918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Espaço Reservado para Conteúdo 8" descr="Interface gráfica do usuário&#10;&#10;Descrição gerada automaticamente">
            <a:extLst>
              <a:ext uri="{FF2B5EF4-FFF2-40B4-BE49-F238E27FC236}">
                <a16:creationId xmlns:a16="http://schemas.microsoft.com/office/drawing/2014/main" id="{56F8D3A6-FD5D-2507-043C-A60C2435F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7572E5C-41B9-BBF0-A8D0-D39553E6AF5C}"/>
              </a:ext>
            </a:extLst>
          </p:cNvPr>
          <p:cNvSpPr txBox="1"/>
          <p:nvPr/>
        </p:nvSpPr>
        <p:spPr>
          <a:xfrm>
            <a:off x="9421692" y="2469658"/>
            <a:ext cx="25044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C00000"/>
                </a:solidFill>
                <a:highlight>
                  <a:srgbClr val="000000"/>
                </a:highlight>
              </a:rPr>
              <a:t>&lt;- Escolha o clock de saída em </a:t>
            </a:r>
            <a:r>
              <a:rPr lang="pt-BR" sz="2800" dirty="0" err="1">
                <a:solidFill>
                  <a:srgbClr val="C00000"/>
                </a:solidFill>
                <a:highlight>
                  <a:srgbClr val="000000"/>
                </a:highlight>
              </a:rPr>
              <a:t>Requested</a:t>
            </a:r>
            <a:r>
              <a:rPr lang="pt-BR" sz="2800" dirty="0">
                <a:solidFill>
                  <a:srgbClr val="C00000"/>
                </a:solidFill>
                <a:highlight>
                  <a:srgbClr val="000000"/>
                </a:highlight>
              </a:rPr>
              <a:t> Settings</a:t>
            </a:r>
          </a:p>
        </p:txBody>
      </p:sp>
    </p:spTree>
    <p:extLst>
      <p:ext uri="{BB962C8B-B14F-4D97-AF65-F5344CB8AC3E}">
        <p14:creationId xmlns:p14="http://schemas.microsoft.com/office/powerpoint/2010/main" val="32444417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201987B-4EC0-2316-5734-50AF84F5A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6B9B450-BF2A-FCA9-7A30-E10E362867E4}"/>
              </a:ext>
            </a:extLst>
          </p:cNvPr>
          <p:cNvSpPr txBox="1"/>
          <p:nvPr/>
        </p:nvSpPr>
        <p:spPr>
          <a:xfrm>
            <a:off x="9460602" y="3004679"/>
            <a:ext cx="2504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C00000"/>
                </a:solidFill>
                <a:highlight>
                  <a:srgbClr val="000000"/>
                </a:highlight>
              </a:rPr>
              <a:t>&lt;- Não deixe de marcar o .</a:t>
            </a:r>
            <a:r>
              <a:rPr lang="pt-BR" sz="2800" dirty="0" err="1">
                <a:solidFill>
                  <a:srgbClr val="C00000"/>
                </a:solidFill>
                <a:highlight>
                  <a:srgbClr val="000000"/>
                </a:highlight>
              </a:rPr>
              <a:t>bsf</a:t>
            </a:r>
            <a:r>
              <a:rPr lang="pt-BR" sz="2800" dirty="0">
                <a:solidFill>
                  <a:srgbClr val="C00000"/>
                </a:solidFill>
                <a:highlight>
                  <a:srgbClr val="000000"/>
                </a:highlight>
              </a:rPr>
              <a:t> Symbol file</a:t>
            </a:r>
          </a:p>
        </p:txBody>
      </p:sp>
    </p:spTree>
    <p:extLst>
      <p:ext uri="{BB962C8B-B14F-4D97-AF65-F5344CB8AC3E}">
        <p14:creationId xmlns:p14="http://schemas.microsoft.com/office/powerpoint/2010/main" val="42229248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Interface gráfica do usuário, Aplicativo, Tabela&#10;&#10;Descrição gerada automaticamente">
            <a:extLst>
              <a:ext uri="{FF2B5EF4-FFF2-40B4-BE49-F238E27FC236}">
                <a16:creationId xmlns:a16="http://schemas.microsoft.com/office/drawing/2014/main" id="{9C31B6EC-2D88-A5CD-FC08-E265C8E82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831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C5EF8F3-05EB-7F2D-08CD-9C6F3FF64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598516B-5A1A-6A52-76A2-44B29B7CAE14}"/>
              </a:ext>
            </a:extLst>
          </p:cNvPr>
          <p:cNvSpPr txBox="1"/>
          <p:nvPr/>
        </p:nvSpPr>
        <p:spPr>
          <a:xfrm>
            <a:off x="6717401" y="1357329"/>
            <a:ext cx="50044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C00000"/>
                </a:solidFill>
                <a:highlight>
                  <a:srgbClr val="000000"/>
                </a:highlight>
              </a:rPr>
              <a:t>&lt;- PLL sempre antes de sua entrada de clock</a:t>
            </a:r>
          </a:p>
        </p:txBody>
      </p:sp>
    </p:spTree>
    <p:extLst>
      <p:ext uri="{BB962C8B-B14F-4D97-AF65-F5344CB8AC3E}">
        <p14:creationId xmlns:p14="http://schemas.microsoft.com/office/powerpoint/2010/main" val="26865286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420C3-CF49-E9E0-C0C8-6F2FDCAFC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Gerando memória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9C9F5F-A3F5-108F-2154-1B9F9082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pode gerar uma ROM 1 PORT apenas para ler dela, ou pode gerar uma RAM 2 PORT, para ler e escrever ao mesmo tempo em diferentes portas</a:t>
            </a:r>
          </a:p>
          <a:p>
            <a:r>
              <a:rPr lang="pt-BR" dirty="0"/>
              <a:t>Tools </a:t>
            </a:r>
          </a:p>
          <a:p>
            <a:r>
              <a:rPr lang="pt-BR" dirty="0" err="1"/>
              <a:t>Megawizard</a:t>
            </a:r>
            <a:endParaRPr lang="pt-BR" dirty="0"/>
          </a:p>
          <a:p>
            <a:r>
              <a:rPr lang="pt-BR" dirty="0"/>
              <a:t>ROM 1 PORT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29521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38600-77B3-DEE4-780D-BE0DFBA8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2E1EFD-F01A-86CE-F749-7F359194B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caso de usar o diagrama de blocos, coloque na declaração da entidade os pinos da memória</a:t>
            </a:r>
          </a:p>
          <a:p>
            <a:r>
              <a:rPr lang="pt-BR" dirty="0"/>
              <a:t>Dois vetores, um de endereço, um de dados e um de clock</a:t>
            </a:r>
          </a:p>
          <a:p>
            <a:r>
              <a:rPr lang="pt-BR" dirty="0"/>
              <a:t>Tendo feito como no tutorial a abaixo fica assim &gt;&gt;&gt;</a:t>
            </a:r>
          </a:p>
          <a:p>
            <a:r>
              <a:rPr lang="pt-BR" dirty="0"/>
              <a:t>Coloque o mesmo clock do SPI ou um clock maior</a:t>
            </a:r>
          </a:p>
          <a:p>
            <a:r>
              <a:rPr lang="pt-BR" dirty="0"/>
              <a:t>Podemos endereçar como abaixo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A42DB7-7FE3-CB1F-241A-7E73A1813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599" y="4516378"/>
            <a:ext cx="2724530" cy="178142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00C6E51-3D53-FA3C-92E4-6FDB12500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770" y="5006984"/>
            <a:ext cx="7621064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825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E3361-959C-4D36-B812-1DE67630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adicionar PLL</a:t>
            </a:r>
          </a:p>
        </p:txBody>
      </p:sp>
      <p:pic>
        <p:nvPicPr>
          <p:cNvPr id="5" name="Imagem 4" descr="Interface gráfica do usuário, Aplicativo, PowerPoint&#10;&#10;Descrição gerada automaticamente">
            <a:extLst>
              <a:ext uri="{FF2B5EF4-FFF2-40B4-BE49-F238E27FC236}">
                <a16:creationId xmlns:a16="http://schemas.microsoft.com/office/drawing/2014/main" id="{065E0D70-2EA5-09E8-3DC4-905B69E3C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717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07EBC23-AF99-C62D-9540-6BD2018D5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566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32061BE5-ECCE-1572-1EFB-811542D9F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806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94E4A9D-E402-4AA6-CF4C-D98203558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CFF78BB-44A3-5A67-FF91-57F6627F0E5E}"/>
              </a:ext>
            </a:extLst>
          </p:cNvPr>
          <p:cNvSpPr txBox="1"/>
          <p:nvPr/>
        </p:nvSpPr>
        <p:spPr>
          <a:xfrm>
            <a:off x="9385956" y="2474893"/>
            <a:ext cx="25105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C00000"/>
                </a:solidFill>
                <a:highlight>
                  <a:srgbClr val="000000"/>
                </a:highlight>
              </a:rPr>
              <a:t>&lt;- O primeiro é o tamanho do vetor de bits da saída, o segundo é a quantidade de posições da memória</a:t>
            </a:r>
          </a:p>
        </p:txBody>
      </p:sp>
    </p:spTree>
    <p:extLst>
      <p:ext uri="{BB962C8B-B14F-4D97-AF65-F5344CB8AC3E}">
        <p14:creationId xmlns:p14="http://schemas.microsoft.com/office/powerpoint/2010/main" val="1821534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D8198-F47F-7F62-A91E-C3F289107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7AE2E9-4AEE-5A58-0FFD-FF4130094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Todas as transações ocorrem com o CS = 0. Controla o dispositivo a selecionar, por isso se chama </a:t>
            </a:r>
            <a:r>
              <a:rPr lang="pt-BR" i="1" dirty="0"/>
              <a:t>chip </a:t>
            </a:r>
            <a:r>
              <a:rPr lang="pt-BR" i="1" dirty="0" err="1"/>
              <a:t>select</a:t>
            </a:r>
            <a:r>
              <a:rPr lang="pt-BR" i="1" dirty="0"/>
              <a:t>. </a:t>
            </a:r>
          </a:p>
          <a:p>
            <a:r>
              <a:rPr lang="pt-BR" dirty="0"/>
              <a:t>MISO é Master-In </a:t>
            </a:r>
            <a:r>
              <a:rPr lang="pt-BR" dirty="0" err="1"/>
              <a:t>Slave</a:t>
            </a:r>
            <a:r>
              <a:rPr lang="pt-BR" dirty="0"/>
              <a:t>-Out, ou seja, do periférico para o mestre, logo MOSI é do mestre para o periférico, esses são os barramentos de dados</a:t>
            </a:r>
          </a:p>
          <a:p>
            <a:r>
              <a:rPr lang="pt-BR" dirty="0"/>
              <a:t>SCK é o clock, define a velocidade da transmissão</a:t>
            </a:r>
          </a:p>
          <a:p>
            <a:r>
              <a:rPr lang="pt-BR" dirty="0"/>
              <a:t>SPI não é um barramento em si, mas podemos colocar todo mundo nos mesmo fios e só escolher um dispositivo pelo fio, normalmente uma controladora fica com um periférico só</a:t>
            </a:r>
          </a:p>
          <a:p>
            <a:r>
              <a:rPr lang="pt-BR" dirty="0"/>
              <a:t>Em resumo, MOSI e MISO são o vai e vem de dados efetivamente, SCK controla quando cada participante da comunicação envia e/ou recebe. CS inicia e termina a comunicação.</a:t>
            </a:r>
          </a:p>
        </p:txBody>
      </p:sp>
    </p:spTree>
    <p:extLst>
      <p:ext uri="{BB962C8B-B14F-4D97-AF65-F5344CB8AC3E}">
        <p14:creationId xmlns:p14="http://schemas.microsoft.com/office/powerpoint/2010/main" val="22841503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25BF4-F700-C8F2-2567-2661670E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F1466B-1E6E-F15A-B74F-CC4D16264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9D7A8F-022E-1157-4012-B7E9ADD6D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856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C8F29-E51F-8EE4-0DBD-80B40B40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B815D6-BAC5-549B-DE59-F5BE9A2F8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D27210-0131-5521-BF9A-F0DB5B3F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704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A6E70-54D4-C2D2-867A-12E9A3536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2767A2-2DF7-CB34-FF58-385E423B7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6B115BA-7F2C-E32E-1ADF-6D69867AA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994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22259-8B36-F1ED-E029-3BC7CA49D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A832C6-377C-A158-630B-4AF785E56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5B7CC0-F052-2174-D525-35F09D9CE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463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989AE-4619-DDA6-7DBB-99E19AAE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702C0E-3C68-E900-CFB9-6AF121F85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67A1ED-7943-9107-E57A-6FB9141D7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3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FAF6B-AE05-683E-241A-8FF737634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Analogia do SPI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C28DD9-521C-D309-54A0-E1AED3F20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079"/>
            <a:ext cx="10515600" cy="4731884"/>
          </a:xfrm>
        </p:spPr>
        <p:txBody>
          <a:bodyPr/>
          <a:lstStyle/>
          <a:p>
            <a:r>
              <a:rPr lang="pt-BR" dirty="0"/>
              <a:t>Se baseia no shift-</a:t>
            </a:r>
            <a:r>
              <a:rPr lang="pt-BR" dirty="0" err="1"/>
              <a:t>register</a:t>
            </a:r>
            <a:endParaRPr lang="pt-BR" dirty="0"/>
          </a:p>
          <a:p>
            <a:r>
              <a:rPr lang="pt-BR" dirty="0"/>
              <a:t>No modo zero por exemplo, na borda de descida se define o bit a ser enviado, pode trocar à vontade</a:t>
            </a:r>
          </a:p>
          <a:p>
            <a:r>
              <a:rPr lang="pt-BR" dirty="0"/>
              <a:t>Na borda de subida esse bit é transmitido </a:t>
            </a:r>
          </a:p>
          <a:p>
            <a:r>
              <a:rPr lang="pt-BR" dirty="0"/>
              <a:t>Curiosidade: shift </a:t>
            </a:r>
            <a:r>
              <a:rPr lang="pt-BR" dirty="0" err="1"/>
              <a:t>register</a:t>
            </a:r>
            <a:r>
              <a:rPr lang="pt-BR" dirty="0"/>
              <a:t> ou seletores, ambos funcionam, você pode escolher no seu projeto o que preferir, mas no mundo real talvez haja alguma diferença de performance ou uso de componentes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BF8C5F03-D683-8EC0-CE17-3D0E5915B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467" y="4602519"/>
            <a:ext cx="57150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9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Diagrama, Esquemático&#10;&#10;Descrição gerada automaticamente">
            <a:extLst>
              <a:ext uri="{FF2B5EF4-FFF2-40B4-BE49-F238E27FC236}">
                <a16:creationId xmlns:a16="http://schemas.microsoft.com/office/drawing/2014/main" id="{67571300-CB98-23B4-4869-60DE5F03A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22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36AC8B1-BAAB-9CF1-9AD1-6BFB2DE79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endParaRPr lang="pt-BR" sz="400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2604C3B-E994-ADE6-C937-714D4467D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algn="ctr"/>
            <a:endParaRPr lang="pt-BR" sz="20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4925DCA-36AB-3712-08C1-A88A852A6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52" r="2959"/>
          <a:stretch/>
        </p:blipFill>
        <p:spPr>
          <a:xfrm>
            <a:off x="-4171" y="1285875"/>
            <a:ext cx="12184781" cy="365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8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EE4F339-B8C3-5E9E-7910-DF355355E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72" y="152871"/>
            <a:ext cx="5663683" cy="3209027"/>
          </a:xfrm>
        </p:spPr>
      </p:pic>
      <p:pic>
        <p:nvPicPr>
          <p:cNvPr id="6" name="Picture 2" descr="SPI Bus">
            <a:extLst>
              <a:ext uri="{FF2B5EF4-FFF2-40B4-BE49-F238E27FC236}">
                <a16:creationId xmlns:a16="http://schemas.microsoft.com/office/drawing/2014/main" id="{6BB0299B-CBAF-19FB-2FBC-2629FD4132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5" r="11131"/>
          <a:stretch/>
        </p:blipFill>
        <p:spPr bwMode="auto">
          <a:xfrm>
            <a:off x="5868955" y="152871"/>
            <a:ext cx="6117773" cy="346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" descr="Introduction to SPI Interface | Analog Devices">
            <a:extLst>
              <a:ext uri="{FF2B5EF4-FFF2-40B4-BE49-F238E27FC236}">
                <a16:creationId xmlns:a16="http://schemas.microsoft.com/office/drawing/2014/main" id="{5B7B521F-099B-CED9-8194-0019DEA562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F77FA91-A90F-C130-8F59-FBCE85A0C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59" y="3811870"/>
            <a:ext cx="6339374" cy="254098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D338160-A9BC-D16A-8B95-710062902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624" y="3727894"/>
            <a:ext cx="3639717" cy="288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2524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1392</Words>
  <Application>Microsoft Office PowerPoint</Application>
  <PresentationFormat>Widescreen</PresentationFormat>
  <Paragraphs>149</Paragraphs>
  <Slides>54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Tema do Office</vt:lpstr>
      <vt:lpstr>Interfaceando display SPI com FPGA</vt:lpstr>
      <vt:lpstr>Tópicos da aula</vt:lpstr>
      <vt:lpstr>“Protocolo” SPI</vt:lpstr>
      <vt:lpstr>Apresentação do PowerPoint</vt:lpstr>
      <vt:lpstr>Funcionamento</vt:lpstr>
      <vt:lpstr>Analogia do SPI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Funcionamento do display</vt:lpstr>
      <vt:lpstr>Conjunto mínimo de comandos</vt:lpstr>
      <vt:lpstr>Formato de pixel</vt:lpstr>
      <vt:lpstr>Apresentação do PowerPoint</vt:lpstr>
      <vt:lpstr>Apresentação do PowerPoint</vt:lpstr>
      <vt:lpstr>Estrutura básica</vt:lpstr>
      <vt:lpstr>Pontos importantes do código</vt:lpstr>
      <vt:lpstr>Continuação</vt:lpstr>
      <vt:lpstr>Sinais de cores</vt:lpstr>
      <vt:lpstr>Estado parado</vt:lpstr>
      <vt:lpstr>Estado comando</vt:lpstr>
      <vt:lpstr>Comando escrever</vt:lpstr>
      <vt:lpstr>Pixels</vt:lpstr>
      <vt:lpstr>Desenho</vt:lpstr>
      <vt:lpstr>Referências</vt:lpstr>
      <vt:lpstr>Serializando imagens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Adicionando PLL</vt:lpstr>
      <vt:lpstr>Como adicionar PLL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Gerando memória </vt:lpstr>
      <vt:lpstr>Explicação</vt:lpstr>
      <vt:lpstr>Como adicionar PLL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Interfaceando display SPI com FPGA</dc:title>
  <dc:creator>Gustavo Sousa</dc:creator>
  <cp:lastModifiedBy>Gustavo Sousa</cp:lastModifiedBy>
  <cp:revision>2</cp:revision>
  <dcterms:created xsi:type="dcterms:W3CDTF">2023-11-06T03:31:33Z</dcterms:created>
  <dcterms:modified xsi:type="dcterms:W3CDTF">2023-11-12T23:41:50Z</dcterms:modified>
</cp:coreProperties>
</file>