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8" r:id="rId3"/>
    <p:sldId id="267" r:id="rId4"/>
    <p:sldId id="266" r:id="rId5"/>
    <p:sldId id="268" r:id="rId6"/>
    <p:sldId id="270" r:id="rId7"/>
    <p:sldId id="271" r:id="rId8"/>
    <p:sldId id="269" r:id="rId9"/>
    <p:sldId id="272" r:id="rId10"/>
    <p:sldId id="274" r:id="rId11"/>
    <p:sldId id="273" r:id="rId12"/>
    <p:sldId id="276" r:id="rId13"/>
    <p:sldId id="277" r:id="rId14"/>
    <p:sldId id="278" r:id="rId15"/>
    <p:sldId id="280" r:id="rId16"/>
    <p:sldId id="281" r:id="rId17"/>
    <p:sldId id="264" r:id="rId18"/>
    <p:sldId id="282" r:id="rId19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7792" autoAdjust="0"/>
  </p:normalViewPr>
  <p:slideViewPr>
    <p:cSldViewPr snapToGrid="0">
      <p:cViewPr varScale="1">
        <p:scale>
          <a:sx n="62" d="100"/>
          <a:sy n="62" d="100"/>
        </p:scale>
        <p:origin x="9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="" xmlns:a16="http://schemas.microsoft.com/office/drawing/2014/main" id="{E947F2B1-E2BA-4CED-821E-46D9EECC59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DA25549B-65C1-4BEA-996B-FAC71F7089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5B266-F467-492B-9CB1-9D8DAE746656}" type="datetimeFigureOut">
              <a:rPr lang="pt-BR" smtClean="0"/>
              <a:t>13/10/2023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4B1A06E0-82A3-4C94-B558-074B3248DF5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FC170E91-12FF-42BD-8BDC-7AF2690C420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A62FC-A62D-4526-B7F3-A3D1B8D076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32981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C4594-5209-43CD-867D-84E7774A7507}" type="datetimeFigureOut">
              <a:rPr lang="pt-BR" smtClean="0"/>
              <a:t>13/10/2023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noProof="0" dirty="0"/>
              <a:t>Editar estilos de texto Mestre</a:t>
            </a:r>
            <a:endParaRPr lang="pt-BR" dirty="0"/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D7D9D4-EF1E-4C2E-9DBA-ADFF91DD647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6482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5870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59228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23682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5210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15492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94451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14217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1546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2995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Spaceship Titanic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was an interstellar passenger liner launched on year 2912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transporting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almost 13,000 passengers,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our solar system to three newly habitable exoplanets orbiting nearby stars.</a:t>
            </a:r>
          </a:p>
          <a:p>
            <a:pPr fontAlgn="base"/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rounding Alpha Centauri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route to its first destination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55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Cancri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E, the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Spaceship Titanic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collided with 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spacetime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anomaly hidden within a dust cloud. Though the ship stayed intact, almost half of the passengers were transported to an alternate dimension!</a:t>
            </a:r>
          </a:p>
          <a:p>
            <a:pPr fontAlgn="base"/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help rescue crews and retrieve the lost passengers, you are challenged to predict which passengers were transported by the anomaly using records recovered from the spaceship’s damaged computer system.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7424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5572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6226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6406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93870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These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numbers</a:t>
            </a:r>
            <a:r>
              <a:rPr lang="pt-BR" baseline="0" dirty="0" smtClean="0"/>
              <a:t> stands for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training set.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2132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2154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m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o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tângulo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orma livre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orma Livre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tângulo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orma livre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orma livre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orma livre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orma livre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orma livre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orma livre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orma livre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orma livre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orma livre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orma livre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orma livre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orma livre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orma livre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orma livre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orma livre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orma livre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orma livre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orma livre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orma livre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orma livre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orma livre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orma livre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orma livre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orma livre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tângulo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orma livre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orma livre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orma livre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orma livre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orma livre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orma livre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orma livre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orma livre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orma livre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orma livre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orma livre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tângulo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orma livre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orma livre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orma livre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orma livre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orma livre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orma livre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orma livre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orma livre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orma livre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orma livre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orma livre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orma livre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orma livre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A36D024B-6521-43EE-B75B-026EF60BA7AA}" type="datetime1">
              <a:rPr lang="pt-BR" noProof="0" smtClean="0"/>
              <a:t>13/10/2023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D46644-0C8C-4B2E-8369-CCEA0EB26CA8}" type="datetime1">
              <a:rPr lang="pt-BR" noProof="0" smtClean="0"/>
              <a:t>13/10/2023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5BEA7F-1AFB-49DD-A3F1-64E1620E51B2}" type="datetime1">
              <a:rPr lang="pt-BR" noProof="0" smtClean="0"/>
              <a:t>13/10/2023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/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A47D19-B5A2-4A09-8BCF-61189AC8F394}" type="datetime1">
              <a:rPr lang="pt-BR" noProof="0" smtClean="0"/>
              <a:t>13/10/2023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60" name="Caixa de texto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61" name="Caixa de texto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9D303F-115C-4AB0-BF64-F84AF60E4332}" type="datetime1">
              <a:rPr lang="pt-BR" noProof="0" smtClean="0"/>
              <a:t>13/10/2023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 hasCustomPrompt="1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9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196294-876E-45EB-8002-578B34D9D72B}" type="datetime1">
              <a:rPr lang="pt-BR" noProof="0" smtClean="0"/>
              <a:t>13/10/2023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image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/>
          </a:p>
        </p:txBody>
      </p:sp>
      <p:sp>
        <p:nvSpPr>
          <p:cNvPr id="1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0" name="Espaço reservado para imagem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21" name="Espaço Reservado para Texto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2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3" name="Espaço Reservado para Imagem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5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 rtl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6" name="Espaço Reservado para Imagem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27" name="Espaço Reservado para Texto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48C094-59C3-4D57-80C2-C16021DBB375}" type="datetime1">
              <a:rPr lang="pt-BR" noProof="0" smtClean="0"/>
              <a:t>13/10/2023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E65B06-1465-42AE-BF94-C0F0F1ABA3D0}" type="datetime1">
              <a:rPr lang="pt-BR" noProof="0" smtClean="0"/>
              <a:t>13/10/2023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04C83B-3B65-45AF-99D0-468CEDD0DC72}" type="datetime1">
              <a:rPr lang="pt-BR" noProof="0" smtClean="0"/>
              <a:t>13/10/2023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C596BE-B23C-4E59-BC1A-9483DC8394B5}" type="datetime1">
              <a:rPr lang="pt-BR" noProof="0" smtClean="0"/>
              <a:t>13/10/2023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D7BE37-C264-483A-9871-139F2D8C2CAC}" type="datetime1">
              <a:rPr lang="pt-BR" noProof="0" smtClean="0"/>
              <a:t>13/10/2023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BF9FE5-D85B-40F6-BDA0-C55FD244BAE0}" type="datetime1">
              <a:rPr lang="pt-BR" noProof="0" smtClean="0"/>
              <a:t>13/10/2023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2249486"/>
            <a:ext cx="487839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249485"/>
            <a:ext cx="4875210" cy="823912"/>
          </a:xfrm>
        </p:spPr>
        <p:txBody>
          <a:bodyPr rtlCol="0" anchor="b"/>
          <a:lstStyle>
            <a:lvl1pPr marL="0" indent="0" rtl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1AF743-7AA7-4A27-A8F7-F31693243353}" type="datetime1">
              <a:rPr lang="pt-BR" noProof="0" smtClean="0"/>
              <a:t>13/10/2023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1EAB95-A7A3-4242-8365-938AB69D927B}" type="datetime1">
              <a:rPr lang="pt-BR" noProof="0" smtClean="0"/>
              <a:t>13/10/2023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E8544A-C266-48C9-A6C9-13B162D21F47}" type="datetime1">
              <a:rPr lang="pt-BR" noProof="0" smtClean="0"/>
              <a:t>13/10/2023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205157-E6F1-45B4-B896-DE2A344F09C6}" type="datetime1">
              <a:rPr lang="pt-BR" noProof="0" smtClean="0"/>
              <a:t>13/10/2023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1F8E9B-B567-4425-A671-20F07253D543}" type="datetime1">
              <a:rPr lang="pt-BR" noProof="0" smtClean="0"/>
              <a:t>13/10/2023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o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upo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tângulo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orma livre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orma Livre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orma livre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orma Livre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orma livre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orma livre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orma livre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orma livre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orma livre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orma livre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ha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orma livre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orma livre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orma livre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orma livre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tângulo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orma livre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orma livre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orma livre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orma livre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orma livre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orma livre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orma livre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orma livre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orma livre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orma livre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upo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orma livre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orma livre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orma livre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orma livre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orma livre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orma livre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orma livre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orma livre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orma livre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tângulo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pt-BR" noProof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B1C55FA-99E2-4221-8083-01517F2C3AC3}" type="datetime1">
              <a:rPr lang="pt-BR" noProof="0" smtClean="0"/>
              <a:t>13/10/2023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pt-BR" sz="5400" dirty="0" smtClean="0">
                <a:latin typeface="Rockwell" panose="02060603020205020403" pitchFamily="18" charset="0"/>
              </a:rPr>
              <a:t>Final Project</a:t>
            </a:r>
            <a:br>
              <a:rPr lang="pt-BR" sz="5400" dirty="0" smtClean="0">
                <a:latin typeface="Rockwell" panose="02060603020205020403" pitchFamily="18" charset="0"/>
              </a:rPr>
            </a:br>
            <a:r>
              <a:rPr lang="pt-BR" sz="5400" dirty="0" err="1" smtClean="0">
                <a:latin typeface="Rockwell" panose="02060603020205020403" pitchFamily="18" charset="0"/>
              </a:rPr>
              <a:t>Spaceship</a:t>
            </a:r>
            <a:r>
              <a:rPr lang="pt-BR" sz="5400" dirty="0" smtClean="0">
                <a:latin typeface="Rockwell" panose="02060603020205020403" pitchFamily="18" charset="0"/>
              </a:rPr>
              <a:t> Titanic</a:t>
            </a:r>
            <a:endParaRPr lang="pt-BR" sz="5400" dirty="0">
              <a:latin typeface="Rockwell" panose="02060603020205020403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Gustavo Soares da silva Barros</a:t>
            </a:r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4000" dirty="0" err="1" smtClean="0">
                <a:latin typeface="Rockwell" panose="02060603020205020403" pitchFamily="18" charset="0"/>
              </a:rPr>
              <a:t>Spaceship</a:t>
            </a:r>
            <a:r>
              <a:rPr lang="pt-BR" sz="4000" dirty="0" smtClean="0">
                <a:latin typeface="Rockwell" panose="02060603020205020403" pitchFamily="18" charset="0"/>
              </a:rPr>
              <a:t> Titanic</a:t>
            </a:r>
            <a:br>
              <a:rPr lang="pt-BR" sz="4000" dirty="0" smtClean="0">
                <a:latin typeface="Rockwell" panose="02060603020205020403" pitchFamily="18" charset="0"/>
              </a:rPr>
            </a:br>
            <a:r>
              <a:rPr lang="pt-BR" sz="4000" dirty="0" smtClean="0">
                <a:latin typeface="Rockwell" panose="02060603020205020403" pitchFamily="18" charset="0"/>
              </a:rPr>
              <a:t>	</a:t>
            </a:r>
            <a:r>
              <a:rPr lang="pt-BR" sz="2800" dirty="0" smtClean="0">
                <a:latin typeface="Rockwell" panose="02060603020205020403" pitchFamily="18" charset="0"/>
              </a:rPr>
              <a:t>EDA</a:t>
            </a:r>
            <a:endParaRPr lang="pt-BR" sz="4000" dirty="0">
              <a:latin typeface="Rockwell" panose="02060603020205020403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1"/>
            <a:endParaRPr lang="pt-BR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pt-BR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0" name="Grupo 9"/>
          <p:cNvGrpSpPr>
            <a:grpSpLocks noChangeAspect="1"/>
          </p:cNvGrpSpPr>
          <p:nvPr/>
        </p:nvGrpSpPr>
        <p:grpSpPr>
          <a:xfrm>
            <a:off x="3478004" y="2670344"/>
            <a:ext cx="5232814" cy="2700000"/>
            <a:chOff x="1387589" y="2249487"/>
            <a:chExt cx="4446197" cy="2221863"/>
          </a:xfrm>
        </p:grpSpPr>
        <p:pic>
          <p:nvPicPr>
            <p:cNvPr id="11" name="Imagem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87589" y="2249487"/>
              <a:ext cx="4446197" cy="1219855"/>
            </a:xfrm>
            <a:prstGeom prst="rect">
              <a:avLst/>
            </a:prstGeom>
          </p:spPr>
        </p:pic>
        <p:pic>
          <p:nvPicPr>
            <p:cNvPr id="12" name="Imagem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87589" y="3316939"/>
              <a:ext cx="4446197" cy="11544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928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4000" dirty="0" err="1" smtClean="0">
                <a:latin typeface="Rockwell" panose="02060603020205020403" pitchFamily="18" charset="0"/>
              </a:rPr>
              <a:t>Spaceship</a:t>
            </a:r>
            <a:r>
              <a:rPr lang="pt-BR" sz="4000" dirty="0" smtClean="0">
                <a:latin typeface="Rockwell" panose="02060603020205020403" pitchFamily="18" charset="0"/>
              </a:rPr>
              <a:t> Titanic</a:t>
            </a:r>
            <a:br>
              <a:rPr lang="pt-BR" sz="4000" dirty="0" smtClean="0">
                <a:latin typeface="Rockwell" panose="02060603020205020403" pitchFamily="18" charset="0"/>
              </a:rPr>
            </a:br>
            <a:r>
              <a:rPr lang="pt-BR" sz="4000" dirty="0" smtClean="0">
                <a:latin typeface="Rockwell" panose="02060603020205020403" pitchFamily="18" charset="0"/>
              </a:rPr>
              <a:t>	</a:t>
            </a:r>
            <a:r>
              <a:rPr lang="pt-BR" sz="2800" dirty="0" smtClean="0">
                <a:latin typeface="Rockwell" panose="02060603020205020403" pitchFamily="18" charset="0"/>
              </a:rPr>
              <a:t>EDA</a:t>
            </a:r>
            <a:endParaRPr lang="pt-BR" sz="4000" dirty="0">
              <a:latin typeface="Rockwell" panose="02060603020205020403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1"/>
            <a:endParaRPr lang="pt-BR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pt-BR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3715" y="2097088"/>
            <a:ext cx="7241392" cy="4316135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1527" y="2097088"/>
            <a:ext cx="933580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71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4000" dirty="0" err="1" smtClean="0">
                <a:latin typeface="Rockwell" panose="02060603020205020403" pitchFamily="18" charset="0"/>
              </a:rPr>
              <a:t>Spaceship</a:t>
            </a:r>
            <a:r>
              <a:rPr lang="pt-BR" sz="4000" dirty="0" smtClean="0">
                <a:latin typeface="Rockwell" panose="02060603020205020403" pitchFamily="18" charset="0"/>
              </a:rPr>
              <a:t> Titanic</a:t>
            </a:r>
            <a:br>
              <a:rPr lang="pt-BR" sz="4000" dirty="0" smtClean="0">
                <a:latin typeface="Rockwell" panose="02060603020205020403" pitchFamily="18" charset="0"/>
              </a:rPr>
            </a:br>
            <a:r>
              <a:rPr lang="pt-BR" sz="4000" dirty="0" smtClean="0">
                <a:latin typeface="Rockwell" panose="02060603020205020403" pitchFamily="18" charset="0"/>
              </a:rPr>
              <a:t>	</a:t>
            </a:r>
            <a:r>
              <a:rPr lang="pt-BR" sz="2800" dirty="0" err="1" smtClean="0">
                <a:latin typeface="Rockwell" panose="02060603020205020403" pitchFamily="18" charset="0"/>
              </a:rPr>
              <a:t>Machine</a:t>
            </a:r>
            <a:r>
              <a:rPr lang="pt-BR" sz="2800" dirty="0" smtClean="0">
                <a:latin typeface="Rockwell" panose="02060603020205020403" pitchFamily="18" charset="0"/>
              </a:rPr>
              <a:t> Learning</a:t>
            </a:r>
            <a:endParaRPr lang="pt-BR" sz="4000" dirty="0">
              <a:latin typeface="Rockwell" panose="02060603020205020403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3296117" cy="3541714"/>
          </a:xfrm>
        </p:spPr>
        <p:txBody>
          <a:bodyPr rtlCol="0"/>
          <a:lstStyle/>
          <a:p>
            <a:endParaRPr lang="pt-BR" sz="2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pt-BR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Logistic</a:t>
            </a:r>
            <a:r>
              <a:rPr lang="pt-BR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Regression</a:t>
            </a:r>
            <a:endParaRPr lang="pt-BR" sz="2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pt-BR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KNN</a:t>
            </a:r>
          </a:p>
          <a:p>
            <a:r>
              <a:rPr lang="pt-BR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Decision</a:t>
            </a:r>
            <a:r>
              <a:rPr lang="pt-BR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Tree</a:t>
            </a:r>
            <a:endParaRPr lang="pt-BR" sz="2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pt-BR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Random</a:t>
            </a:r>
            <a:r>
              <a:rPr lang="pt-BR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Forest</a:t>
            </a:r>
          </a:p>
          <a:p>
            <a:r>
              <a:rPr lang="pt-BR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XGBoost</a:t>
            </a:r>
            <a:endParaRPr lang="pt-BR" sz="2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pt-BR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="" xmlns:a16="http://schemas.microsoft.com/office/drawing/2014/main" id="{143F5361-68C0-4BF5-80C8-F1E7BF92B2DB}"/>
              </a:ext>
            </a:extLst>
          </p:cNvPr>
          <p:cNvSpPr txBox="1">
            <a:spLocks/>
          </p:cNvSpPr>
          <p:nvPr/>
        </p:nvSpPr>
        <p:spPr>
          <a:xfrm>
            <a:off x="4612341" y="2272131"/>
            <a:ext cx="4249271" cy="3755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fontAlgn="base">
              <a:spcAft>
                <a:spcPct val="0"/>
              </a:spcAft>
              <a:buNone/>
            </a:pPr>
            <a:r>
              <a:rPr lang="pt-BR" altLang="pt-BR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Classification</a:t>
            </a:r>
            <a:r>
              <a:rPr lang="pt-BR" altLang="pt-BR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Score </a:t>
            </a:r>
            <a:r>
              <a:rPr lang="pt-BR" altLang="pt-B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pt-BR" altLang="pt-BR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Validation</a:t>
            </a:r>
            <a:r>
              <a:rPr lang="pt-BR" altLang="pt-B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Set)</a:t>
            </a:r>
            <a:r>
              <a:rPr lang="pt-BR" altLang="pt-BR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0" lvl="0" indent="0" fontAlgn="base">
              <a:spcAft>
                <a:spcPct val="0"/>
              </a:spcAft>
              <a:buNone/>
            </a:pPr>
            <a:r>
              <a:rPr lang="pt-BR" altLang="pt-BR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78.41%</a:t>
            </a:r>
          </a:p>
          <a:p>
            <a:pPr marL="0" lvl="0" indent="0" fontAlgn="base">
              <a:spcAft>
                <a:spcPct val="0"/>
              </a:spcAft>
              <a:buNone/>
            </a:pPr>
            <a:r>
              <a:rPr lang="pt-BR" altLang="pt-BR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76.64%</a:t>
            </a:r>
          </a:p>
          <a:p>
            <a:pPr marL="0" lvl="0" indent="0" fontAlgn="base">
              <a:spcAft>
                <a:spcPct val="0"/>
              </a:spcAft>
              <a:buNone/>
            </a:pPr>
            <a:r>
              <a:rPr lang="pt-BR" altLang="pt-BR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77.83%</a:t>
            </a:r>
          </a:p>
          <a:p>
            <a:pPr marL="0" lvl="0" indent="0" fontAlgn="base">
              <a:spcAft>
                <a:spcPct val="0"/>
              </a:spcAft>
              <a:buNone/>
            </a:pPr>
            <a:r>
              <a:rPr lang="pt-BR" altLang="pt-BR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78.87%</a:t>
            </a:r>
          </a:p>
          <a:p>
            <a:pPr marL="0" lvl="0" indent="0" fontAlgn="base">
              <a:spcAft>
                <a:spcPct val="0"/>
              </a:spcAft>
              <a:buNone/>
            </a:pPr>
            <a:r>
              <a:rPr lang="pt-BR" altLang="pt-BR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79.40%</a:t>
            </a:r>
            <a:endParaRPr lang="pt-BR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pt-BR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43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4000" dirty="0" err="1" smtClean="0">
                <a:latin typeface="Rockwell" panose="02060603020205020403" pitchFamily="18" charset="0"/>
              </a:rPr>
              <a:t>Spaceship</a:t>
            </a:r>
            <a:r>
              <a:rPr lang="pt-BR" sz="4000" dirty="0" smtClean="0">
                <a:latin typeface="Rockwell" panose="02060603020205020403" pitchFamily="18" charset="0"/>
              </a:rPr>
              <a:t> Titanic</a:t>
            </a:r>
            <a:br>
              <a:rPr lang="pt-BR" sz="4000" dirty="0" smtClean="0">
                <a:latin typeface="Rockwell" panose="02060603020205020403" pitchFamily="18" charset="0"/>
              </a:rPr>
            </a:br>
            <a:r>
              <a:rPr lang="pt-BR" sz="4000" dirty="0" smtClean="0">
                <a:latin typeface="Rockwell" panose="02060603020205020403" pitchFamily="18" charset="0"/>
              </a:rPr>
              <a:t>	</a:t>
            </a:r>
            <a:r>
              <a:rPr lang="pt-BR" sz="2800" dirty="0" err="1" smtClean="0">
                <a:latin typeface="Rockwell" panose="02060603020205020403" pitchFamily="18" charset="0"/>
              </a:rPr>
              <a:t>Machine</a:t>
            </a:r>
            <a:r>
              <a:rPr lang="pt-BR" sz="2800" dirty="0" smtClean="0">
                <a:latin typeface="Rockwell" panose="02060603020205020403" pitchFamily="18" charset="0"/>
              </a:rPr>
              <a:t> Learning</a:t>
            </a:r>
            <a:endParaRPr lang="pt-BR" sz="4000" dirty="0">
              <a:latin typeface="Rockwell" panose="02060603020205020403" pitchFamily="18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754" y="1961964"/>
            <a:ext cx="6227316" cy="46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77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4000" dirty="0" err="1" smtClean="0">
                <a:latin typeface="Rockwell" panose="02060603020205020403" pitchFamily="18" charset="0"/>
              </a:rPr>
              <a:t>Spaceship</a:t>
            </a:r>
            <a:r>
              <a:rPr lang="pt-BR" sz="4000" dirty="0" smtClean="0">
                <a:latin typeface="Rockwell" panose="02060603020205020403" pitchFamily="18" charset="0"/>
              </a:rPr>
              <a:t> Titanic</a:t>
            </a:r>
            <a:br>
              <a:rPr lang="pt-BR" sz="4000" dirty="0" smtClean="0">
                <a:latin typeface="Rockwell" panose="02060603020205020403" pitchFamily="18" charset="0"/>
              </a:rPr>
            </a:br>
            <a:r>
              <a:rPr lang="pt-BR" sz="4000" dirty="0" smtClean="0">
                <a:latin typeface="Rockwell" panose="02060603020205020403" pitchFamily="18" charset="0"/>
              </a:rPr>
              <a:t>	</a:t>
            </a:r>
            <a:r>
              <a:rPr lang="pt-BR" sz="2800" dirty="0" err="1" smtClean="0">
                <a:latin typeface="Rockwell" panose="02060603020205020403" pitchFamily="18" charset="0"/>
              </a:rPr>
              <a:t>Machine</a:t>
            </a:r>
            <a:r>
              <a:rPr lang="pt-BR" sz="2800" dirty="0" smtClean="0">
                <a:latin typeface="Rockwell" panose="02060603020205020403" pitchFamily="18" charset="0"/>
              </a:rPr>
              <a:t> Learning</a:t>
            </a:r>
            <a:endParaRPr lang="pt-BR" sz="4000" dirty="0">
              <a:latin typeface="Rockwell" panose="02060603020205020403" pitchFamily="18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8870" y="2227449"/>
            <a:ext cx="4051084" cy="380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84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4000" dirty="0" err="1" smtClean="0">
                <a:latin typeface="Rockwell" panose="02060603020205020403" pitchFamily="18" charset="0"/>
              </a:rPr>
              <a:t>Spaceship</a:t>
            </a:r>
            <a:r>
              <a:rPr lang="pt-BR" sz="4000" dirty="0" smtClean="0">
                <a:latin typeface="Rockwell" panose="02060603020205020403" pitchFamily="18" charset="0"/>
              </a:rPr>
              <a:t> Titanic</a:t>
            </a:r>
            <a:br>
              <a:rPr lang="pt-BR" sz="4000" dirty="0" smtClean="0">
                <a:latin typeface="Rockwell" panose="02060603020205020403" pitchFamily="18" charset="0"/>
              </a:rPr>
            </a:br>
            <a:r>
              <a:rPr lang="pt-BR" sz="4000" dirty="0" smtClean="0">
                <a:latin typeface="Rockwell" panose="02060603020205020403" pitchFamily="18" charset="0"/>
              </a:rPr>
              <a:t>	</a:t>
            </a:r>
            <a:r>
              <a:rPr lang="pt-BR" sz="2800" dirty="0" smtClean="0">
                <a:latin typeface="Rockwell" panose="02060603020205020403" pitchFamily="18" charset="0"/>
              </a:rPr>
              <a:t>Final </a:t>
            </a:r>
            <a:r>
              <a:rPr lang="pt-BR" sz="2800" dirty="0" err="1" smtClean="0">
                <a:latin typeface="Rockwell" panose="02060603020205020403" pitchFamily="18" charset="0"/>
              </a:rPr>
              <a:t>Results</a:t>
            </a:r>
            <a:endParaRPr lang="pt-BR" sz="4000" dirty="0">
              <a:latin typeface="Rockwell" panose="02060603020205020403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7572282" cy="3949607"/>
          </a:xfrm>
        </p:spPr>
        <p:txBody>
          <a:bodyPr rtlCol="0">
            <a:normAutofit/>
          </a:bodyPr>
          <a:lstStyle/>
          <a:p>
            <a:r>
              <a:rPr lang="pt-B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First</a:t>
            </a:r>
            <a:r>
              <a:rPr lang="pt-B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Prediction</a:t>
            </a:r>
            <a:endParaRPr lang="pt-BR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pt-B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Logistic</a:t>
            </a:r>
            <a:r>
              <a:rPr lang="pt-B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Regression</a:t>
            </a:r>
            <a:endParaRPr lang="pt-BR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pt-B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Classification</a:t>
            </a:r>
            <a:r>
              <a:rPr lang="pt-B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Score = 78.372%</a:t>
            </a:r>
          </a:p>
          <a:p>
            <a:pPr lvl="1"/>
            <a:endParaRPr lang="pt-BR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pt-B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Final </a:t>
            </a:r>
            <a:r>
              <a:rPr lang="pt-B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Prediction</a:t>
            </a:r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pt-B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XGBoost</a:t>
            </a:r>
            <a:endParaRPr lang="pt-BR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pt-B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Classification</a:t>
            </a:r>
            <a:r>
              <a:rPr lang="pt-B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Score = 79.565%</a:t>
            </a:r>
            <a:endParaRPr lang="pt-BR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pt-BR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18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4000" dirty="0" err="1" smtClean="0">
                <a:latin typeface="Rockwell" panose="02060603020205020403" pitchFamily="18" charset="0"/>
              </a:rPr>
              <a:t>Spaceship</a:t>
            </a:r>
            <a:r>
              <a:rPr lang="pt-BR" sz="4000" dirty="0" smtClean="0">
                <a:latin typeface="Rockwell" panose="02060603020205020403" pitchFamily="18" charset="0"/>
              </a:rPr>
              <a:t> Titanic</a:t>
            </a:r>
            <a:br>
              <a:rPr lang="pt-BR" sz="4000" dirty="0" smtClean="0">
                <a:latin typeface="Rockwell" panose="02060603020205020403" pitchFamily="18" charset="0"/>
              </a:rPr>
            </a:br>
            <a:r>
              <a:rPr lang="pt-BR" sz="4000" dirty="0" smtClean="0">
                <a:latin typeface="Rockwell" panose="02060603020205020403" pitchFamily="18" charset="0"/>
              </a:rPr>
              <a:t>	</a:t>
            </a:r>
            <a:r>
              <a:rPr lang="pt-BR" sz="2800" dirty="0" err="1" smtClean="0">
                <a:latin typeface="Rockwell" panose="02060603020205020403" pitchFamily="18" charset="0"/>
              </a:rPr>
              <a:t>Areas</a:t>
            </a:r>
            <a:r>
              <a:rPr lang="pt-BR" sz="2800" dirty="0" smtClean="0">
                <a:latin typeface="Rockwell" panose="02060603020205020403" pitchFamily="18" charset="0"/>
              </a:rPr>
              <a:t> </a:t>
            </a:r>
            <a:r>
              <a:rPr lang="pt-BR" sz="2800" dirty="0" err="1" smtClean="0">
                <a:latin typeface="Rockwell" panose="02060603020205020403" pitchFamily="18" charset="0"/>
              </a:rPr>
              <a:t>of</a:t>
            </a:r>
            <a:r>
              <a:rPr lang="pt-BR" sz="2800" dirty="0" smtClean="0">
                <a:latin typeface="Rockwell" panose="02060603020205020403" pitchFamily="18" charset="0"/>
              </a:rPr>
              <a:t> </a:t>
            </a:r>
            <a:r>
              <a:rPr lang="pt-BR" sz="2800" dirty="0" err="1" smtClean="0">
                <a:latin typeface="Rockwell" panose="02060603020205020403" pitchFamily="18" charset="0"/>
              </a:rPr>
              <a:t>Improvement</a:t>
            </a:r>
            <a:endParaRPr lang="pt-BR" sz="4000" dirty="0">
              <a:latin typeface="Rockwell" panose="02060603020205020403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8029482" cy="3541714"/>
          </a:xfrm>
        </p:spPr>
        <p:txBody>
          <a:bodyPr rtlCol="0">
            <a:normAutofit/>
          </a:bodyPr>
          <a:lstStyle/>
          <a:p>
            <a:endParaRPr lang="pt-BR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pt-B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</a:t>
            </a:r>
            <a:r>
              <a:rPr lang="pt-B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Cleaning</a:t>
            </a:r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pt-BR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pt-B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Feature</a:t>
            </a:r>
            <a:r>
              <a:rPr lang="pt-B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Engineering</a:t>
            </a:r>
            <a:endParaRPr lang="pt-BR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pt-BR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pt-BR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87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err="1">
                <a:latin typeface="Rockwell" panose="02060603020205020403" pitchFamily="18" charset="0"/>
              </a:rPr>
              <a:t>Spaceship</a:t>
            </a:r>
            <a:r>
              <a:rPr lang="pt-BR" sz="4000" dirty="0">
                <a:latin typeface="Rockwell" panose="02060603020205020403" pitchFamily="18" charset="0"/>
              </a:rPr>
              <a:t> Titanic</a:t>
            </a:r>
            <a:endParaRPr lang="pt-BR" sz="4000" dirty="0">
              <a:latin typeface="Rockwell"/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  <a:p>
            <a:endParaRPr lang="pt-BR" dirty="0" smtClean="0"/>
          </a:p>
          <a:p>
            <a:r>
              <a:rPr lang="pt-BR" sz="2000" dirty="0" smtClean="0"/>
              <a:t>github.com/gustavossbarros/</a:t>
            </a:r>
            <a:r>
              <a:rPr lang="pt-BR" sz="2000" dirty="0" err="1" smtClean="0"/>
              <a:t>Ironhack_Final_Project_Spaceship_Titanic</a:t>
            </a:r>
            <a:endParaRPr lang="pt-BR" sz="2000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514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857065" y="3075057"/>
            <a:ext cx="44778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cap="all" dirty="0" err="1">
                <a:latin typeface="Rockwell" panose="02060603020205020403" pitchFamily="18" charset="0"/>
                <a:ea typeface="+mj-ea"/>
                <a:cs typeface="+mj-cs"/>
              </a:rPr>
              <a:t>Thank</a:t>
            </a:r>
            <a:r>
              <a:rPr lang="pt-BR" sz="4000" cap="all" dirty="0">
                <a:latin typeface="Rockwell" panose="02060603020205020403" pitchFamily="18" charset="0"/>
                <a:ea typeface="+mj-ea"/>
                <a:cs typeface="+mj-cs"/>
              </a:rPr>
              <a:t> you!</a:t>
            </a:r>
            <a:endParaRPr lang="pt-BR" sz="4000" cap="all" dirty="0">
              <a:latin typeface="Rockwell" panose="02060603020205020403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7533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4000" dirty="0" err="1" smtClean="0">
                <a:latin typeface="Rockwell" panose="02060603020205020403" pitchFamily="18" charset="0"/>
              </a:rPr>
              <a:t>Spaceship</a:t>
            </a:r>
            <a:r>
              <a:rPr lang="pt-BR" sz="4000" dirty="0" smtClean="0">
                <a:latin typeface="Rockwell" panose="02060603020205020403" pitchFamily="18" charset="0"/>
              </a:rPr>
              <a:t> Titanic</a:t>
            </a:r>
            <a:br>
              <a:rPr lang="pt-BR" sz="4000" dirty="0" smtClean="0">
                <a:latin typeface="Rockwell" panose="02060603020205020403" pitchFamily="18" charset="0"/>
              </a:rPr>
            </a:br>
            <a:r>
              <a:rPr lang="pt-BR" sz="4000" dirty="0">
                <a:latin typeface="Rockwell" panose="02060603020205020403" pitchFamily="18" charset="0"/>
              </a:rPr>
              <a:t>	</a:t>
            </a:r>
            <a:r>
              <a:rPr lang="pt-BR" sz="2800" dirty="0" err="1" smtClean="0">
                <a:latin typeface="Rockwell" panose="02060603020205020403" pitchFamily="18" charset="0"/>
              </a:rPr>
              <a:t>Table</a:t>
            </a:r>
            <a:r>
              <a:rPr lang="pt-BR" sz="2800" dirty="0" smtClean="0">
                <a:latin typeface="Rockwell" panose="02060603020205020403" pitchFamily="18" charset="0"/>
              </a:rPr>
              <a:t> </a:t>
            </a:r>
            <a:r>
              <a:rPr lang="pt-BR" sz="2800" dirty="0" err="1" smtClean="0">
                <a:latin typeface="Rockwell" panose="02060603020205020403" pitchFamily="18" charset="0"/>
              </a:rPr>
              <a:t>of</a:t>
            </a:r>
            <a:r>
              <a:rPr lang="pt-BR" sz="2800" dirty="0" smtClean="0">
                <a:latin typeface="Rockwell" panose="02060603020205020403" pitchFamily="18" charset="0"/>
              </a:rPr>
              <a:t> </a:t>
            </a:r>
            <a:r>
              <a:rPr lang="pt-BR" sz="2800" dirty="0" err="1" smtClean="0">
                <a:latin typeface="Rockwell" panose="02060603020205020403" pitchFamily="18" charset="0"/>
              </a:rPr>
              <a:t>content</a:t>
            </a:r>
            <a:endParaRPr lang="pt-BR" sz="3200" dirty="0">
              <a:latin typeface="Rockwell" panose="02060603020205020403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rtl="0"/>
            <a:r>
              <a:rPr lang="pt-B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</a:t>
            </a:r>
            <a:r>
              <a:rPr lang="pt-B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it?</a:t>
            </a:r>
          </a:p>
          <a:p>
            <a:pPr rtl="0"/>
            <a:r>
              <a:rPr lang="pt-B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Objectives</a:t>
            </a:r>
            <a:endParaRPr lang="pt-BR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0"/>
            <a:r>
              <a:rPr lang="pt-B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</a:t>
            </a:r>
            <a:r>
              <a:rPr lang="pt-B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Cleaning</a:t>
            </a:r>
            <a:r>
              <a:rPr lang="pt-B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lang="pt-B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Feature</a:t>
            </a:r>
            <a:r>
              <a:rPr lang="pt-B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Extraction</a:t>
            </a:r>
            <a:endParaRPr lang="pt-BR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0"/>
            <a:r>
              <a:rPr lang="pt-B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EDA</a:t>
            </a:r>
          </a:p>
          <a:p>
            <a:pPr rtl="0"/>
            <a:r>
              <a:rPr lang="pt-B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</a:t>
            </a:r>
            <a:r>
              <a:rPr lang="pt-B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Learning</a:t>
            </a:r>
          </a:p>
          <a:p>
            <a:pPr rtl="0"/>
            <a:r>
              <a:rPr lang="pt-B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Final </a:t>
            </a:r>
            <a:r>
              <a:rPr lang="pt-B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Results</a:t>
            </a:r>
            <a:endParaRPr lang="pt-BR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0"/>
            <a:r>
              <a:rPr lang="pt-B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Areas</a:t>
            </a:r>
            <a:r>
              <a:rPr lang="pt-B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</a:t>
            </a:r>
            <a:r>
              <a:rPr lang="pt-B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improvement</a:t>
            </a:r>
            <a:endParaRPr lang="pt-BR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0"/>
            <a:endParaRPr lang="pt-BR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0"/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4000" dirty="0" err="1" smtClean="0">
                <a:latin typeface="Rockwell" panose="02060603020205020403" pitchFamily="18" charset="0"/>
              </a:rPr>
              <a:t>Spaceship</a:t>
            </a:r>
            <a:r>
              <a:rPr lang="pt-BR" sz="4000" dirty="0" smtClean="0">
                <a:latin typeface="Rockwell" panose="02060603020205020403" pitchFamily="18" charset="0"/>
              </a:rPr>
              <a:t> Titanic</a:t>
            </a:r>
            <a:br>
              <a:rPr lang="pt-BR" sz="4000" dirty="0" smtClean="0">
                <a:latin typeface="Rockwell" panose="02060603020205020403" pitchFamily="18" charset="0"/>
              </a:rPr>
            </a:br>
            <a:r>
              <a:rPr lang="pt-BR" sz="4000" dirty="0" smtClean="0">
                <a:latin typeface="Rockwell" panose="02060603020205020403" pitchFamily="18" charset="0"/>
              </a:rPr>
              <a:t>	</a:t>
            </a:r>
            <a:r>
              <a:rPr lang="pt-BR" sz="2800" dirty="0" err="1" smtClean="0">
                <a:latin typeface="Rockwell" panose="02060603020205020403" pitchFamily="18" charset="0"/>
              </a:rPr>
              <a:t>What</a:t>
            </a:r>
            <a:r>
              <a:rPr lang="pt-BR" sz="2800" dirty="0" smtClean="0">
                <a:latin typeface="Rockwell" panose="02060603020205020403" pitchFamily="18" charset="0"/>
              </a:rPr>
              <a:t> is it?</a:t>
            </a:r>
            <a:endParaRPr lang="pt-BR" sz="4000" dirty="0">
              <a:latin typeface="Rockwell" panose="02060603020205020403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pt-BR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0"/>
            <a:r>
              <a:rPr lang="pt-B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Competition</a:t>
            </a:r>
            <a:r>
              <a:rPr lang="pt-B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</a:t>
            </a:r>
            <a:r>
              <a:rPr lang="pt-B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Kaggle</a:t>
            </a:r>
            <a:endParaRPr lang="pt-BR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0"/>
            <a:endParaRPr lang="pt-BR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0"/>
            <a:r>
              <a:rPr lang="pt-B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date: </a:t>
            </a:r>
            <a:r>
              <a:rPr lang="pt-B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feb</a:t>
            </a:r>
            <a:r>
              <a:rPr lang="pt-B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23, 2022</a:t>
            </a:r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17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4000" dirty="0" err="1" smtClean="0">
                <a:latin typeface="Rockwell" panose="02060603020205020403" pitchFamily="18" charset="0"/>
              </a:rPr>
              <a:t>Spaceship</a:t>
            </a:r>
            <a:r>
              <a:rPr lang="pt-BR" sz="4000" dirty="0" smtClean="0">
                <a:latin typeface="Rockwell" panose="02060603020205020403" pitchFamily="18" charset="0"/>
              </a:rPr>
              <a:t> Titanic</a:t>
            </a:r>
            <a:br>
              <a:rPr lang="pt-BR" sz="4000" dirty="0" smtClean="0">
                <a:latin typeface="Rockwell" panose="02060603020205020403" pitchFamily="18" charset="0"/>
              </a:rPr>
            </a:br>
            <a:r>
              <a:rPr lang="pt-BR" sz="4000" dirty="0" smtClean="0">
                <a:latin typeface="Rockwell" panose="02060603020205020403" pitchFamily="18" charset="0"/>
              </a:rPr>
              <a:t>	</a:t>
            </a:r>
            <a:r>
              <a:rPr lang="pt-BR" sz="2800" dirty="0" err="1" smtClean="0">
                <a:latin typeface="Rockwell" panose="02060603020205020403" pitchFamily="18" charset="0"/>
              </a:rPr>
              <a:t>Objectives</a:t>
            </a:r>
            <a:endParaRPr lang="pt-BR" sz="4000" dirty="0">
              <a:latin typeface="Rockwell" panose="02060603020205020403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pt-BR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0"/>
            <a:r>
              <a:rPr lang="pt-B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Competition</a:t>
            </a:r>
            <a:endParaRPr lang="pt-BR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pt-B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</a:t>
            </a:r>
            <a:r>
              <a:rPr lang="pt-B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wich</a:t>
            </a:r>
            <a:r>
              <a:rPr lang="pt-B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passengers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</a:t>
            </a:r>
            <a:r>
              <a:rPr lang="pt-B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transported</a:t>
            </a:r>
            <a:r>
              <a:rPr lang="pt-B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</a:t>
            </a:r>
            <a:r>
              <a:rPr lang="pt-B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</a:t>
            </a:r>
            <a:r>
              <a:rPr lang="pt-B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alternate</a:t>
            </a:r>
            <a:r>
              <a:rPr lang="pt-B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dimension</a:t>
            </a:r>
            <a:endParaRPr lang="pt-BR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pt-BR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pt-B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</a:t>
            </a:r>
          </a:p>
          <a:p>
            <a:pPr lvl="1"/>
            <a:r>
              <a:rPr lang="pt-B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Compare </a:t>
            </a:r>
            <a:r>
              <a:rPr lang="pt-B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different</a:t>
            </a:r>
            <a:r>
              <a:rPr lang="pt-B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ML </a:t>
            </a:r>
            <a:r>
              <a:rPr lang="pt-B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algorithms</a:t>
            </a:r>
            <a:endParaRPr lang="pt-BR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pt-B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 a complete pipeline</a:t>
            </a:r>
          </a:p>
          <a:p>
            <a:pPr lvl="1"/>
            <a:endParaRPr lang="pt-BR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pt-BR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94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4000" dirty="0" err="1" smtClean="0">
                <a:latin typeface="Rockwell" panose="02060603020205020403" pitchFamily="18" charset="0"/>
              </a:rPr>
              <a:t>Spaceship</a:t>
            </a:r>
            <a:r>
              <a:rPr lang="pt-BR" sz="4000" dirty="0" smtClean="0">
                <a:latin typeface="Rockwell" panose="02060603020205020403" pitchFamily="18" charset="0"/>
              </a:rPr>
              <a:t> Titanic</a:t>
            </a:r>
            <a:br>
              <a:rPr lang="pt-BR" sz="4000" dirty="0" smtClean="0">
                <a:latin typeface="Rockwell" panose="02060603020205020403" pitchFamily="18" charset="0"/>
              </a:rPr>
            </a:br>
            <a:r>
              <a:rPr lang="pt-BR" sz="4000" dirty="0" smtClean="0">
                <a:latin typeface="Rockwell" panose="02060603020205020403" pitchFamily="18" charset="0"/>
              </a:rPr>
              <a:t>	</a:t>
            </a:r>
            <a:r>
              <a:rPr lang="pt-BR" sz="2800" dirty="0" smtClean="0">
                <a:latin typeface="Rockwell" panose="02060603020205020403" pitchFamily="18" charset="0"/>
              </a:rPr>
              <a:t>Data </a:t>
            </a:r>
            <a:r>
              <a:rPr lang="pt-BR" sz="2800" dirty="0" err="1" smtClean="0">
                <a:latin typeface="Rockwell" panose="02060603020205020403" pitchFamily="18" charset="0"/>
              </a:rPr>
              <a:t>Cleaning</a:t>
            </a:r>
            <a:r>
              <a:rPr lang="pt-BR" sz="2800" dirty="0" smtClean="0">
                <a:latin typeface="Rockwell" panose="02060603020205020403" pitchFamily="18" charset="0"/>
              </a:rPr>
              <a:t> </a:t>
            </a:r>
            <a:r>
              <a:rPr lang="pt-BR" sz="2800" dirty="0" err="1" smtClean="0">
                <a:latin typeface="Rockwell" panose="02060603020205020403" pitchFamily="18" charset="0"/>
              </a:rPr>
              <a:t>and</a:t>
            </a:r>
            <a:r>
              <a:rPr lang="pt-BR" sz="2800" dirty="0">
                <a:latin typeface="Rockwell" panose="02060603020205020403" pitchFamily="18" charset="0"/>
              </a:rPr>
              <a:t> </a:t>
            </a:r>
            <a:r>
              <a:rPr lang="pt-BR" sz="2800" dirty="0" smtClean="0">
                <a:latin typeface="Rockwell" panose="02060603020205020403" pitchFamily="18" charset="0"/>
              </a:rPr>
              <a:t>FE</a:t>
            </a:r>
            <a:endParaRPr lang="pt-BR" sz="4000" dirty="0">
              <a:latin typeface="Rockwell" panose="02060603020205020403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2146395"/>
            <a:ext cx="9905999" cy="3541714"/>
          </a:xfrm>
        </p:spPr>
        <p:txBody>
          <a:bodyPr rtlCol="0"/>
          <a:lstStyle/>
          <a:p>
            <a:pPr lvl="1"/>
            <a:endParaRPr lang="pt-BR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pt-BR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1191"/>
              </p:ext>
            </p:extLst>
          </p:nvPr>
        </p:nvGraphicFramePr>
        <p:xfrm>
          <a:off x="1718443" y="2433892"/>
          <a:ext cx="379893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9794"/>
                <a:gridCol w="1869141"/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 smtClean="0"/>
                        <a:t>Nulls</a:t>
                      </a:r>
                      <a:r>
                        <a:rPr lang="pt-BR" baseline="0" dirty="0" smtClean="0"/>
                        <a:t> %</a:t>
                      </a:r>
                      <a:endParaRPr lang="pt-B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PassengerId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 smtClean="0"/>
                        <a:t>HomePlanet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2.31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 smtClean="0"/>
                        <a:t>CryoSleep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2.50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 smtClean="0"/>
                        <a:t>Cabin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2.29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 smtClean="0"/>
                        <a:t>Destination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2.10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Age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2.06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VIP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2.33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031990"/>
              </p:ext>
            </p:extLst>
          </p:nvPr>
        </p:nvGraphicFramePr>
        <p:xfrm>
          <a:off x="6094410" y="2433892"/>
          <a:ext cx="379893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6348"/>
                <a:gridCol w="1882587"/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 smtClean="0"/>
                        <a:t>Nulls</a:t>
                      </a:r>
                      <a:r>
                        <a:rPr lang="pt-BR" baseline="0" dirty="0" smtClean="0"/>
                        <a:t> %</a:t>
                      </a:r>
                      <a:endParaRPr lang="pt-B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RoomService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2.08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FoodCourt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2.10</a:t>
                      </a:r>
                      <a:endParaRPr lang="pt-B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ShoppingMall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2.39</a:t>
                      </a:r>
                      <a:endParaRPr lang="pt-B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Spa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2.10</a:t>
                      </a:r>
                      <a:endParaRPr lang="pt-B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VRDeck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2.16</a:t>
                      </a:r>
                      <a:endParaRPr lang="pt-B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Name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2.30</a:t>
                      </a:r>
                      <a:endParaRPr lang="pt-B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Transported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0.00</a:t>
                      </a:r>
                      <a:endParaRPr lang="pt-BR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126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4000" dirty="0" err="1" smtClean="0">
                <a:latin typeface="Rockwell" panose="02060603020205020403" pitchFamily="18" charset="0"/>
              </a:rPr>
              <a:t>Spaceship</a:t>
            </a:r>
            <a:r>
              <a:rPr lang="pt-BR" sz="4000" dirty="0" smtClean="0">
                <a:latin typeface="Rockwell" panose="02060603020205020403" pitchFamily="18" charset="0"/>
              </a:rPr>
              <a:t> Titanic</a:t>
            </a:r>
            <a:br>
              <a:rPr lang="pt-BR" sz="4000" dirty="0" smtClean="0">
                <a:latin typeface="Rockwell" panose="02060603020205020403" pitchFamily="18" charset="0"/>
              </a:rPr>
            </a:br>
            <a:r>
              <a:rPr lang="pt-BR" sz="4000" dirty="0" smtClean="0">
                <a:latin typeface="Rockwell" panose="02060603020205020403" pitchFamily="18" charset="0"/>
              </a:rPr>
              <a:t>	</a:t>
            </a:r>
            <a:r>
              <a:rPr lang="pt-BR" sz="2800" dirty="0" smtClean="0">
                <a:latin typeface="Rockwell" panose="02060603020205020403" pitchFamily="18" charset="0"/>
              </a:rPr>
              <a:t>Data </a:t>
            </a:r>
            <a:r>
              <a:rPr lang="pt-BR" sz="2800" dirty="0" err="1" smtClean="0">
                <a:latin typeface="Rockwell" panose="02060603020205020403" pitchFamily="18" charset="0"/>
              </a:rPr>
              <a:t>Cleaning</a:t>
            </a:r>
            <a:r>
              <a:rPr lang="pt-BR" sz="2800" dirty="0" smtClean="0">
                <a:latin typeface="Rockwell" panose="02060603020205020403" pitchFamily="18" charset="0"/>
              </a:rPr>
              <a:t> </a:t>
            </a:r>
            <a:r>
              <a:rPr lang="pt-BR" sz="2800" dirty="0" err="1" smtClean="0">
                <a:latin typeface="Rockwell" panose="02060603020205020403" pitchFamily="18" charset="0"/>
              </a:rPr>
              <a:t>and</a:t>
            </a:r>
            <a:r>
              <a:rPr lang="pt-BR" sz="2800" dirty="0" smtClean="0">
                <a:latin typeface="Rockwell" panose="02060603020205020403" pitchFamily="18" charset="0"/>
              </a:rPr>
              <a:t> FE</a:t>
            </a:r>
            <a:endParaRPr lang="pt-BR" sz="4000" dirty="0">
              <a:latin typeface="Rockwell" panose="02060603020205020403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lvl="1"/>
            <a:endParaRPr lang="pt-BR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pt-BR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76379"/>
              </p:ext>
            </p:extLst>
          </p:nvPr>
        </p:nvGraphicFramePr>
        <p:xfrm>
          <a:off x="2256326" y="2267419"/>
          <a:ext cx="2961133" cy="4116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921"/>
                <a:gridCol w="2232212"/>
              </a:tblGrid>
              <a:tr h="408546">
                <a:tc>
                  <a:txBody>
                    <a:bodyPr/>
                    <a:lstStyle/>
                    <a:p>
                      <a:pPr algn="r" fontAlgn="ctr"/>
                      <a:endParaRPr lang="pt-BR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err="1" smtClean="0">
                          <a:effectLst/>
                        </a:rPr>
                        <a:t>PassengerId</a:t>
                      </a:r>
                      <a:endParaRPr lang="pt-BR" b="1" dirty="0" smtClean="0">
                        <a:effectLst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pt-BR" b="0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>
                          <a:effectLst/>
                        </a:rPr>
                        <a:t>0001_01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pt-BR" b="0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dirty="0">
                          <a:effectLst/>
                        </a:rPr>
                        <a:t>0002_01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pt-BR" b="0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>
                          <a:effectLst/>
                        </a:rPr>
                        <a:t>0003_01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pt-BR" b="0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>
                          <a:effectLst/>
                        </a:rPr>
                        <a:t>0003_02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pt-BR" b="0" dirty="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dirty="0">
                          <a:effectLst/>
                        </a:rPr>
                        <a:t>0004_01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pt-BR" b="0" dirty="0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dirty="0">
                          <a:effectLst/>
                        </a:rPr>
                        <a:t>0005_01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pt-BR" b="0" dirty="0">
                          <a:effectLst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dirty="0">
                          <a:effectLst/>
                        </a:rPr>
                        <a:t>0006_01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pt-BR" b="0" dirty="0">
                          <a:effectLst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dirty="0">
                          <a:effectLst/>
                        </a:rPr>
                        <a:t>0006_02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pt-BR" b="0" dirty="0">
                          <a:effectLst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>
                          <a:effectLst/>
                        </a:rPr>
                        <a:t>0007_01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pt-BR" b="0" dirty="0">
                          <a:effectLst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dirty="0">
                          <a:effectLst/>
                        </a:rPr>
                        <a:t>0008_01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Retângulo de cantos arredondados 10"/>
          <p:cNvSpPr/>
          <p:nvPr/>
        </p:nvSpPr>
        <p:spPr>
          <a:xfrm>
            <a:off x="7364504" y="2404206"/>
            <a:ext cx="2259106" cy="591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err="1" smtClean="0"/>
              <a:t>PassengerId</a:t>
            </a:r>
            <a:endParaRPr lang="pt-BR" dirty="0"/>
          </a:p>
        </p:txBody>
      </p:sp>
      <p:sp>
        <p:nvSpPr>
          <p:cNvPr id="14" name="Seta para baixo 13"/>
          <p:cNvSpPr/>
          <p:nvPr/>
        </p:nvSpPr>
        <p:spPr>
          <a:xfrm rot="2217659">
            <a:off x="7789386" y="3111368"/>
            <a:ext cx="363071" cy="792000"/>
          </a:xfrm>
          <a:prstGeom prst="downArrow">
            <a:avLst/>
          </a:prstGeom>
          <a:solidFill>
            <a:schemeClr val="tx1">
              <a:lumMod val="95000"/>
            </a:schemeClr>
          </a:solidFill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 para baixo 14"/>
          <p:cNvSpPr/>
          <p:nvPr/>
        </p:nvSpPr>
        <p:spPr>
          <a:xfrm rot="-2220000">
            <a:off x="8958539" y="3111306"/>
            <a:ext cx="363071" cy="792000"/>
          </a:xfrm>
          <a:prstGeom prst="downArrow">
            <a:avLst/>
          </a:prstGeom>
          <a:solidFill>
            <a:schemeClr val="tx1">
              <a:lumMod val="95000"/>
            </a:schemeClr>
          </a:solidFill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6019799" y="3934292"/>
            <a:ext cx="2474258" cy="6454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GroupNumber</a:t>
            </a:r>
            <a:endParaRPr lang="pt-BR" dirty="0" smtClean="0"/>
          </a:p>
          <a:p>
            <a:pPr algn="ctr"/>
            <a:r>
              <a:rPr lang="pt-BR" dirty="0" smtClean="0"/>
              <a:t>(</a:t>
            </a:r>
            <a:r>
              <a:rPr lang="pt-BR" dirty="0" err="1" smtClean="0"/>
              <a:t>gggg</a:t>
            </a:r>
            <a:r>
              <a:rPr lang="pt-BR" dirty="0" smtClean="0"/>
              <a:t>_)</a:t>
            </a:r>
            <a:endParaRPr lang="pt-BR" dirty="0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8701246" y="3936560"/>
            <a:ext cx="2428433" cy="6454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PassengerNumber</a:t>
            </a:r>
            <a:endParaRPr lang="pt-BR" dirty="0" smtClean="0"/>
          </a:p>
          <a:p>
            <a:pPr algn="ctr"/>
            <a:r>
              <a:rPr lang="pt-BR" dirty="0" smtClean="0"/>
              <a:t>(_pp)</a:t>
            </a:r>
            <a:endParaRPr lang="pt-BR" dirty="0"/>
          </a:p>
        </p:txBody>
      </p:sp>
      <p:sp>
        <p:nvSpPr>
          <p:cNvPr id="19" name="Seta para baixo 18"/>
          <p:cNvSpPr/>
          <p:nvPr/>
        </p:nvSpPr>
        <p:spPr>
          <a:xfrm>
            <a:off x="9733926" y="4735468"/>
            <a:ext cx="363071" cy="720000"/>
          </a:xfrm>
          <a:prstGeom prst="downArrow">
            <a:avLst/>
          </a:prstGeom>
          <a:solidFill>
            <a:schemeClr val="tx1">
              <a:lumMod val="95000"/>
            </a:schemeClr>
          </a:solidFill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de cantos arredondados 19"/>
          <p:cNvSpPr/>
          <p:nvPr/>
        </p:nvSpPr>
        <p:spPr>
          <a:xfrm>
            <a:off x="8701244" y="5608917"/>
            <a:ext cx="2428433" cy="6454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GroupSize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3239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4000" dirty="0" err="1" smtClean="0">
                <a:latin typeface="Rockwell" panose="02060603020205020403" pitchFamily="18" charset="0"/>
              </a:rPr>
              <a:t>Spaceship</a:t>
            </a:r>
            <a:r>
              <a:rPr lang="pt-BR" sz="4000" dirty="0" smtClean="0">
                <a:latin typeface="Rockwell" panose="02060603020205020403" pitchFamily="18" charset="0"/>
              </a:rPr>
              <a:t> Titanic</a:t>
            </a:r>
            <a:br>
              <a:rPr lang="pt-BR" sz="4000" dirty="0" smtClean="0">
                <a:latin typeface="Rockwell" panose="02060603020205020403" pitchFamily="18" charset="0"/>
              </a:rPr>
            </a:br>
            <a:r>
              <a:rPr lang="pt-BR" sz="4000" dirty="0" smtClean="0">
                <a:latin typeface="Rockwell" panose="02060603020205020403" pitchFamily="18" charset="0"/>
              </a:rPr>
              <a:t>	</a:t>
            </a:r>
            <a:r>
              <a:rPr lang="pt-BR" sz="2800" dirty="0" smtClean="0">
                <a:latin typeface="Rockwell" panose="02060603020205020403" pitchFamily="18" charset="0"/>
              </a:rPr>
              <a:t>Data </a:t>
            </a:r>
            <a:r>
              <a:rPr lang="pt-BR" sz="2800" dirty="0" err="1" smtClean="0">
                <a:latin typeface="Rockwell" panose="02060603020205020403" pitchFamily="18" charset="0"/>
              </a:rPr>
              <a:t>Cleaning</a:t>
            </a:r>
            <a:r>
              <a:rPr lang="pt-BR" sz="2800" dirty="0" smtClean="0">
                <a:latin typeface="Rockwell" panose="02060603020205020403" pitchFamily="18" charset="0"/>
              </a:rPr>
              <a:t> </a:t>
            </a:r>
            <a:r>
              <a:rPr lang="pt-BR" sz="2800" dirty="0" err="1" smtClean="0">
                <a:latin typeface="Rockwell" panose="02060603020205020403" pitchFamily="18" charset="0"/>
              </a:rPr>
              <a:t>and</a:t>
            </a:r>
            <a:r>
              <a:rPr lang="pt-BR" sz="2800" dirty="0" smtClean="0">
                <a:latin typeface="Rockwell" panose="02060603020205020403" pitchFamily="18" charset="0"/>
              </a:rPr>
              <a:t> FE</a:t>
            </a:r>
            <a:endParaRPr lang="pt-BR" sz="4000" dirty="0">
              <a:latin typeface="Rockwell" panose="02060603020205020403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lvl="1"/>
            <a:endParaRPr lang="pt-BR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pt-BR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467544"/>
              </p:ext>
            </p:extLst>
          </p:nvPr>
        </p:nvGraphicFramePr>
        <p:xfrm>
          <a:off x="2256326" y="2267419"/>
          <a:ext cx="2961133" cy="4116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921"/>
                <a:gridCol w="2232212"/>
              </a:tblGrid>
              <a:tr h="408546">
                <a:tc>
                  <a:txBody>
                    <a:bodyPr/>
                    <a:lstStyle/>
                    <a:p>
                      <a:pPr algn="r" fontAlgn="ctr"/>
                      <a:endParaRPr lang="pt-BR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b="1" dirty="0" err="1">
                          <a:effectLst/>
                        </a:rPr>
                        <a:t>Cabin</a:t>
                      </a:r>
                      <a:endParaRPr lang="pt-BR" b="1" dirty="0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pt-BR" b="0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dirty="0">
                          <a:effectLst/>
                        </a:rPr>
                        <a:t>B/0/P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pt-BR" b="0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dirty="0">
                          <a:effectLst/>
                        </a:rPr>
                        <a:t>F/0/S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pt-BR" b="0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dirty="0">
                          <a:effectLst/>
                        </a:rPr>
                        <a:t>A/0/S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pt-BR" b="0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dirty="0">
                          <a:effectLst/>
                        </a:rPr>
                        <a:t>A/0/S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pt-BR" b="0" dirty="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dirty="0">
                          <a:effectLst/>
                        </a:rPr>
                        <a:t>F/1/S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pt-BR" b="0" dirty="0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dirty="0">
                          <a:effectLst/>
                        </a:rPr>
                        <a:t>F/0/P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pt-BR" b="0" dirty="0">
                          <a:effectLst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dirty="0">
                          <a:effectLst/>
                        </a:rPr>
                        <a:t>F/2/S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pt-BR" b="0" dirty="0">
                          <a:effectLst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dirty="0">
                          <a:effectLst/>
                        </a:rPr>
                        <a:t>G/0/S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pt-BR" b="0" dirty="0">
                          <a:effectLst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dirty="0">
                          <a:effectLst/>
                        </a:rPr>
                        <a:t>F/3/S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pt-BR" b="0" dirty="0">
                          <a:effectLst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dirty="0">
                          <a:effectLst/>
                        </a:rPr>
                        <a:t>B/1/P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Retângulo de cantos arredondados 10"/>
          <p:cNvSpPr/>
          <p:nvPr/>
        </p:nvSpPr>
        <p:spPr>
          <a:xfrm>
            <a:off x="7364504" y="2740381"/>
            <a:ext cx="2250143" cy="591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err="1" smtClean="0"/>
              <a:t>Cabin</a:t>
            </a:r>
            <a:endParaRPr lang="pt-BR" dirty="0"/>
          </a:p>
        </p:txBody>
      </p:sp>
      <p:sp>
        <p:nvSpPr>
          <p:cNvPr id="14" name="Seta para baixo 13"/>
          <p:cNvSpPr/>
          <p:nvPr/>
        </p:nvSpPr>
        <p:spPr>
          <a:xfrm rot="2217659">
            <a:off x="7279557" y="3456323"/>
            <a:ext cx="363071" cy="846837"/>
          </a:xfrm>
          <a:prstGeom prst="downArrow">
            <a:avLst/>
          </a:prstGeom>
          <a:solidFill>
            <a:schemeClr val="tx1">
              <a:lumMod val="95000"/>
            </a:schemeClr>
          </a:solidFill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 para baixo 14"/>
          <p:cNvSpPr/>
          <p:nvPr/>
        </p:nvSpPr>
        <p:spPr>
          <a:xfrm>
            <a:off x="8312521" y="3517960"/>
            <a:ext cx="363071" cy="723715"/>
          </a:xfrm>
          <a:prstGeom prst="downArrow">
            <a:avLst/>
          </a:prstGeom>
          <a:solidFill>
            <a:schemeClr val="tx1">
              <a:lumMod val="95000"/>
            </a:schemeClr>
          </a:solidFill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5891076" y="4327225"/>
            <a:ext cx="1534992" cy="6454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Deck</a:t>
            </a:r>
            <a:endParaRPr lang="pt-BR" dirty="0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7729364" y="4312788"/>
            <a:ext cx="1529383" cy="6454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Cabin</a:t>
            </a:r>
            <a:endParaRPr lang="pt-BR" dirty="0" smtClean="0"/>
          </a:p>
          <a:p>
            <a:pPr algn="ctr"/>
            <a:r>
              <a:rPr lang="pt-BR" dirty="0" err="1" smtClean="0"/>
              <a:t>Number</a:t>
            </a:r>
            <a:endParaRPr lang="pt-BR" dirty="0"/>
          </a:p>
        </p:txBody>
      </p:sp>
      <p:sp>
        <p:nvSpPr>
          <p:cNvPr id="10" name="Seta para baixo 9"/>
          <p:cNvSpPr/>
          <p:nvPr/>
        </p:nvSpPr>
        <p:spPr>
          <a:xfrm rot="-2220000">
            <a:off x="9439223" y="3456397"/>
            <a:ext cx="363071" cy="846837"/>
          </a:xfrm>
          <a:prstGeom prst="downArrow">
            <a:avLst/>
          </a:prstGeom>
          <a:solidFill>
            <a:schemeClr val="tx1">
              <a:lumMod val="95000"/>
            </a:schemeClr>
          </a:solidFill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9562043" y="4320006"/>
            <a:ext cx="1534992" cy="6454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Side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949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4000" dirty="0" err="1" smtClean="0">
                <a:latin typeface="Rockwell" panose="02060603020205020403" pitchFamily="18" charset="0"/>
              </a:rPr>
              <a:t>Spaceship</a:t>
            </a:r>
            <a:r>
              <a:rPr lang="pt-BR" sz="4000" dirty="0" smtClean="0">
                <a:latin typeface="Rockwell" panose="02060603020205020403" pitchFamily="18" charset="0"/>
              </a:rPr>
              <a:t> Titanic</a:t>
            </a:r>
            <a:br>
              <a:rPr lang="pt-BR" sz="4000" dirty="0" smtClean="0">
                <a:latin typeface="Rockwell" panose="02060603020205020403" pitchFamily="18" charset="0"/>
              </a:rPr>
            </a:br>
            <a:r>
              <a:rPr lang="pt-BR" sz="4000" dirty="0" smtClean="0">
                <a:latin typeface="Rockwell" panose="02060603020205020403" pitchFamily="18" charset="0"/>
              </a:rPr>
              <a:t>	</a:t>
            </a:r>
            <a:r>
              <a:rPr lang="pt-BR" sz="2800" dirty="0" smtClean="0">
                <a:latin typeface="Rockwell" panose="02060603020205020403" pitchFamily="18" charset="0"/>
              </a:rPr>
              <a:t>EDA</a:t>
            </a:r>
            <a:endParaRPr lang="pt-BR" sz="4000" dirty="0">
              <a:latin typeface="Rockwell" panose="02060603020205020403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1"/>
            <a:endParaRPr lang="pt-BR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pt-BR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4353" y="2249487"/>
            <a:ext cx="2322759" cy="3658111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519" y="2249487"/>
            <a:ext cx="1971950" cy="3658111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5215" y="2249487"/>
            <a:ext cx="1918392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97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4000" dirty="0" err="1" smtClean="0">
                <a:latin typeface="Rockwell" panose="02060603020205020403" pitchFamily="18" charset="0"/>
              </a:rPr>
              <a:t>Spaceship</a:t>
            </a:r>
            <a:r>
              <a:rPr lang="pt-BR" sz="4000" dirty="0" smtClean="0">
                <a:latin typeface="Rockwell" panose="02060603020205020403" pitchFamily="18" charset="0"/>
              </a:rPr>
              <a:t> Titanic</a:t>
            </a:r>
            <a:br>
              <a:rPr lang="pt-BR" sz="4000" dirty="0" smtClean="0">
                <a:latin typeface="Rockwell" panose="02060603020205020403" pitchFamily="18" charset="0"/>
              </a:rPr>
            </a:br>
            <a:r>
              <a:rPr lang="pt-BR" sz="4000" dirty="0" smtClean="0">
                <a:latin typeface="Rockwell" panose="02060603020205020403" pitchFamily="18" charset="0"/>
              </a:rPr>
              <a:t>	</a:t>
            </a:r>
            <a:r>
              <a:rPr lang="pt-BR" sz="2800" dirty="0" smtClean="0">
                <a:latin typeface="Rockwell" panose="02060603020205020403" pitchFamily="18" charset="0"/>
              </a:rPr>
              <a:t>EDA</a:t>
            </a:r>
            <a:endParaRPr lang="pt-BR" sz="4000" dirty="0">
              <a:latin typeface="Rockwell" panose="02060603020205020403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1"/>
            <a:endParaRPr lang="pt-BR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pt-BR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637" y="2686658"/>
            <a:ext cx="3391373" cy="266737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2898" y="2686658"/>
            <a:ext cx="3020254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46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78291_TF77815013" id="{E30E2F6C-5D44-4D3E-8213-EDE611CF4B2F}" vid="{3526DC68-6CC1-492C-872A-53A0297BCE9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Ciclo de solução de problemas </Template>
  <TotalTime>0</TotalTime>
  <Words>249</Words>
  <Application>Microsoft Office PowerPoint</Application>
  <PresentationFormat>Widescreen</PresentationFormat>
  <Paragraphs>168</Paragraphs>
  <Slides>18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5" baseType="lpstr">
      <vt:lpstr>Arial</vt:lpstr>
      <vt:lpstr>Calibri</vt:lpstr>
      <vt:lpstr>Rockwell</vt:lpstr>
      <vt:lpstr>Tahoma</vt:lpstr>
      <vt:lpstr>Trebuchet MS</vt:lpstr>
      <vt:lpstr>Tw Cen MT</vt:lpstr>
      <vt:lpstr>Circuito</vt:lpstr>
      <vt:lpstr>Final Project Spaceship Titanic</vt:lpstr>
      <vt:lpstr>Spaceship Titanic  Table of content</vt:lpstr>
      <vt:lpstr>Spaceship Titanic  What is it?</vt:lpstr>
      <vt:lpstr>Spaceship Titanic  Objectives</vt:lpstr>
      <vt:lpstr>Spaceship Titanic  Data Cleaning and FE</vt:lpstr>
      <vt:lpstr>Spaceship Titanic  Data Cleaning and FE</vt:lpstr>
      <vt:lpstr>Spaceship Titanic  Data Cleaning and FE</vt:lpstr>
      <vt:lpstr>Spaceship Titanic  EDA</vt:lpstr>
      <vt:lpstr>Spaceship Titanic  EDA</vt:lpstr>
      <vt:lpstr>Spaceship Titanic  EDA</vt:lpstr>
      <vt:lpstr>Spaceship Titanic  EDA</vt:lpstr>
      <vt:lpstr>Spaceship Titanic  Machine Learning</vt:lpstr>
      <vt:lpstr>Spaceship Titanic  Machine Learning</vt:lpstr>
      <vt:lpstr>Spaceship Titanic  Machine Learning</vt:lpstr>
      <vt:lpstr>Spaceship Titanic  Final Results</vt:lpstr>
      <vt:lpstr>Spaceship Titanic  Areas of Improvement</vt:lpstr>
      <vt:lpstr>Spaceship Titanic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2023-10-13T01:01:49Z</dcterms:created>
  <dcterms:modified xsi:type="dcterms:W3CDTF">2023-10-14T00:25:01Z</dcterms:modified>
</cp:coreProperties>
</file>