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337" y="2133600"/>
            <a:ext cx="3809999" cy="304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9308" y="725360"/>
            <a:ext cx="6945382" cy="136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5254" y="5035169"/>
            <a:ext cx="6393490" cy="1159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791" y="203517"/>
            <a:ext cx="798841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380" y="1840568"/>
            <a:ext cx="8067238" cy="295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8417" y="6617102"/>
            <a:ext cx="2457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308" y="725360"/>
            <a:ext cx="6755765" cy="136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5265"/>
              </a:lnSpc>
              <a:spcBef>
                <a:spcPts val="100"/>
              </a:spcBef>
            </a:pPr>
            <a:r>
              <a:rPr sz="4400" b="1" spc="-5" dirty="0">
                <a:latin typeface="Arial"/>
                <a:cs typeface="Arial"/>
              </a:rPr>
              <a:t>Scratch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ts val="5265"/>
              </a:lnSpc>
            </a:pPr>
            <a:r>
              <a:rPr sz="4400" b="1" spc="-5" dirty="0">
                <a:latin typeface="Arial"/>
                <a:cs typeface="Arial"/>
              </a:rPr>
              <a:t>Um</a:t>
            </a:r>
            <a:r>
              <a:rPr sz="4400" b="1" spc="-5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Recurso</a:t>
            </a:r>
            <a:r>
              <a:rPr sz="4400" b="1" spc="-5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Educacional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0796" y="661710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 MT"/>
                <a:cs typeface="Arial MT"/>
              </a:rPr>
              <a:t>1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02740">
              <a:lnSpc>
                <a:spcPct val="116300"/>
              </a:lnSpc>
              <a:spcBef>
                <a:spcPts val="100"/>
              </a:spcBef>
            </a:pPr>
            <a:r>
              <a:rPr spc="-10" dirty="0"/>
              <a:t>Adaptado </a:t>
            </a:r>
            <a:r>
              <a:rPr spc="-5" dirty="0"/>
              <a:t>do livro </a:t>
            </a:r>
            <a:r>
              <a:rPr dirty="0"/>
              <a:t> </a:t>
            </a:r>
            <a:r>
              <a:rPr spc="-10" dirty="0"/>
              <a:t>Aprender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programar</a:t>
            </a:r>
            <a:r>
              <a:rPr spc="-25" dirty="0"/>
              <a:t> </a:t>
            </a:r>
            <a:r>
              <a:rPr dirty="0"/>
              <a:t>com</a:t>
            </a:r>
            <a:r>
              <a:rPr spc="-25" dirty="0"/>
              <a:t> </a:t>
            </a:r>
            <a:r>
              <a:rPr spc="-5" dirty="0"/>
              <a:t>Scratch</a:t>
            </a:r>
          </a:p>
        </p:txBody>
      </p:sp>
      <p:pic>
        <p:nvPicPr>
          <p:cNvPr id="1026" name="Picture 2" descr="Anhembi Morumbi Online – Faça Graduação e Pós Graduação EAD">
            <a:extLst>
              <a:ext uri="{FF2B5EF4-FFF2-40B4-BE49-F238E27FC236}">
                <a16:creationId xmlns:a16="http://schemas.microsoft.com/office/drawing/2014/main" id="{7D9EDA18-19CB-4C50-9AB6-8B763A194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82" y="5364"/>
            <a:ext cx="3572510" cy="84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3817" y="660266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19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" y="1438091"/>
            <a:ext cx="8991598" cy="52205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7465" y="52704"/>
            <a:ext cx="65722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 marR="5080" indent="-42418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45" dirty="0"/>
              <a:t> </a:t>
            </a:r>
            <a:r>
              <a:rPr dirty="0"/>
              <a:t>visão</a:t>
            </a:r>
            <a:r>
              <a:rPr spc="-25" dirty="0"/>
              <a:t> </a:t>
            </a:r>
            <a:r>
              <a:rPr spc="-5" dirty="0"/>
              <a:t>geral</a:t>
            </a:r>
            <a:r>
              <a:rPr spc="-20" dirty="0"/>
              <a:t> </a:t>
            </a:r>
            <a:r>
              <a:rPr spc="-5" dirty="0"/>
              <a:t>do</a:t>
            </a:r>
            <a:r>
              <a:rPr spc="-25" dirty="0"/>
              <a:t> </a:t>
            </a:r>
            <a:r>
              <a:rPr spc="-5" dirty="0"/>
              <a:t>ambiente</a:t>
            </a:r>
            <a:r>
              <a:rPr spc="-20" dirty="0"/>
              <a:t> </a:t>
            </a:r>
            <a:r>
              <a:rPr spc="-5" dirty="0"/>
              <a:t>de </a:t>
            </a:r>
            <a:r>
              <a:rPr spc="-1100" dirty="0"/>
              <a:t> </a:t>
            </a:r>
            <a:r>
              <a:rPr spc="-5" dirty="0"/>
              <a:t>programação</a:t>
            </a:r>
            <a:r>
              <a:rPr spc="-25" dirty="0"/>
              <a:t> </a:t>
            </a:r>
            <a:r>
              <a:rPr spc="-10" dirty="0"/>
              <a:t>Scratch</a:t>
            </a:r>
            <a:r>
              <a:rPr spc="-30" dirty="0"/>
              <a:t> </a:t>
            </a:r>
            <a:r>
              <a:rPr spc="-5" dirty="0"/>
              <a:t>3.0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6517" y="6629802"/>
            <a:ext cx="16954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latin typeface="Arial MT"/>
                <a:cs typeface="Arial MT"/>
              </a:rPr>
              <a:t>20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73462"/>
            <a:ext cx="9144000" cy="3284854"/>
            <a:chOff x="0" y="3573462"/>
            <a:chExt cx="9144000" cy="32848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35400"/>
              <a:ext cx="4076699" cy="2095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24300" y="3573462"/>
              <a:ext cx="5219700" cy="3284854"/>
            </a:xfrm>
            <a:custGeom>
              <a:avLst/>
              <a:gdLst/>
              <a:ahLst/>
              <a:cxnLst/>
              <a:rect l="l" t="t" r="r" b="b"/>
              <a:pathLst>
                <a:path w="5219700" h="3284854">
                  <a:moveTo>
                    <a:pt x="5219699" y="3284537"/>
                  </a:moveTo>
                  <a:lnTo>
                    <a:pt x="0" y="3284537"/>
                  </a:lnTo>
                  <a:lnTo>
                    <a:pt x="0" y="0"/>
                  </a:lnTo>
                  <a:lnTo>
                    <a:pt x="5219699" y="0"/>
                  </a:lnTo>
                  <a:lnTo>
                    <a:pt x="5219699" y="32845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60514" y="302290"/>
            <a:ext cx="1420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Palco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369540" y="1223098"/>
            <a:ext cx="8700135" cy="51168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09880" marR="839469" indent="-297815" algn="just">
              <a:lnSpc>
                <a:spcPts val="2330"/>
              </a:lnSpc>
              <a:spcBef>
                <a:spcPts val="635"/>
              </a:spcBef>
              <a:buChar char="•"/>
              <a:tabLst>
                <a:tab pos="310515" algn="l"/>
              </a:tabLst>
            </a:pPr>
            <a:r>
              <a:rPr sz="2400" dirty="0">
                <a:latin typeface="Arial MT"/>
                <a:cs typeface="Arial MT"/>
              </a:rPr>
              <a:t>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palco</a:t>
            </a:r>
            <a:r>
              <a:rPr sz="2400" dirty="0">
                <a:latin typeface="Arial MT"/>
                <a:cs typeface="Arial MT"/>
              </a:rPr>
              <a:t> é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onde</a:t>
            </a:r>
            <a:r>
              <a:rPr sz="2400" dirty="0">
                <a:latin typeface="Arial MT"/>
                <a:cs typeface="Arial MT"/>
              </a:rPr>
              <a:t> você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vê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histórias</a:t>
            </a:r>
            <a:r>
              <a:rPr sz="2400" dirty="0">
                <a:latin typeface="Arial MT"/>
                <a:cs typeface="Arial MT"/>
              </a:rPr>
              <a:t> 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animações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ganharem </a:t>
            </a:r>
            <a:r>
              <a:rPr sz="2400" dirty="0">
                <a:latin typeface="Arial MT"/>
                <a:cs typeface="Arial MT"/>
              </a:rPr>
              <a:t>vida;</a:t>
            </a:r>
            <a:endParaRPr sz="2400">
              <a:latin typeface="Arial MT"/>
              <a:cs typeface="Arial MT"/>
            </a:endParaRPr>
          </a:p>
          <a:p>
            <a:pPr marL="309880" indent="-297815" algn="just">
              <a:lnSpc>
                <a:spcPts val="2760"/>
              </a:lnSpc>
              <a:buChar char="•"/>
              <a:tabLst>
                <a:tab pos="310515" algn="l"/>
              </a:tabLst>
            </a:pP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objetos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interagem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palco;</a:t>
            </a:r>
            <a:endParaRPr sz="2400">
              <a:latin typeface="Arial MT"/>
              <a:cs typeface="Arial MT"/>
            </a:endParaRPr>
          </a:p>
          <a:p>
            <a:pPr marL="309880" marR="837565" indent="-297815" algn="just">
              <a:lnSpc>
                <a:spcPct val="80200"/>
              </a:lnSpc>
              <a:spcBef>
                <a:spcPts val="515"/>
              </a:spcBef>
              <a:buChar char="•"/>
              <a:tabLst>
                <a:tab pos="310515" algn="l"/>
              </a:tabLst>
            </a:pPr>
            <a:r>
              <a:rPr sz="2400" dirty="0">
                <a:latin typeface="Arial MT"/>
                <a:cs typeface="Arial MT"/>
              </a:rPr>
              <a:t>O </a:t>
            </a:r>
            <a:r>
              <a:rPr sz="2400" spc="-5" dirty="0">
                <a:latin typeface="Arial MT"/>
                <a:cs typeface="Arial MT"/>
              </a:rPr>
              <a:t>palco tem 480 unidades </a:t>
            </a:r>
            <a:r>
              <a:rPr sz="2400" dirty="0">
                <a:latin typeface="Arial MT"/>
                <a:cs typeface="Arial MT"/>
              </a:rPr>
              <a:t>(unidade </a:t>
            </a:r>
            <a:r>
              <a:rPr sz="2400" spc="-5" dirty="0">
                <a:latin typeface="Arial MT"/>
                <a:cs typeface="Arial MT"/>
              </a:rPr>
              <a:t>padrão de </a:t>
            </a:r>
            <a:r>
              <a:rPr sz="2400" dirty="0">
                <a:latin typeface="Arial MT"/>
                <a:cs typeface="Arial MT"/>
              </a:rPr>
              <a:t>medida)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largura </a:t>
            </a:r>
            <a:r>
              <a:rPr sz="2400" dirty="0">
                <a:latin typeface="Arial MT"/>
                <a:cs typeface="Arial MT"/>
              </a:rPr>
              <a:t>e </a:t>
            </a:r>
            <a:r>
              <a:rPr sz="2400" spc="-5" dirty="0">
                <a:latin typeface="Arial MT"/>
                <a:cs typeface="Arial MT"/>
              </a:rPr>
              <a:t>360 unidades de altura </a:t>
            </a:r>
            <a:r>
              <a:rPr sz="2400" dirty="0">
                <a:latin typeface="Arial MT"/>
                <a:cs typeface="Arial MT"/>
              </a:rPr>
              <a:t>sendo </a:t>
            </a:r>
            <a:r>
              <a:rPr sz="2400" spc="-5" dirty="0">
                <a:latin typeface="Arial MT"/>
                <a:cs typeface="Arial MT"/>
              </a:rPr>
              <a:t>organizado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 plano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cartesiano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90" dirty="0">
                <a:latin typeface="Arial MT"/>
                <a:cs typeface="Arial MT"/>
              </a:rPr>
              <a:t>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3983354" marR="6350" lvl="1" indent="-297815" algn="just">
              <a:lnSpc>
                <a:spcPts val="2630"/>
              </a:lnSpc>
              <a:buChar char="•"/>
              <a:tabLst>
                <a:tab pos="3983990" algn="l"/>
              </a:tabLst>
            </a:pPr>
            <a:r>
              <a:rPr sz="2400" dirty="0">
                <a:latin typeface="Arial MT"/>
                <a:cs typeface="Arial MT"/>
              </a:rPr>
              <a:t>O centro </a:t>
            </a:r>
            <a:r>
              <a:rPr sz="2400" spc="-5" dirty="0">
                <a:latin typeface="Arial MT"/>
                <a:cs typeface="Arial MT"/>
              </a:rPr>
              <a:t>do palco </a:t>
            </a:r>
            <a:r>
              <a:rPr sz="2400" dirty="0">
                <a:latin typeface="Arial MT"/>
                <a:cs typeface="Arial MT"/>
              </a:rPr>
              <a:t>corresponde </a:t>
            </a:r>
            <a:r>
              <a:rPr sz="2400" spc="-5" dirty="0">
                <a:latin typeface="Arial MT"/>
                <a:cs typeface="Arial MT"/>
              </a:rPr>
              <a:t>ao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coordenadas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X:0,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Y:0;</a:t>
            </a:r>
            <a:endParaRPr sz="2400">
              <a:latin typeface="Arial MT"/>
              <a:cs typeface="Arial MT"/>
            </a:endParaRPr>
          </a:p>
          <a:p>
            <a:pPr marL="3983354" marR="5080" lvl="1" indent="-297815" algn="just">
              <a:lnSpc>
                <a:spcPct val="90900"/>
              </a:lnSpc>
              <a:spcBef>
                <a:spcPts val="434"/>
              </a:spcBef>
              <a:buChar char="•"/>
              <a:tabLst>
                <a:tab pos="3983990" algn="l"/>
              </a:tabLst>
            </a:pPr>
            <a:r>
              <a:rPr sz="2400" spc="-5" dirty="0">
                <a:latin typeface="Arial MT"/>
                <a:cs typeface="Arial MT"/>
              </a:rPr>
              <a:t>Cada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palco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localização </a:t>
            </a:r>
            <a:r>
              <a:rPr sz="2400" dirty="0">
                <a:latin typeface="Arial MT"/>
                <a:cs typeface="Arial MT"/>
              </a:rPr>
              <a:t>(par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dirty="0">
                <a:latin typeface="Arial MT"/>
                <a:cs typeface="Arial MT"/>
              </a:rPr>
              <a:t>coordenadas)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 </a:t>
            </a:r>
            <a:r>
              <a:rPr sz="2400" dirty="0">
                <a:latin typeface="Arial MT"/>
                <a:cs typeface="Arial MT"/>
              </a:rPr>
              <a:t>corresponde à </a:t>
            </a:r>
            <a:r>
              <a:rPr sz="2400" spc="-5" dirty="0">
                <a:latin typeface="Arial MT"/>
                <a:cs typeface="Arial MT"/>
              </a:rPr>
              <a:t>posição de </a:t>
            </a:r>
            <a:r>
              <a:rPr sz="2400" dirty="0">
                <a:latin typeface="Arial MT"/>
                <a:cs typeface="Arial MT"/>
              </a:rPr>
              <a:t>seu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centro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outro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ponto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definido </a:t>
            </a:r>
            <a:r>
              <a:rPr sz="2400" dirty="0">
                <a:latin typeface="Arial MT"/>
                <a:cs typeface="Arial MT"/>
              </a:rPr>
              <a:t> como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sendo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referência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daquele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particular.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3228975"/>
            <a:ext cx="8077199" cy="3371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1969" y="477709"/>
            <a:ext cx="33801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Coordenadas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83547" y="1211312"/>
            <a:ext cx="8159115" cy="18237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02260" marR="5080" indent="-290195" algn="just">
              <a:lnSpc>
                <a:spcPts val="2700"/>
              </a:lnSpc>
              <a:spcBef>
                <a:spcPts val="740"/>
              </a:spcBef>
              <a:buChar char="•"/>
              <a:tabLst>
                <a:tab pos="302895" algn="l"/>
              </a:tabLst>
            </a:pP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dirty="0">
                <a:latin typeface="Arial MT"/>
                <a:cs typeface="Arial MT"/>
              </a:rPr>
              <a:t> coordenadas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 MT"/>
                <a:cs typeface="Arial MT"/>
              </a:rPr>
              <a:t>)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qualquer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ponto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palco</a:t>
            </a:r>
            <a:r>
              <a:rPr sz="2800" spc="6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podem</a:t>
            </a:r>
            <a:r>
              <a:rPr sz="2800" spc="6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</a:t>
            </a:r>
            <a:r>
              <a:rPr sz="2800" spc="6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encontradas</a:t>
            </a:r>
            <a:r>
              <a:rPr sz="2800" spc="6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ao</a:t>
            </a:r>
            <a:r>
              <a:rPr sz="2800" spc="6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mover</a:t>
            </a:r>
            <a:r>
              <a:rPr sz="2800" spc="6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6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ator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até esse ponto </a:t>
            </a:r>
            <a:r>
              <a:rPr sz="2800" dirty="0">
                <a:latin typeface="Arial MT"/>
                <a:cs typeface="Arial MT"/>
              </a:rPr>
              <a:t>e </a:t>
            </a:r>
            <a:r>
              <a:rPr sz="2800" spc="-5" dirty="0">
                <a:latin typeface="Arial MT"/>
                <a:cs typeface="Arial MT"/>
              </a:rPr>
              <a:t>observar os números na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área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exibição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posição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 MT"/>
                <a:cs typeface="Arial MT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 MT"/>
                <a:cs typeface="Arial MT"/>
              </a:rPr>
              <a:t>)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dirty="0">
                <a:latin typeface="Arial MT"/>
                <a:cs typeface="Arial MT"/>
              </a:rPr>
              <a:t> mouse,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localizada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logo abaixo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palco.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2708" y="477709"/>
            <a:ext cx="5631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Alterar</a:t>
            </a:r>
            <a:r>
              <a:rPr sz="4400" spc="-45" dirty="0"/>
              <a:t> </a:t>
            </a:r>
            <a:r>
              <a:rPr sz="4400" dirty="0"/>
              <a:t>o</a:t>
            </a:r>
            <a:r>
              <a:rPr sz="4400" spc="-30" dirty="0"/>
              <a:t> </a:t>
            </a:r>
            <a:r>
              <a:rPr sz="4400" spc="-10" dirty="0"/>
              <a:t>Sprite</a:t>
            </a:r>
            <a:r>
              <a:rPr sz="4400" spc="-40" dirty="0"/>
              <a:t> </a:t>
            </a:r>
            <a:r>
              <a:rPr sz="4400" spc="-5" dirty="0"/>
              <a:t>padrão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6097" y="1389913"/>
            <a:ext cx="8025765" cy="1976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2260" marR="5080" indent="-290195" algn="just">
              <a:lnSpc>
                <a:spcPts val="3000"/>
              </a:lnSpc>
              <a:spcBef>
                <a:spcPts val="500"/>
              </a:spcBef>
              <a:buChar char="•"/>
              <a:tabLst>
                <a:tab pos="302895" algn="l"/>
              </a:tabLst>
            </a:pPr>
            <a:r>
              <a:rPr sz="2800" spc="-45" dirty="0">
                <a:latin typeface="Arial MT"/>
                <a:cs typeface="Arial MT"/>
              </a:rPr>
              <a:t>Você </a:t>
            </a:r>
            <a:r>
              <a:rPr sz="2800" spc="-5" dirty="0">
                <a:latin typeface="Arial MT"/>
                <a:cs typeface="Arial MT"/>
              </a:rPr>
              <a:t>pode alterar </a:t>
            </a:r>
            <a:r>
              <a:rPr sz="2800" dirty="0">
                <a:latin typeface="Arial MT"/>
                <a:cs typeface="Arial MT"/>
              </a:rPr>
              <a:t>o sprite selecionando o </a:t>
            </a:r>
            <a:r>
              <a:rPr sz="2800" spc="-5" dirty="0">
                <a:latin typeface="Arial MT"/>
                <a:cs typeface="Arial MT"/>
              </a:rPr>
              <a:t>ícone </a:t>
            </a:r>
            <a:r>
              <a:rPr sz="2800" dirty="0">
                <a:latin typeface="Arial MT"/>
                <a:cs typeface="Arial MT"/>
              </a:rPr>
              <a:t> representando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sprite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atores</a:t>
            </a:r>
            <a:r>
              <a:rPr sz="2800" dirty="0">
                <a:latin typeface="Arial MT"/>
                <a:cs typeface="Arial MT"/>
              </a:rPr>
              <a:t> 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substituí-lo </a:t>
            </a:r>
            <a:r>
              <a:rPr sz="2800" spc="-5" dirty="0">
                <a:latin typeface="Arial MT"/>
                <a:cs typeface="Arial MT"/>
              </a:rPr>
              <a:t>usando uma das opções para alterar </a:t>
            </a:r>
            <a:r>
              <a:rPr sz="2800" dirty="0">
                <a:latin typeface="Arial MT"/>
                <a:cs typeface="Arial MT"/>
              </a:rPr>
              <a:t> o sprite </a:t>
            </a:r>
            <a:r>
              <a:rPr sz="2800" spc="-5" dirty="0">
                <a:latin typeface="Arial MT"/>
                <a:cs typeface="Arial MT"/>
              </a:rPr>
              <a:t>que aparecem logo acima da lista de </a:t>
            </a:r>
            <a:r>
              <a:rPr sz="2800" dirty="0">
                <a:latin typeface="Arial MT"/>
                <a:cs typeface="Arial MT"/>
              </a:rPr>
              <a:t> sprites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 atores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35450" y="3500437"/>
            <a:ext cx="3796665" cy="3053080"/>
            <a:chOff x="2535450" y="3500437"/>
            <a:chExt cx="3796665" cy="3053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5450" y="3500437"/>
              <a:ext cx="2036552" cy="30527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51390" y="3998299"/>
              <a:ext cx="2176145" cy="2237740"/>
            </a:xfrm>
            <a:custGeom>
              <a:avLst/>
              <a:gdLst/>
              <a:ahLst/>
              <a:cxnLst/>
              <a:rect l="l" t="t" r="r" b="b"/>
              <a:pathLst>
                <a:path w="2176145" h="2237740">
                  <a:moveTo>
                    <a:pt x="2175659" y="0"/>
                  </a:moveTo>
                  <a:lnTo>
                    <a:pt x="0" y="223752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1256" y="6224858"/>
              <a:ext cx="41910" cy="42545"/>
            </a:xfrm>
            <a:custGeom>
              <a:avLst/>
              <a:gdLst/>
              <a:ahLst/>
              <a:cxnLst/>
              <a:rect l="l" t="t" r="r" b="b"/>
              <a:pathLst>
                <a:path w="41910" h="42545">
                  <a:moveTo>
                    <a:pt x="0" y="41958"/>
                  </a:moveTo>
                  <a:lnTo>
                    <a:pt x="18854" y="0"/>
                  </a:lnTo>
                  <a:lnTo>
                    <a:pt x="41413" y="21935"/>
                  </a:lnTo>
                  <a:lnTo>
                    <a:pt x="0" y="41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21256" y="6224858"/>
              <a:ext cx="41910" cy="42545"/>
            </a:xfrm>
            <a:custGeom>
              <a:avLst/>
              <a:gdLst/>
              <a:ahLst/>
              <a:cxnLst/>
              <a:rect l="l" t="t" r="r" b="b"/>
              <a:pathLst>
                <a:path w="41910" h="42545">
                  <a:moveTo>
                    <a:pt x="18854" y="0"/>
                  </a:moveTo>
                  <a:lnTo>
                    <a:pt x="0" y="41958"/>
                  </a:lnTo>
                  <a:lnTo>
                    <a:pt x="41413" y="21935"/>
                  </a:lnTo>
                  <a:lnTo>
                    <a:pt x="1885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27049" y="3612650"/>
            <a:ext cx="2036445" cy="771525"/>
          </a:xfrm>
          <a:prstGeom prst="rect">
            <a:avLst/>
          </a:prstGeom>
          <a:solidFill>
            <a:srgbClr val="BBE0E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60"/>
              </a:lnSpc>
            </a:pPr>
            <a:r>
              <a:rPr sz="1800" spc="-5" dirty="0">
                <a:latin typeface="Arial MT"/>
                <a:cs typeface="Arial MT"/>
              </a:rPr>
              <a:t>Opções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alterar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ts val="202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sprite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3999" y="5421824"/>
            <a:ext cx="2870835" cy="855344"/>
          </a:xfrm>
          <a:prstGeom prst="rect">
            <a:avLst/>
          </a:prstGeom>
          <a:solidFill>
            <a:srgbClr val="BBE0E3"/>
          </a:solidFill>
          <a:ln w="952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05459" marR="498475" algn="ctr">
              <a:lnSpc>
                <a:spcPts val="2030"/>
              </a:lnSpc>
              <a:spcBef>
                <a:spcPts val="335"/>
              </a:spcBef>
            </a:pPr>
            <a:r>
              <a:rPr sz="1700" spc="-35" dirty="0">
                <a:latin typeface="Arial MT"/>
                <a:cs typeface="Arial MT"/>
              </a:rPr>
              <a:t>Também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é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possível </a:t>
            </a:r>
            <a:r>
              <a:rPr sz="1700" spc="-45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adicionar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ou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alterar</a:t>
            </a:r>
            <a:endParaRPr sz="1700">
              <a:latin typeface="Arial MT"/>
              <a:cs typeface="Arial MT"/>
            </a:endParaRPr>
          </a:p>
          <a:p>
            <a:pPr algn="ctr">
              <a:lnSpc>
                <a:spcPts val="1955"/>
              </a:lnSpc>
            </a:pPr>
            <a:r>
              <a:rPr sz="1700" dirty="0">
                <a:latin typeface="Arial MT"/>
                <a:cs typeface="Arial MT"/>
              </a:rPr>
              <a:t>o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pano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de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fundo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do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palco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39886" y="5844562"/>
            <a:ext cx="1189355" cy="502284"/>
            <a:chOff x="4539886" y="5844562"/>
            <a:chExt cx="1189355" cy="502284"/>
          </a:xfrm>
        </p:grpSpPr>
        <p:sp>
          <p:nvSpPr>
            <p:cNvPr id="12" name="object 12"/>
            <p:cNvSpPr/>
            <p:nvPr/>
          </p:nvSpPr>
          <p:spPr>
            <a:xfrm>
              <a:off x="4584534" y="5849325"/>
              <a:ext cx="1139825" cy="476250"/>
            </a:xfrm>
            <a:custGeom>
              <a:avLst/>
              <a:gdLst/>
              <a:ahLst/>
              <a:cxnLst/>
              <a:rect l="l" t="t" r="r" b="b"/>
              <a:pathLst>
                <a:path w="1139825" h="476250">
                  <a:moveTo>
                    <a:pt x="1139465" y="0"/>
                  </a:moveTo>
                  <a:lnTo>
                    <a:pt x="0" y="4759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44648" y="6310780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0" y="31177"/>
                  </a:moveTo>
                  <a:lnTo>
                    <a:pt x="33821" y="0"/>
                  </a:lnTo>
                  <a:lnTo>
                    <a:pt x="45949" y="29034"/>
                  </a:lnTo>
                  <a:lnTo>
                    <a:pt x="0" y="311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44648" y="6310780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33821" y="0"/>
                  </a:moveTo>
                  <a:lnTo>
                    <a:pt x="0" y="31177"/>
                  </a:lnTo>
                  <a:lnTo>
                    <a:pt x="45949" y="29034"/>
                  </a:lnTo>
                  <a:lnTo>
                    <a:pt x="3382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219" y="203072"/>
            <a:ext cx="4673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Alteração</a:t>
            </a:r>
            <a:r>
              <a:rPr sz="4400" spc="-60" dirty="0"/>
              <a:t> </a:t>
            </a:r>
            <a:r>
              <a:rPr sz="4400" spc="-5" dirty="0"/>
              <a:t>do</a:t>
            </a:r>
            <a:r>
              <a:rPr sz="4400" spc="-45" dirty="0"/>
              <a:t> </a:t>
            </a:r>
            <a:r>
              <a:rPr sz="4400" dirty="0"/>
              <a:t>sprite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7027" y="935761"/>
            <a:ext cx="8029575" cy="24123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24180" marR="5080" indent="-412115" algn="just">
              <a:lnSpc>
                <a:spcPts val="2330"/>
              </a:lnSpc>
              <a:spcBef>
                <a:spcPts val="635"/>
              </a:spcBef>
              <a:buChar char="•"/>
              <a:tabLst>
                <a:tab pos="424815" algn="l"/>
              </a:tabLst>
            </a:pPr>
            <a:r>
              <a:rPr sz="2400" spc="-5" dirty="0">
                <a:latin typeface="Arial MT"/>
                <a:cs typeface="Arial MT"/>
              </a:rPr>
              <a:t>Os botões acima da Lista de Sprites permitem adicionar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novos </a:t>
            </a:r>
            <a:r>
              <a:rPr sz="2400" dirty="0">
                <a:latin typeface="Arial MT"/>
                <a:cs typeface="Arial MT"/>
              </a:rPr>
              <a:t>sprites </a:t>
            </a:r>
            <a:r>
              <a:rPr sz="2400" spc="-5" dirty="0">
                <a:latin typeface="Arial MT"/>
                <a:cs typeface="Arial MT"/>
              </a:rPr>
              <a:t>ao </a:t>
            </a:r>
            <a:r>
              <a:rPr sz="2400" dirty="0">
                <a:latin typeface="Arial MT"/>
                <a:cs typeface="Arial MT"/>
              </a:rPr>
              <a:t>seu </a:t>
            </a:r>
            <a:r>
              <a:rPr sz="2400" spc="-5" dirty="0">
                <a:latin typeface="Arial MT"/>
                <a:cs typeface="Arial MT"/>
              </a:rPr>
              <a:t>projeto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partir de um de quatro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lugares:</a:t>
            </a:r>
            <a:endParaRPr sz="2400">
              <a:latin typeface="Arial MT"/>
              <a:cs typeface="Arial MT"/>
            </a:endParaRPr>
          </a:p>
          <a:p>
            <a:pPr marL="805180" lvl="1" indent="-466725">
              <a:lnSpc>
                <a:spcPts val="2305"/>
              </a:lnSpc>
              <a:buAutoNum type="arabicPeriod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da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biblioteca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sprites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Scratch;</a:t>
            </a:r>
            <a:endParaRPr sz="2000">
              <a:latin typeface="Arial MT"/>
              <a:cs typeface="Arial MT"/>
            </a:endParaRPr>
          </a:p>
          <a:p>
            <a:pPr marL="805180" marR="239395" lvl="1" indent="-466090">
              <a:lnSpc>
                <a:spcPts val="1930"/>
              </a:lnSpc>
              <a:spcBef>
                <a:spcPts val="420"/>
              </a:spcBef>
              <a:buAutoNum type="arabicPeriod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do Paint Editor incluído no Scratch </a:t>
            </a:r>
            <a:r>
              <a:rPr sz="2000" dirty="0">
                <a:latin typeface="Arial MT"/>
                <a:cs typeface="Arial MT"/>
              </a:rPr>
              <a:t>(onde você </a:t>
            </a:r>
            <a:r>
              <a:rPr sz="2000" spc="-5" dirty="0">
                <a:latin typeface="Arial MT"/>
                <a:cs typeface="Arial MT"/>
              </a:rPr>
              <a:t>pode desenhar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própria fantasia);</a:t>
            </a:r>
            <a:endParaRPr sz="2000">
              <a:latin typeface="Arial MT"/>
              <a:cs typeface="Arial MT"/>
            </a:endParaRPr>
          </a:p>
          <a:p>
            <a:pPr marL="805180" lvl="1" indent="-466725">
              <a:lnSpc>
                <a:spcPts val="2320"/>
              </a:lnSpc>
              <a:buAutoNum type="arabicPeriod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elemento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surpresa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(ator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aleatório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é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escolhido);</a:t>
            </a:r>
            <a:endParaRPr sz="2000">
              <a:latin typeface="Arial MT"/>
              <a:cs typeface="Arial MT"/>
            </a:endParaRPr>
          </a:p>
          <a:p>
            <a:pPr marL="805180" lvl="1" indent="-466725">
              <a:lnSpc>
                <a:spcPts val="2365"/>
              </a:lnSpc>
              <a:buAutoNum type="arabicPeriod"/>
              <a:tabLst>
                <a:tab pos="804545" algn="l"/>
                <a:tab pos="805815" algn="l"/>
              </a:tabLst>
            </a:pP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computador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(um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arquivo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imagem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já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existente);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1325" y="3586925"/>
            <a:ext cx="3823970" cy="2908300"/>
            <a:chOff x="2971325" y="3586925"/>
            <a:chExt cx="3823970" cy="2908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325" y="3586925"/>
              <a:ext cx="3500986" cy="29082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38024" y="5800550"/>
              <a:ext cx="1009015" cy="0"/>
            </a:xfrm>
            <a:custGeom>
              <a:avLst/>
              <a:gdLst/>
              <a:ahLst/>
              <a:cxnLst/>
              <a:rect l="l" t="t" r="r" b="b"/>
              <a:pathLst>
                <a:path w="1009015">
                  <a:moveTo>
                    <a:pt x="0" y="0"/>
                  </a:moveTo>
                  <a:lnTo>
                    <a:pt x="10087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46774" y="5784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46774" y="5784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38024" y="5263875"/>
              <a:ext cx="1009015" cy="0"/>
            </a:xfrm>
            <a:custGeom>
              <a:avLst/>
              <a:gdLst/>
              <a:ahLst/>
              <a:cxnLst/>
              <a:rect l="l" t="t" r="r" b="b"/>
              <a:pathLst>
                <a:path w="1009015">
                  <a:moveTo>
                    <a:pt x="0" y="0"/>
                  </a:moveTo>
                  <a:lnTo>
                    <a:pt x="10087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46774" y="52481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46774" y="52481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38024" y="5532225"/>
              <a:ext cx="1009015" cy="0"/>
            </a:xfrm>
            <a:custGeom>
              <a:avLst/>
              <a:gdLst/>
              <a:ahLst/>
              <a:cxnLst/>
              <a:rect l="l" t="t" r="r" b="b"/>
              <a:pathLst>
                <a:path w="1009015">
                  <a:moveTo>
                    <a:pt x="0" y="0"/>
                  </a:moveTo>
                  <a:lnTo>
                    <a:pt x="10087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46774" y="55164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46774" y="55164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38024" y="6010850"/>
              <a:ext cx="1009015" cy="0"/>
            </a:xfrm>
            <a:custGeom>
              <a:avLst/>
              <a:gdLst/>
              <a:ahLst/>
              <a:cxnLst/>
              <a:rect l="l" t="t" r="r" b="b"/>
              <a:pathLst>
                <a:path w="1009015">
                  <a:moveTo>
                    <a:pt x="0" y="0"/>
                  </a:moveTo>
                  <a:lnTo>
                    <a:pt x="10087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46774" y="5995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6774" y="5995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61050" y="5064548"/>
            <a:ext cx="145415" cy="1040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53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  <a:p>
            <a:pPr marL="19685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  <a:spcBef>
                <a:spcPts val="43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6495" y="203072"/>
            <a:ext cx="4642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Alteração</a:t>
            </a:r>
            <a:r>
              <a:rPr sz="4400" spc="-55" dirty="0"/>
              <a:t> </a:t>
            </a:r>
            <a:r>
              <a:rPr sz="4400" spc="-5" dirty="0"/>
              <a:t>do</a:t>
            </a:r>
            <a:r>
              <a:rPr sz="4400" spc="-50" dirty="0"/>
              <a:t> </a:t>
            </a:r>
            <a:r>
              <a:rPr sz="4400" spc="-5" dirty="0"/>
              <a:t>palco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545100" y="3509274"/>
            <a:ext cx="3115945" cy="3212465"/>
            <a:chOff x="545100" y="3509274"/>
            <a:chExt cx="3115945" cy="3212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100" y="3509274"/>
              <a:ext cx="2135575" cy="32120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0424" y="5709275"/>
              <a:ext cx="1120224" cy="8572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75927" y="943834"/>
            <a:ext cx="8314690" cy="48907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9880" marR="287655" indent="-297815" algn="just">
              <a:lnSpc>
                <a:spcPts val="2630"/>
              </a:lnSpc>
              <a:spcBef>
                <a:spcPts val="395"/>
              </a:spcBef>
              <a:buChar char="•"/>
              <a:tabLst>
                <a:tab pos="310515" algn="l"/>
              </a:tabLst>
            </a:pPr>
            <a:r>
              <a:rPr sz="2400" dirty="0">
                <a:latin typeface="Arial MT"/>
                <a:cs typeface="Arial MT"/>
              </a:rPr>
              <a:t>O </a:t>
            </a:r>
            <a:r>
              <a:rPr sz="2400" spc="-5" dirty="0">
                <a:latin typeface="Arial MT"/>
                <a:cs typeface="Arial MT"/>
              </a:rPr>
              <a:t>palco tem </a:t>
            </a:r>
            <a:r>
              <a:rPr sz="2400" dirty="0">
                <a:latin typeface="Arial MT"/>
                <a:cs typeface="Arial MT"/>
              </a:rPr>
              <a:t>seu </a:t>
            </a:r>
            <a:r>
              <a:rPr sz="2400" spc="-5" dirty="0">
                <a:latin typeface="Arial MT"/>
                <a:cs typeface="Arial MT"/>
              </a:rPr>
              <a:t>próprio </a:t>
            </a:r>
            <a:r>
              <a:rPr sz="2400" dirty="0">
                <a:latin typeface="Arial MT"/>
                <a:cs typeface="Arial MT"/>
              </a:rPr>
              <a:t>conjunto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dirty="0">
                <a:latin typeface="Arial MT"/>
                <a:cs typeface="Arial MT"/>
              </a:rPr>
              <a:t>scripts, </a:t>
            </a:r>
            <a:r>
              <a:rPr sz="2400" spc="-5" dirty="0">
                <a:latin typeface="Arial MT"/>
                <a:cs typeface="Arial MT"/>
              </a:rPr>
              <a:t>imagens </a:t>
            </a:r>
            <a:r>
              <a:rPr sz="2400" dirty="0">
                <a:latin typeface="Arial MT"/>
                <a:cs typeface="Arial MT"/>
              </a:rPr>
              <a:t>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sons.</a:t>
            </a:r>
            <a:endParaRPr sz="2400">
              <a:latin typeface="Arial MT"/>
              <a:cs typeface="Arial MT"/>
            </a:endParaRPr>
          </a:p>
          <a:p>
            <a:pPr marL="309880" marR="289560" indent="-297815" algn="just">
              <a:lnSpc>
                <a:spcPct val="90900"/>
              </a:lnSpc>
              <a:spcBef>
                <a:spcPts val="434"/>
              </a:spcBef>
              <a:buChar char="•"/>
              <a:tabLst>
                <a:tab pos="310515" algn="l"/>
              </a:tabLst>
            </a:pP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imagem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dirty="0">
                <a:latin typeface="Arial MT"/>
                <a:cs typeface="Arial MT"/>
              </a:rPr>
              <a:t> você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vê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palco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chama-se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pano de fundo (</a:t>
            </a:r>
            <a:r>
              <a:rPr sz="2400" i="1" spc="-5" dirty="0">
                <a:latin typeface="Arial"/>
                <a:cs typeface="Arial"/>
              </a:rPr>
              <a:t>backdrop</a:t>
            </a:r>
            <a:r>
              <a:rPr sz="2400" spc="-5" dirty="0">
                <a:latin typeface="Arial MT"/>
                <a:cs typeface="Arial MT"/>
              </a:rPr>
              <a:t>). Ao iniciar um novo projeto, </a:t>
            </a:r>
            <a:r>
              <a:rPr sz="2400" dirty="0">
                <a:latin typeface="Arial MT"/>
                <a:cs typeface="Arial MT"/>
              </a:rPr>
              <a:t>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palco</a:t>
            </a:r>
            <a:r>
              <a:rPr sz="2400" dirty="0">
                <a:latin typeface="Arial MT"/>
                <a:cs typeface="Arial MT"/>
              </a:rPr>
              <a:t> é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branco,</a:t>
            </a:r>
            <a:r>
              <a:rPr sz="2400" dirty="0">
                <a:latin typeface="Arial MT"/>
                <a:cs typeface="Arial MT"/>
              </a:rPr>
              <a:t> mas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você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pode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adicionar novas imagens de fundo </a:t>
            </a:r>
            <a:r>
              <a:rPr sz="2400" dirty="0">
                <a:latin typeface="Arial MT"/>
                <a:cs typeface="Arial MT"/>
              </a:rPr>
              <a:t>se </a:t>
            </a:r>
            <a:r>
              <a:rPr sz="2400" spc="-5" dirty="0">
                <a:latin typeface="Arial MT"/>
                <a:cs typeface="Arial MT"/>
              </a:rPr>
              <a:t>utilizar qualquer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das opções.</a:t>
            </a:r>
            <a:endParaRPr sz="2400">
              <a:latin typeface="Arial MT"/>
              <a:cs typeface="Arial MT"/>
            </a:endParaRPr>
          </a:p>
          <a:p>
            <a:pPr marL="4431030" marR="5715" lvl="1" indent="-466090" algn="just">
              <a:lnSpc>
                <a:spcPts val="1930"/>
              </a:lnSpc>
              <a:spcBef>
                <a:spcPts val="585"/>
              </a:spcBef>
              <a:buAutoNum type="arabicPeriod"/>
              <a:tabLst>
                <a:tab pos="4431665" algn="l"/>
              </a:tabLst>
            </a:pPr>
            <a:r>
              <a:rPr sz="2000" spc="-5" dirty="0">
                <a:latin typeface="Arial MT"/>
                <a:cs typeface="Arial MT"/>
              </a:rPr>
              <a:t>da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biblioteca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dirty="0">
                <a:latin typeface="Arial MT"/>
                <a:cs typeface="Arial MT"/>
              </a:rPr>
              <a:t> sprites</a:t>
            </a:r>
            <a:r>
              <a:rPr sz="2000" spc="5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Scratch;</a:t>
            </a:r>
            <a:endParaRPr sz="2000">
              <a:latin typeface="Arial MT"/>
              <a:cs typeface="Arial MT"/>
            </a:endParaRPr>
          </a:p>
          <a:p>
            <a:pPr marL="4431030" marR="8255" lvl="1" indent="-466090" algn="just">
              <a:lnSpc>
                <a:spcPct val="80700"/>
              </a:lnSpc>
              <a:spcBef>
                <a:spcPts val="420"/>
              </a:spcBef>
              <a:buAutoNum type="arabicPeriod"/>
              <a:tabLst>
                <a:tab pos="4431665" algn="l"/>
              </a:tabLst>
            </a:pPr>
            <a:r>
              <a:rPr sz="2000" spc="-5" dirty="0">
                <a:latin typeface="Arial MT"/>
                <a:cs typeface="Arial MT"/>
              </a:rPr>
              <a:t>do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Paint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Editor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incluído</a:t>
            </a:r>
            <a:r>
              <a:rPr sz="2000" spc="5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Scratch</a:t>
            </a:r>
            <a:r>
              <a:rPr sz="2000" dirty="0">
                <a:latin typeface="Arial MT"/>
                <a:cs typeface="Arial MT"/>
              </a:rPr>
              <a:t> (onde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você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pode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desenhar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própria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fantasia);</a:t>
            </a:r>
            <a:endParaRPr sz="2000">
              <a:latin typeface="Arial MT"/>
              <a:cs typeface="Arial MT"/>
            </a:endParaRPr>
          </a:p>
          <a:p>
            <a:pPr marL="4431030" marR="5080" lvl="1" indent="-466090" algn="just">
              <a:lnSpc>
                <a:spcPts val="1930"/>
              </a:lnSpc>
              <a:spcBef>
                <a:spcPts val="405"/>
              </a:spcBef>
              <a:buAutoNum type="arabicPeriod"/>
              <a:tabLst>
                <a:tab pos="4431665" algn="l"/>
              </a:tabLst>
            </a:pPr>
            <a:r>
              <a:rPr sz="2000" spc="-5" dirty="0">
                <a:latin typeface="Arial MT"/>
                <a:cs typeface="Arial MT"/>
              </a:rPr>
              <a:t>elemento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surpresa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(ator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aleatório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é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escolhido);</a:t>
            </a:r>
            <a:endParaRPr sz="2000">
              <a:latin typeface="Arial MT"/>
              <a:cs typeface="Arial MT"/>
            </a:endParaRPr>
          </a:p>
          <a:p>
            <a:pPr marL="4431030" marR="5080" lvl="1" indent="-466090" algn="just">
              <a:lnSpc>
                <a:spcPts val="1930"/>
              </a:lnSpc>
              <a:spcBef>
                <a:spcPts val="415"/>
              </a:spcBef>
              <a:buAutoNum type="arabicPeriod"/>
              <a:tabLst>
                <a:tab pos="4431665" algn="l"/>
              </a:tabLst>
            </a:pP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5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seu</a:t>
            </a:r>
            <a:r>
              <a:rPr sz="2000" spc="5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computador</a:t>
            </a:r>
            <a:r>
              <a:rPr sz="2000" spc="5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(um</a:t>
            </a:r>
            <a:r>
              <a:rPr sz="2000" spc="5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arquivo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imagem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já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existente);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024" y="203072"/>
            <a:ext cx="6079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Controlando</a:t>
            </a:r>
            <a:r>
              <a:rPr sz="4400" spc="-55" dirty="0"/>
              <a:t> </a:t>
            </a:r>
            <a:r>
              <a:rPr sz="4400" dirty="0"/>
              <a:t>a</a:t>
            </a:r>
            <a:r>
              <a:rPr sz="4400" spc="-50" dirty="0"/>
              <a:t> </a:t>
            </a:r>
            <a:r>
              <a:rPr sz="4400" spc="-5" dirty="0"/>
              <a:t>execução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4002" y="1109484"/>
            <a:ext cx="7940040" cy="25279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00380" marR="523240" indent="-488315">
              <a:lnSpc>
                <a:spcPts val="2630"/>
              </a:lnSpc>
              <a:spcBef>
                <a:spcPts val="395"/>
              </a:spcBef>
              <a:buChar char="•"/>
              <a:tabLst>
                <a:tab pos="499745" algn="l"/>
                <a:tab pos="50101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pequena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barra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localizada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acima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palco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contém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diversos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controles.</a:t>
            </a:r>
            <a:endParaRPr sz="2400">
              <a:latin typeface="Arial MT"/>
              <a:cs typeface="Arial MT"/>
            </a:endParaRPr>
          </a:p>
          <a:p>
            <a:pPr marL="881380" marR="5080" lvl="1" indent="-542290">
              <a:lnSpc>
                <a:spcPct val="90100"/>
              </a:lnSpc>
              <a:spcBef>
                <a:spcPts val="385"/>
              </a:spcBef>
              <a:buAutoNum type="arabicPeriod"/>
              <a:tabLst>
                <a:tab pos="880744" algn="l"/>
                <a:tab pos="882015" algn="l"/>
              </a:tabLst>
            </a:pPr>
            <a:r>
              <a:rPr sz="2000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ícone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Apresentação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oculta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todos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scripts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ferramentas de programação 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-5" dirty="0">
                <a:latin typeface="Arial MT"/>
                <a:cs typeface="Arial MT"/>
              </a:rPr>
              <a:t>faz </a:t>
            </a:r>
            <a:r>
              <a:rPr sz="2000" dirty="0">
                <a:latin typeface="Arial MT"/>
                <a:cs typeface="Arial MT"/>
              </a:rPr>
              <a:t>com </a:t>
            </a:r>
            <a:r>
              <a:rPr sz="2000" spc="-5" dirty="0">
                <a:latin typeface="Arial MT"/>
                <a:cs typeface="Arial MT"/>
              </a:rPr>
              <a:t>que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área do palco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ocupe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quase todo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monitor.</a:t>
            </a:r>
            <a:endParaRPr sz="2000">
              <a:latin typeface="Arial MT"/>
              <a:cs typeface="Arial MT"/>
            </a:endParaRPr>
          </a:p>
          <a:p>
            <a:pPr marL="881380" lvl="1" indent="-54292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880744" algn="l"/>
                <a:tab pos="882015" algn="l"/>
              </a:tabLst>
            </a:pPr>
            <a:r>
              <a:rPr sz="2000" spc="-5" dirty="0">
                <a:latin typeface="Arial MT"/>
                <a:cs typeface="Arial MT"/>
              </a:rPr>
              <a:t>Aa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lado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é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exibido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nome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projeto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corrente.</a:t>
            </a:r>
            <a:endParaRPr sz="2000">
              <a:latin typeface="Arial MT"/>
              <a:cs typeface="Arial MT"/>
            </a:endParaRPr>
          </a:p>
          <a:p>
            <a:pPr marL="881380" marR="407034" lvl="1" indent="-542290">
              <a:lnSpc>
                <a:spcPts val="2150"/>
              </a:lnSpc>
              <a:spcBef>
                <a:spcPts val="430"/>
              </a:spcBef>
              <a:buAutoNum type="arabicPeriod"/>
              <a:tabLst>
                <a:tab pos="880744" algn="l"/>
                <a:tab pos="882015" algn="l"/>
              </a:tabLst>
            </a:pPr>
            <a:r>
              <a:rPr sz="2000" spc="-5" dirty="0">
                <a:latin typeface="Arial MT"/>
                <a:cs typeface="Arial MT"/>
              </a:rPr>
              <a:t>Os ícones de bandeira </a:t>
            </a:r>
            <a:r>
              <a:rPr sz="2000" dirty="0">
                <a:latin typeface="Arial MT"/>
                <a:cs typeface="Arial MT"/>
              </a:rPr>
              <a:t>verde (iniciar </a:t>
            </a:r>
            <a:r>
              <a:rPr sz="2000" spc="-5" dirty="0">
                <a:latin typeface="Arial MT"/>
                <a:cs typeface="Arial MT"/>
              </a:rPr>
              <a:t>execução) </a:t>
            </a:r>
            <a:r>
              <a:rPr sz="2000" dirty="0">
                <a:latin typeface="Arial MT"/>
                <a:cs typeface="Arial MT"/>
              </a:rPr>
              <a:t>e vermelha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(parar)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permitem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iniciar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terminar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seu</a:t>
            </a:r>
            <a:r>
              <a:rPr sz="2000" spc="-5" dirty="0">
                <a:latin typeface="Arial MT"/>
                <a:cs typeface="Arial MT"/>
              </a:rPr>
              <a:t> programa.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5162" y="3789362"/>
            <a:ext cx="5311140" cy="2764155"/>
            <a:chOff x="2035162" y="3789362"/>
            <a:chExt cx="5311140" cy="27641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2699" y="3789362"/>
              <a:ext cx="5213493" cy="276383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39924" y="4124050"/>
              <a:ext cx="1153160" cy="1008380"/>
            </a:xfrm>
            <a:custGeom>
              <a:avLst/>
              <a:gdLst/>
              <a:ahLst/>
              <a:cxnLst/>
              <a:rect l="l" t="t" r="r" b="b"/>
              <a:pathLst>
                <a:path w="1153160" h="1008379">
                  <a:moveTo>
                    <a:pt x="1152599" y="1007999"/>
                  </a:moveTo>
                  <a:lnTo>
                    <a:pt x="0" y="1007999"/>
                  </a:lnTo>
                  <a:lnTo>
                    <a:pt x="0" y="353031"/>
                  </a:lnTo>
                  <a:lnTo>
                    <a:pt x="450299" y="353031"/>
                  </a:lnTo>
                  <a:lnTo>
                    <a:pt x="450299" y="251999"/>
                  </a:lnTo>
                  <a:lnTo>
                    <a:pt x="324299" y="251999"/>
                  </a:lnTo>
                  <a:lnTo>
                    <a:pt x="576299" y="0"/>
                  </a:lnTo>
                  <a:lnTo>
                    <a:pt x="828299" y="251999"/>
                  </a:lnTo>
                  <a:lnTo>
                    <a:pt x="702299" y="251999"/>
                  </a:lnTo>
                  <a:lnTo>
                    <a:pt x="702299" y="353031"/>
                  </a:lnTo>
                  <a:lnTo>
                    <a:pt x="1152599" y="353031"/>
                  </a:lnTo>
                  <a:lnTo>
                    <a:pt x="1152599" y="1007999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9924" y="4124050"/>
              <a:ext cx="1153160" cy="1008380"/>
            </a:xfrm>
            <a:custGeom>
              <a:avLst/>
              <a:gdLst/>
              <a:ahLst/>
              <a:cxnLst/>
              <a:rect l="l" t="t" r="r" b="b"/>
              <a:pathLst>
                <a:path w="1153160" h="1008379">
                  <a:moveTo>
                    <a:pt x="0" y="353031"/>
                  </a:moveTo>
                  <a:lnTo>
                    <a:pt x="450299" y="353031"/>
                  </a:lnTo>
                  <a:lnTo>
                    <a:pt x="450299" y="251999"/>
                  </a:lnTo>
                  <a:lnTo>
                    <a:pt x="324299" y="251999"/>
                  </a:lnTo>
                  <a:lnTo>
                    <a:pt x="576299" y="0"/>
                  </a:lnTo>
                  <a:lnTo>
                    <a:pt x="828299" y="251999"/>
                  </a:lnTo>
                  <a:lnTo>
                    <a:pt x="702299" y="251999"/>
                  </a:lnTo>
                  <a:lnTo>
                    <a:pt x="702299" y="353031"/>
                  </a:lnTo>
                  <a:lnTo>
                    <a:pt x="1152599" y="353031"/>
                  </a:lnTo>
                  <a:lnTo>
                    <a:pt x="1152599" y="1007999"/>
                  </a:lnTo>
                  <a:lnTo>
                    <a:pt x="0" y="1007999"/>
                  </a:lnTo>
                  <a:lnTo>
                    <a:pt x="0" y="35303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43004" y="4575204"/>
            <a:ext cx="7467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0965" marR="5080" indent="-8890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Nome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projeto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83737" y="4221049"/>
            <a:ext cx="1449705" cy="1017905"/>
            <a:chOff x="4283737" y="4221049"/>
            <a:chExt cx="1449705" cy="1017905"/>
          </a:xfrm>
        </p:grpSpPr>
        <p:sp>
          <p:nvSpPr>
            <p:cNvPr id="10" name="object 10"/>
            <p:cNvSpPr/>
            <p:nvPr/>
          </p:nvSpPr>
          <p:spPr>
            <a:xfrm>
              <a:off x="4288499" y="4225811"/>
              <a:ext cx="1440180" cy="1008380"/>
            </a:xfrm>
            <a:custGeom>
              <a:avLst/>
              <a:gdLst/>
              <a:ahLst/>
              <a:cxnLst/>
              <a:rect l="l" t="t" r="r" b="b"/>
              <a:pathLst>
                <a:path w="1440179" h="1008379">
                  <a:moveTo>
                    <a:pt x="1439999" y="1007999"/>
                  </a:moveTo>
                  <a:lnTo>
                    <a:pt x="0" y="1007999"/>
                  </a:lnTo>
                  <a:lnTo>
                    <a:pt x="0" y="353032"/>
                  </a:lnTo>
                  <a:lnTo>
                    <a:pt x="593999" y="353032"/>
                  </a:lnTo>
                  <a:lnTo>
                    <a:pt x="593999" y="251999"/>
                  </a:lnTo>
                  <a:lnTo>
                    <a:pt x="467999" y="251999"/>
                  </a:lnTo>
                  <a:lnTo>
                    <a:pt x="719999" y="0"/>
                  </a:lnTo>
                  <a:lnTo>
                    <a:pt x="971999" y="251999"/>
                  </a:lnTo>
                  <a:lnTo>
                    <a:pt x="845999" y="251999"/>
                  </a:lnTo>
                  <a:lnTo>
                    <a:pt x="845999" y="353032"/>
                  </a:lnTo>
                  <a:lnTo>
                    <a:pt x="1439999" y="353032"/>
                  </a:lnTo>
                  <a:lnTo>
                    <a:pt x="1439999" y="1007999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8499" y="4225811"/>
              <a:ext cx="1440180" cy="1008380"/>
            </a:xfrm>
            <a:custGeom>
              <a:avLst/>
              <a:gdLst/>
              <a:ahLst/>
              <a:cxnLst/>
              <a:rect l="l" t="t" r="r" b="b"/>
              <a:pathLst>
                <a:path w="1440179" h="1008379">
                  <a:moveTo>
                    <a:pt x="0" y="353032"/>
                  </a:moveTo>
                  <a:lnTo>
                    <a:pt x="593999" y="353032"/>
                  </a:lnTo>
                  <a:lnTo>
                    <a:pt x="593999" y="251999"/>
                  </a:lnTo>
                  <a:lnTo>
                    <a:pt x="467999" y="251999"/>
                  </a:lnTo>
                  <a:lnTo>
                    <a:pt x="719999" y="0"/>
                  </a:lnTo>
                  <a:lnTo>
                    <a:pt x="971999" y="251999"/>
                  </a:lnTo>
                  <a:lnTo>
                    <a:pt x="845999" y="251999"/>
                  </a:lnTo>
                  <a:lnTo>
                    <a:pt x="845999" y="353032"/>
                  </a:lnTo>
                  <a:lnTo>
                    <a:pt x="1439999" y="353032"/>
                  </a:lnTo>
                  <a:lnTo>
                    <a:pt x="1439999" y="1007999"/>
                  </a:lnTo>
                  <a:lnTo>
                    <a:pt x="0" y="1007999"/>
                  </a:lnTo>
                  <a:lnTo>
                    <a:pt x="0" y="35303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80446" y="4637850"/>
            <a:ext cx="125539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731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 MT"/>
                <a:cs typeface="Arial MT"/>
              </a:rPr>
              <a:t>Bandeira de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iniciar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17887" y="4315987"/>
            <a:ext cx="1344930" cy="828040"/>
            <a:chOff x="6417887" y="4315987"/>
            <a:chExt cx="1344930" cy="828040"/>
          </a:xfrm>
        </p:grpSpPr>
        <p:sp>
          <p:nvSpPr>
            <p:cNvPr id="15" name="object 15"/>
            <p:cNvSpPr/>
            <p:nvPr/>
          </p:nvSpPr>
          <p:spPr>
            <a:xfrm>
              <a:off x="6422649" y="4320749"/>
              <a:ext cx="1335405" cy="818515"/>
            </a:xfrm>
            <a:custGeom>
              <a:avLst/>
              <a:gdLst/>
              <a:ahLst/>
              <a:cxnLst/>
              <a:rect l="l" t="t" r="r" b="b"/>
              <a:pathLst>
                <a:path w="1335404" h="818514">
                  <a:moveTo>
                    <a:pt x="1334999" y="818099"/>
                  </a:moveTo>
                  <a:lnTo>
                    <a:pt x="0" y="818099"/>
                  </a:lnTo>
                  <a:lnTo>
                    <a:pt x="0" y="286522"/>
                  </a:lnTo>
                  <a:lnTo>
                    <a:pt x="565237" y="286522"/>
                  </a:lnTo>
                  <a:lnTo>
                    <a:pt x="565237" y="204524"/>
                  </a:lnTo>
                  <a:lnTo>
                    <a:pt x="462974" y="204524"/>
                  </a:lnTo>
                  <a:lnTo>
                    <a:pt x="667499" y="0"/>
                  </a:lnTo>
                  <a:lnTo>
                    <a:pt x="872024" y="204524"/>
                  </a:lnTo>
                  <a:lnTo>
                    <a:pt x="769762" y="204524"/>
                  </a:lnTo>
                  <a:lnTo>
                    <a:pt x="769762" y="286522"/>
                  </a:lnTo>
                  <a:lnTo>
                    <a:pt x="1334999" y="286522"/>
                  </a:lnTo>
                  <a:lnTo>
                    <a:pt x="1334999" y="818099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22649" y="4320749"/>
              <a:ext cx="1335405" cy="818515"/>
            </a:xfrm>
            <a:custGeom>
              <a:avLst/>
              <a:gdLst/>
              <a:ahLst/>
              <a:cxnLst/>
              <a:rect l="l" t="t" r="r" b="b"/>
              <a:pathLst>
                <a:path w="1335404" h="818514">
                  <a:moveTo>
                    <a:pt x="0" y="286522"/>
                  </a:moveTo>
                  <a:lnTo>
                    <a:pt x="565237" y="286522"/>
                  </a:lnTo>
                  <a:lnTo>
                    <a:pt x="565237" y="204524"/>
                  </a:lnTo>
                  <a:lnTo>
                    <a:pt x="462974" y="204524"/>
                  </a:lnTo>
                  <a:lnTo>
                    <a:pt x="667499" y="0"/>
                  </a:lnTo>
                  <a:lnTo>
                    <a:pt x="872024" y="204524"/>
                  </a:lnTo>
                  <a:lnTo>
                    <a:pt x="769762" y="204524"/>
                  </a:lnTo>
                  <a:lnTo>
                    <a:pt x="769762" y="286522"/>
                  </a:lnTo>
                  <a:lnTo>
                    <a:pt x="1334999" y="286522"/>
                  </a:lnTo>
                  <a:lnTo>
                    <a:pt x="1334999" y="818099"/>
                  </a:lnTo>
                  <a:lnTo>
                    <a:pt x="0" y="818099"/>
                  </a:lnTo>
                  <a:lnTo>
                    <a:pt x="0" y="28652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39011" y="4643699"/>
            <a:ext cx="11029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240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Modo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apresentação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670" y="203072"/>
            <a:ext cx="5821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Atores</a:t>
            </a:r>
            <a:r>
              <a:rPr sz="4400" spc="-45" dirty="0"/>
              <a:t> </a:t>
            </a:r>
            <a:r>
              <a:rPr sz="4400" dirty="0"/>
              <a:t>e</a:t>
            </a:r>
            <a:r>
              <a:rPr sz="4400" spc="-35" dirty="0"/>
              <a:t> </a:t>
            </a:r>
            <a:r>
              <a:rPr sz="4400" dirty="0"/>
              <a:t>suas</a:t>
            </a:r>
            <a:r>
              <a:rPr sz="4400" spc="-35" dirty="0"/>
              <a:t> </a:t>
            </a:r>
            <a:r>
              <a:rPr sz="4400" spc="-5" dirty="0"/>
              <a:t>fantasias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3559" y="1556900"/>
            <a:ext cx="7526020" cy="1671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2260" marR="46990" indent="-290195">
              <a:lnSpc>
                <a:spcPts val="3000"/>
              </a:lnSpc>
              <a:spcBef>
                <a:spcPts val="500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 MT"/>
                <a:cs typeface="Arial MT"/>
              </a:rPr>
              <a:t>Cada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sprite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ator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tem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seus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próprios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scripts,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fantasias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sons;</a:t>
            </a:r>
            <a:endParaRPr sz="2800">
              <a:latin typeface="Arial MT"/>
              <a:cs typeface="Arial MT"/>
            </a:endParaRPr>
          </a:p>
          <a:p>
            <a:pPr marL="302260" marR="5080" indent="-290195">
              <a:lnSpc>
                <a:spcPts val="3040"/>
              </a:lnSpc>
              <a:spcBef>
                <a:spcPts val="525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45" dirty="0">
                <a:latin typeface="Arial MT"/>
                <a:cs typeface="Arial MT"/>
              </a:rPr>
              <a:t>Você </a:t>
            </a:r>
            <a:r>
              <a:rPr sz="2800" spc="-5" dirty="0">
                <a:latin typeface="Arial MT"/>
                <a:cs typeface="Arial MT"/>
              </a:rPr>
              <a:t>pode </a:t>
            </a:r>
            <a:r>
              <a:rPr sz="2800" dirty="0">
                <a:latin typeface="Arial MT"/>
                <a:cs typeface="Arial MT"/>
              </a:rPr>
              <a:t>selecionar </a:t>
            </a:r>
            <a:r>
              <a:rPr sz="2800" spc="-5" dirty="0">
                <a:latin typeface="Arial MT"/>
                <a:cs typeface="Arial MT"/>
              </a:rPr>
              <a:t>qualquer </a:t>
            </a:r>
            <a:r>
              <a:rPr sz="2800" dirty="0">
                <a:latin typeface="Arial MT"/>
                <a:cs typeface="Arial MT"/>
              </a:rPr>
              <a:t>sprite e ver </a:t>
            </a:r>
            <a:r>
              <a:rPr sz="2800" spc="-5" dirty="0">
                <a:latin typeface="Arial MT"/>
                <a:cs typeface="Arial MT"/>
              </a:rPr>
              <a:t>os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seus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pertences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clicar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aba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fantasias;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71" y="0"/>
            <a:ext cx="5740474" cy="41886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44009" y="4073280"/>
            <a:ext cx="5618480" cy="23114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29565" marR="5715" indent="-317500" algn="just">
              <a:lnSpc>
                <a:spcPts val="2180"/>
              </a:lnSpc>
              <a:spcBef>
                <a:spcPts val="355"/>
              </a:spcBef>
              <a:buChar char="•"/>
              <a:tabLst>
                <a:tab pos="330200" algn="l"/>
              </a:tabLst>
            </a:pPr>
            <a:r>
              <a:rPr sz="2000" spc="-5" dirty="0">
                <a:latin typeface="Arial MT"/>
                <a:cs typeface="Arial MT"/>
              </a:rPr>
              <a:t>Clique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</a:t>
            </a:r>
            <a:r>
              <a:rPr sz="2000" dirty="0">
                <a:latin typeface="Arial MT"/>
                <a:cs typeface="Arial MT"/>
              </a:rPr>
              <a:t> miniatura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</a:t>
            </a:r>
            <a:r>
              <a:rPr sz="2000" dirty="0">
                <a:latin typeface="Arial MT"/>
                <a:cs typeface="Arial MT"/>
              </a:rPr>
              <a:t> sprite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Lista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Sprites;</a:t>
            </a:r>
            <a:endParaRPr sz="2000">
              <a:latin typeface="Arial MT"/>
              <a:cs typeface="Arial MT"/>
            </a:endParaRPr>
          </a:p>
          <a:p>
            <a:pPr marL="329565" indent="-317500" algn="just">
              <a:lnSpc>
                <a:spcPts val="2020"/>
              </a:lnSpc>
              <a:buChar char="•"/>
              <a:tabLst>
                <a:tab pos="33020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miniatura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sprite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selecionado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momento</a:t>
            </a:r>
            <a:endParaRPr sz="2000">
              <a:latin typeface="Arial MT"/>
              <a:cs typeface="Arial MT"/>
            </a:endParaRPr>
          </a:p>
          <a:p>
            <a:pPr marL="329565" marR="5080" algn="just">
              <a:lnSpc>
                <a:spcPts val="2180"/>
              </a:lnSpc>
              <a:spcBef>
                <a:spcPts val="145"/>
              </a:spcBef>
            </a:pPr>
            <a:r>
              <a:rPr sz="2000" dirty="0">
                <a:latin typeface="Arial MT"/>
                <a:cs typeface="Arial MT"/>
              </a:rPr>
              <a:t>sempre </a:t>
            </a:r>
            <a:r>
              <a:rPr sz="2000" spc="-5" dirty="0">
                <a:latin typeface="Arial MT"/>
                <a:cs typeface="Arial MT"/>
              </a:rPr>
              <a:t>estará em destaque, </a:t>
            </a:r>
            <a:r>
              <a:rPr sz="2000" dirty="0">
                <a:latin typeface="Arial MT"/>
                <a:cs typeface="Arial MT"/>
              </a:rPr>
              <a:t>contornada com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uma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borda azul;</a:t>
            </a:r>
            <a:endParaRPr sz="2000">
              <a:latin typeface="Arial MT"/>
              <a:cs typeface="Arial MT"/>
            </a:endParaRPr>
          </a:p>
          <a:p>
            <a:pPr marL="329565" marR="6985" indent="-317500" algn="just">
              <a:lnSpc>
                <a:spcPct val="90100"/>
              </a:lnSpc>
              <a:spcBef>
                <a:spcPts val="370"/>
              </a:spcBef>
              <a:buChar char="•"/>
              <a:tabLst>
                <a:tab pos="330200" algn="l"/>
              </a:tabLst>
            </a:pPr>
            <a:r>
              <a:rPr sz="2000" spc="-5" dirty="0">
                <a:latin typeface="Arial MT"/>
                <a:cs typeface="Arial MT"/>
              </a:rPr>
              <a:t>Ao </a:t>
            </a:r>
            <a:r>
              <a:rPr sz="2000" dirty="0">
                <a:latin typeface="Arial MT"/>
                <a:cs typeface="Arial MT"/>
              </a:rPr>
              <a:t>selecionar </a:t>
            </a:r>
            <a:r>
              <a:rPr sz="2000" spc="-5" dirty="0">
                <a:latin typeface="Arial MT"/>
                <a:cs typeface="Arial MT"/>
              </a:rPr>
              <a:t>um </a:t>
            </a:r>
            <a:r>
              <a:rPr sz="2000" dirty="0">
                <a:latin typeface="Arial MT"/>
                <a:cs typeface="Arial MT"/>
              </a:rPr>
              <a:t>sprite, você </a:t>
            </a:r>
            <a:r>
              <a:rPr sz="2000" spc="-5" dirty="0">
                <a:latin typeface="Arial MT"/>
                <a:cs typeface="Arial MT"/>
              </a:rPr>
              <a:t>poderá acessar </a:t>
            </a:r>
            <a:r>
              <a:rPr sz="2000" dirty="0">
                <a:latin typeface="Arial MT"/>
                <a:cs typeface="Arial MT"/>
              </a:rPr>
              <a:t> seus scripts e suas </a:t>
            </a:r>
            <a:r>
              <a:rPr sz="2000" spc="-5" dirty="0">
                <a:latin typeface="Arial MT"/>
                <a:cs typeface="Arial MT"/>
              </a:rPr>
              <a:t>fantasias 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-5" dirty="0">
                <a:latin typeface="Arial MT"/>
                <a:cs typeface="Arial MT"/>
              </a:rPr>
              <a:t>ao lado na aba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"sons"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sons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podem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modificados.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0" marR="5080" indent="-25279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Ambiente</a:t>
            </a:r>
            <a:r>
              <a:rPr spc="-30" dirty="0"/>
              <a:t> </a:t>
            </a:r>
            <a:r>
              <a:rPr dirty="0"/>
              <a:t>com</a:t>
            </a:r>
            <a:r>
              <a:rPr spc="-20" dirty="0"/>
              <a:t> </a:t>
            </a:r>
            <a:r>
              <a:rPr spc="-5" dirty="0"/>
              <a:t>novo</a:t>
            </a:r>
            <a:r>
              <a:rPr spc="-20" dirty="0"/>
              <a:t> </a:t>
            </a:r>
            <a:r>
              <a:rPr spc="-10" dirty="0"/>
              <a:t>fundo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palco </a:t>
            </a:r>
            <a:r>
              <a:rPr spc="-1100" dirty="0"/>
              <a:t> </a:t>
            </a:r>
            <a:r>
              <a:rPr dirty="0"/>
              <a:t>e</a:t>
            </a:r>
            <a:r>
              <a:rPr spc="-10" dirty="0"/>
              <a:t> </a:t>
            </a:r>
            <a:r>
              <a:rPr spc="-5" dirty="0"/>
              <a:t>novo</a:t>
            </a:r>
            <a:r>
              <a:rPr spc="-10" dirty="0"/>
              <a:t> </a:t>
            </a:r>
            <a:r>
              <a:rPr dirty="0"/>
              <a:t>sprite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70037"/>
            <a:ext cx="8578083" cy="51355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1886" y="477709"/>
            <a:ext cx="6910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Pensamento</a:t>
            </a:r>
            <a:r>
              <a:rPr sz="4400" spc="-100" dirty="0"/>
              <a:t> </a:t>
            </a:r>
            <a:r>
              <a:rPr sz="4400" dirty="0"/>
              <a:t>computacional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3547" y="1543100"/>
            <a:ext cx="8027034" cy="189483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02260" marR="5080" indent="-290195" algn="just">
              <a:lnSpc>
                <a:spcPts val="2700"/>
              </a:lnSpc>
              <a:spcBef>
                <a:spcPts val="740"/>
              </a:spcBef>
              <a:buChar char="•"/>
              <a:tabLst>
                <a:tab pos="302895" algn="l"/>
              </a:tabLst>
            </a:pPr>
            <a:r>
              <a:rPr sz="2800" dirty="0">
                <a:latin typeface="Arial MT"/>
                <a:cs typeface="Arial MT"/>
              </a:rPr>
              <a:t>O</a:t>
            </a:r>
            <a:r>
              <a:rPr sz="2800" spc="7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pensamento</a:t>
            </a:r>
            <a:r>
              <a:rPr sz="2800" spc="7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computacional</a:t>
            </a:r>
            <a:r>
              <a:rPr sz="2800" spc="7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é</a:t>
            </a:r>
            <a:r>
              <a:rPr sz="2800" spc="7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7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capacidade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 indivíduo de desencadear um processo de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formulação de problemas do </a:t>
            </a:r>
            <a:r>
              <a:rPr sz="2800" dirty="0">
                <a:latin typeface="Arial MT"/>
                <a:cs typeface="Arial MT"/>
              </a:rPr>
              <a:t>mundo real e </a:t>
            </a:r>
            <a:r>
              <a:rPr sz="2800" spc="-5" dirty="0">
                <a:latin typeface="Arial MT"/>
                <a:cs typeface="Arial MT"/>
              </a:rPr>
              <a:t>de </a:t>
            </a:r>
            <a:r>
              <a:rPr sz="2800" dirty="0">
                <a:latin typeface="Arial MT"/>
                <a:cs typeface="Arial MT"/>
              </a:rPr>
              <a:t> solucioná-los.</a:t>
            </a:r>
            <a:endParaRPr sz="2800">
              <a:latin typeface="Arial MT"/>
              <a:cs typeface="Arial MT"/>
            </a:endParaRPr>
          </a:p>
          <a:p>
            <a:pPr marL="302260" indent="-290195" algn="just">
              <a:lnSpc>
                <a:spcPts val="3279"/>
              </a:lnSpc>
              <a:buChar char="•"/>
              <a:tabLst>
                <a:tab pos="302895" algn="l"/>
              </a:tabLst>
            </a:pPr>
            <a:r>
              <a:rPr sz="2800" spc="-10" dirty="0">
                <a:latin typeface="Arial MT"/>
                <a:cs typeface="Arial MT"/>
              </a:rPr>
              <a:t>Aptidão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fundamental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século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XXI.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3768725"/>
            <a:ext cx="8461191" cy="30892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50796" y="661710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 MT"/>
                <a:cs typeface="Arial MT"/>
              </a:rPr>
              <a:t>2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373" y="477709"/>
            <a:ext cx="7653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Informações</a:t>
            </a:r>
            <a:r>
              <a:rPr sz="4400" spc="-35" dirty="0"/>
              <a:t> </a:t>
            </a:r>
            <a:r>
              <a:rPr sz="4400" dirty="0"/>
              <a:t>e</a:t>
            </a:r>
            <a:r>
              <a:rPr sz="4400" spc="-25" dirty="0"/>
              <a:t> </a:t>
            </a:r>
            <a:r>
              <a:rPr sz="4400" spc="-5" dirty="0"/>
              <a:t>edição</a:t>
            </a:r>
            <a:r>
              <a:rPr sz="4400" spc="-25" dirty="0"/>
              <a:t> </a:t>
            </a:r>
            <a:r>
              <a:rPr sz="4400" spc="-5" dirty="0"/>
              <a:t>do</a:t>
            </a:r>
            <a:r>
              <a:rPr sz="4400" spc="-25" dirty="0"/>
              <a:t> </a:t>
            </a:r>
            <a:r>
              <a:rPr sz="4400" dirty="0"/>
              <a:t>sprite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3730" y="1493456"/>
            <a:ext cx="7912734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4640" marR="5080" indent="-281940">
              <a:lnSpc>
                <a:spcPts val="3829"/>
              </a:lnSpc>
              <a:spcBef>
                <a:spcPts val="204"/>
              </a:spcBef>
              <a:buChar char="•"/>
              <a:tabLst>
                <a:tab pos="294640" algn="l"/>
              </a:tabLst>
            </a:pPr>
            <a:r>
              <a:rPr sz="3200" spc="-5" dirty="0">
                <a:latin typeface="Arial MT"/>
                <a:cs typeface="Arial MT"/>
              </a:rPr>
              <a:t>Clicar em uma miniatura de </a:t>
            </a:r>
            <a:r>
              <a:rPr sz="3200" dirty="0">
                <a:latin typeface="Arial MT"/>
                <a:cs typeface="Arial MT"/>
              </a:rPr>
              <a:t>sprite </a:t>
            </a:r>
            <a:r>
              <a:rPr sz="3200" spc="-10" dirty="0">
                <a:latin typeface="Arial MT"/>
                <a:cs typeface="Arial MT"/>
              </a:rPr>
              <a:t>faz </a:t>
            </a:r>
            <a:r>
              <a:rPr sz="3200" dirty="0">
                <a:latin typeface="Arial MT"/>
                <a:cs typeface="Arial MT"/>
              </a:rPr>
              <a:t>com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menu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opções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seja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mostrado;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9250" y="2960612"/>
            <a:ext cx="6083534" cy="32400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165" y="477709"/>
            <a:ext cx="4585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Faça</a:t>
            </a:r>
            <a:r>
              <a:rPr sz="4400" spc="-60" dirty="0"/>
              <a:t> </a:t>
            </a:r>
            <a:r>
              <a:rPr sz="4400" dirty="0"/>
              <a:t>você</a:t>
            </a:r>
            <a:r>
              <a:rPr sz="4400" spc="-50" dirty="0"/>
              <a:t> </a:t>
            </a:r>
            <a:r>
              <a:rPr sz="4400" dirty="0"/>
              <a:t>mesmo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2163245"/>
            <a:ext cx="8015605" cy="19704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4640" marR="5080" indent="-281940" algn="just">
              <a:lnSpc>
                <a:spcPts val="3829"/>
              </a:lnSpc>
              <a:spcBef>
                <a:spcPts val="195"/>
              </a:spcBef>
              <a:buChar char="•"/>
              <a:tabLst>
                <a:tab pos="294640" algn="l"/>
              </a:tabLst>
            </a:pPr>
            <a:r>
              <a:rPr sz="3200" spc="-10" dirty="0">
                <a:latin typeface="Arial MT"/>
                <a:cs typeface="Arial MT"/>
              </a:rPr>
              <a:t>Para </a:t>
            </a:r>
            <a:r>
              <a:rPr sz="3200" spc="-5" dirty="0">
                <a:latin typeface="Arial MT"/>
                <a:cs typeface="Arial MT"/>
              </a:rPr>
              <a:t>praticar </a:t>
            </a:r>
            <a:r>
              <a:rPr sz="3200" dirty="0">
                <a:latin typeface="Arial MT"/>
                <a:cs typeface="Arial MT"/>
              </a:rPr>
              <a:t>o </a:t>
            </a:r>
            <a:r>
              <a:rPr sz="3200" spc="-10" dirty="0">
                <a:latin typeface="Arial MT"/>
                <a:cs typeface="Arial MT"/>
              </a:rPr>
              <a:t>trabalho </a:t>
            </a:r>
            <a:r>
              <a:rPr sz="3200" dirty="0">
                <a:latin typeface="Arial MT"/>
                <a:cs typeface="Arial MT"/>
              </a:rPr>
              <a:t>com o </a:t>
            </a:r>
            <a:r>
              <a:rPr sz="3200" spc="-5" dirty="0">
                <a:latin typeface="Arial MT"/>
                <a:cs typeface="Arial MT"/>
              </a:rPr>
              <a:t>ambiente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Scratch </a:t>
            </a:r>
            <a:r>
              <a:rPr sz="3200" spc="-5" dirty="0">
                <a:latin typeface="Arial MT"/>
                <a:cs typeface="Arial MT"/>
              </a:rPr>
              <a:t>recomendamos que </a:t>
            </a:r>
            <a:r>
              <a:rPr sz="3200" dirty="0">
                <a:latin typeface="Arial MT"/>
                <a:cs typeface="Arial MT"/>
              </a:rPr>
              <a:t>você </a:t>
            </a:r>
            <a:r>
              <a:rPr sz="3200" spc="-5" dirty="0">
                <a:latin typeface="Arial MT"/>
                <a:cs typeface="Arial MT"/>
              </a:rPr>
              <a:t>altere </a:t>
            </a:r>
            <a:r>
              <a:rPr sz="3200" dirty="0">
                <a:latin typeface="Arial MT"/>
                <a:cs typeface="Arial MT"/>
              </a:rPr>
              <a:t>o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pano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fundo</a:t>
            </a:r>
            <a:r>
              <a:rPr sz="3200" spc="-5" dirty="0">
                <a:latin typeface="Arial MT"/>
                <a:cs typeface="Arial MT"/>
              </a:rPr>
              <a:t> do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palco</a:t>
            </a:r>
            <a:r>
              <a:rPr sz="3200" dirty="0">
                <a:latin typeface="Arial MT"/>
                <a:cs typeface="Arial MT"/>
              </a:rPr>
              <a:t> 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adicione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um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novo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40" dirty="0">
                <a:latin typeface="Arial MT"/>
                <a:cs typeface="Arial MT"/>
              </a:rPr>
              <a:t>ator.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191" y="477709"/>
            <a:ext cx="3747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Área</a:t>
            </a:r>
            <a:r>
              <a:rPr sz="4400" spc="-60" dirty="0"/>
              <a:t> </a:t>
            </a:r>
            <a:r>
              <a:rPr sz="4400" spc="-5" dirty="0"/>
              <a:t>de</a:t>
            </a:r>
            <a:r>
              <a:rPr sz="4400" spc="-45" dirty="0"/>
              <a:t> </a:t>
            </a:r>
            <a:r>
              <a:rPr sz="4400" dirty="0"/>
              <a:t>scripts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06421" y="1234883"/>
            <a:ext cx="8382000" cy="2159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16865" marR="11430" indent="-304800" algn="just">
              <a:lnSpc>
                <a:spcPts val="1950"/>
              </a:lnSpc>
              <a:spcBef>
                <a:spcPts val="540"/>
              </a:spcBef>
              <a:buChar char="•"/>
              <a:tabLst>
                <a:tab pos="317500" algn="l"/>
              </a:tabLst>
            </a:pPr>
            <a:r>
              <a:rPr sz="2000" spc="-5" dirty="0">
                <a:latin typeface="Arial MT"/>
                <a:cs typeface="Arial MT"/>
              </a:rPr>
              <a:t>Para fazer </a:t>
            </a:r>
            <a:r>
              <a:rPr sz="2000" dirty="0">
                <a:latin typeface="Arial MT"/>
                <a:cs typeface="Arial MT"/>
              </a:rPr>
              <a:t>com </a:t>
            </a:r>
            <a:r>
              <a:rPr sz="2000" spc="-5" dirty="0">
                <a:latin typeface="Arial MT"/>
                <a:cs typeface="Arial MT"/>
              </a:rPr>
              <a:t>que um </a:t>
            </a:r>
            <a:r>
              <a:rPr sz="2000" dirty="0">
                <a:latin typeface="Arial MT"/>
                <a:cs typeface="Arial MT"/>
              </a:rPr>
              <a:t>sprite </a:t>
            </a:r>
            <a:r>
              <a:rPr sz="2000" spc="-5" dirty="0">
                <a:latin typeface="Arial MT"/>
                <a:cs typeface="Arial MT"/>
              </a:rPr>
              <a:t>faça algo interessante, </a:t>
            </a:r>
            <a:r>
              <a:rPr sz="2000" dirty="0">
                <a:latin typeface="Arial MT"/>
                <a:cs typeface="Arial MT"/>
              </a:rPr>
              <a:t>é </a:t>
            </a:r>
            <a:r>
              <a:rPr sz="2000" spc="-5" dirty="0">
                <a:latin typeface="Arial MT"/>
                <a:cs typeface="Arial MT"/>
              </a:rPr>
              <a:t>necessário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programá-lo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arrastando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blocos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aba Blocos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Área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 Scripts;</a:t>
            </a:r>
            <a:endParaRPr sz="2000">
              <a:latin typeface="Arial MT"/>
              <a:cs typeface="Arial MT"/>
            </a:endParaRPr>
          </a:p>
          <a:p>
            <a:pPr marL="316865" marR="5715" indent="-304800" algn="just">
              <a:lnSpc>
                <a:spcPts val="1930"/>
              </a:lnSpc>
              <a:spcBef>
                <a:spcPts val="415"/>
              </a:spcBef>
              <a:buChar char="•"/>
              <a:tabLst>
                <a:tab pos="317500" algn="l"/>
              </a:tabLst>
            </a:pPr>
            <a:r>
              <a:rPr sz="2000" spc="-5" dirty="0">
                <a:latin typeface="Arial MT"/>
                <a:cs typeface="Arial MT"/>
              </a:rPr>
              <a:t>Ao </a:t>
            </a:r>
            <a:r>
              <a:rPr sz="2000" dirty="0">
                <a:latin typeface="Arial MT"/>
                <a:cs typeface="Arial MT"/>
              </a:rPr>
              <a:t>mover </a:t>
            </a:r>
            <a:r>
              <a:rPr sz="2000" spc="-5" dirty="0">
                <a:latin typeface="Arial MT"/>
                <a:cs typeface="Arial MT"/>
              </a:rPr>
              <a:t>um bloco para junto de outro bloco eles </a:t>
            </a:r>
            <a:r>
              <a:rPr sz="2000" dirty="0">
                <a:latin typeface="Arial MT"/>
                <a:cs typeface="Arial MT"/>
              </a:rPr>
              <a:t>serão conectados se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encaixando;</a:t>
            </a:r>
            <a:endParaRPr sz="2000">
              <a:latin typeface="Arial MT"/>
              <a:cs typeface="Arial MT"/>
            </a:endParaRPr>
          </a:p>
          <a:p>
            <a:pPr marL="316865" marR="5080" indent="-304800" algn="just">
              <a:lnSpc>
                <a:spcPct val="80900"/>
              </a:lnSpc>
              <a:spcBef>
                <a:spcPts val="415"/>
              </a:spcBef>
              <a:buChar char="•"/>
              <a:tabLst>
                <a:tab pos="317500" algn="l"/>
              </a:tabLst>
            </a:pPr>
            <a:r>
              <a:rPr sz="2000" spc="-5" dirty="0">
                <a:latin typeface="Arial MT"/>
                <a:cs typeface="Arial MT"/>
              </a:rPr>
              <a:t>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blocos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Scratch</a:t>
            </a:r>
            <a:r>
              <a:rPr sz="2000" dirty="0">
                <a:latin typeface="Arial MT"/>
                <a:cs typeface="Arial MT"/>
              </a:rPr>
              <a:t> somente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encaixam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5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determinadas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maneiras,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eliminando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erros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digitação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tendem</a:t>
            </a:r>
            <a:r>
              <a:rPr sz="2000" dirty="0">
                <a:latin typeface="Arial MT"/>
                <a:cs typeface="Arial MT"/>
              </a:rPr>
              <a:t> 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ocorrer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quando as pessoas usam linguagens de programação baseadas em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texto.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875" y="3502774"/>
            <a:ext cx="6223124" cy="3209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835" y="477709"/>
            <a:ext cx="4712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5" dirty="0"/>
              <a:t>Testando</a:t>
            </a:r>
            <a:r>
              <a:rPr sz="4400" spc="-55" dirty="0"/>
              <a:t> </a:t>
            </a:r>
            <a:r>
              <a:rPr sz="4400" spc="-5" dirty="0"/>
              <a:t>um</a:t>
            </a:r>
            <a:r>
              <a:rPr sz="4400" spc="-50" dirty="0"/>
              <a:t> </a:t>
            </a:r>
            <a:r>
              <a:rPr sz="4400" dirty="0"/>
              <a:t>script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26715" y="1613408"/>
            <a:ext cx="7981315" cy="26485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9079" marR="5080" indent="-247015" algn="just">
              <a:lnSpc>
                <a:spcPts val="2850"/>
              </a:lnSpc>
              <a:spcBef>
                <a:spcPts val="220"/>
              </a:spcBef>
              <a:buChar char="•"/>
              <a:tabLst>
                <a:tab pos="259715" algn="l"/>
              </a:tabLst>
            </a:pPr>
            <a:r>
              <a:rPr sz="2400" spc="-5" dirty="0">
                <a:latin typeface="Arial MT"/>
                <a:cs typeface="Arial MT"/>
              </a:rPr>
              <a:t>Não </a:t>
            </a:r>
            <a:r>
              <a:rPr sz="2400" dirty="0">
                <a:latin typeface="Arial MT"/>
                <a:cs typeface="Arial MT"/>
              </a:rPr>
              <a:t>é </a:t>
            </a:r>
            <a:r>
              <a:rPr sz="2400" spc="-5" dirty="0">
                <a:latin typeface="Arial MT"/>
                <a:cs typeface="Arial MT"/>
              </a:rPr>
              <a:t>preciso </a:t>
            </a:r>
            <a:r>
              <a:rPr sz="2400" dirty="0">
                <a:latin typeface="Arial MT"/>
                <a:cs typeface="Arial MT"/>
              </a:rPr>
              <a:t>completar </a:t>
            </a:r>
            <a:r>
              <a:rPr sz="2400" spc="-5" dirty="0">
                <a:latin typeface="Arial MT"/>
                <a:cs typeface="Arial MT"/>
              </a:rPr>
              <a:t>os </a:t>
            </a:r>
            <a:r>
              <a:rPr sz="2400" dirty="0">
                <a:latin typeface="Arial MT"/>
                <a:cs typeface="Arial MT"/>
              </a:rPr>
              <a:t>scripts </a:t>
            </a:r>
            <a:r>
              <a:rPr sz="2400" spc="-5" dirty="0">
                <a:latin typeface="Arial MT"/>
                <a:cs typeface="Arial MT"/>
              </a:rPr>
              <a:t>para executá-los, </a:t>
            </a:r>
            <a:r>
              <a:rPr sz="2400" dirty="0">
                <a:latin typeface="Arial MT"/>
                <a:cs typeface="Arial MT"/>
              </a:rPr>
              <a:t>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 </a:t>
            </a:r>
            <a:r>
              <a:rPr sz="2400" dirty="0">
                <a:latin typeface="Arial MT"/>
                <a:cs typeface="Arial MT"/>
              </a:rPr>
              <a:t>significa </a:t>
            </a:r>
            <a:r>
              <a:rPr sz="2400" spc="-5" dirty="0">
                <a:latin typeface="Arial MT"/>
                <a:cs typeface="Arial MT"/>
              </a:rPr>
              <a:t>que </a:t>
            </a:r>
            <a:r>
              <a:rPr sz="2400" dirty="0">
                <a:latin typeface="Arial MT"/>
                <a:cs typeface="Arial MT"/>
              </a:rPr>
              <a:t>você </a:t>
            </a:r>
            <a:r>
              <a:rPr sz="2400" spc="-5" dirty="0">
                <a:latin typeface="Arial MT"/>
                <a:cs typeface="Arial MT"/>
              </a:rPr>
              <a:t>pode testá-los </a:t>
            </a:r>
            <a:r>
              <a:rPr sz="2400" dirty="0">
                <a:latin typeface="Arial MT"/>
                <a:cs typeface="Arial MT"/>
              </a:rPr>
              <a:t>à medida </a:t>
            </a:r>
            <a:r>
              <a:rPr sz="2400" spc="-5" dirty="0">
                <a:latin typeface="Arial MT"/>
                <a:cs typeface="Arial MT"/>
              </a:rPr>
              <a:t>que os </a:t>
            </a:r>
            <a:r>
              <a:rPr sz="2400" dirty="0">
                <a:latin typeface="Arial MT"/>
                <a:cs typeface="Arial MT"/>
              </a:rPr>
              <a:t> criar;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59079" marR="5080" indent="-247015" algn="just">
              <a:lnSpc>
                <a:spcPct val="99600"/>
              </a:lnSpc>
              <a:buChar char="•"/>
              <a:tabLst>
                <a:tab pos="259715" algn="l"/>
              </a:tabLst>
            </a:pPr>
            <a:r>
              <a:rPr sz="2400" spc="-5" dirty="0">
                <a:latin typeface="Arial MT"/>
                <a:cs typeface="Arial MT"/>
              </a:rPr>
              <a:t>Clicar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qualquer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ponto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</a:t>
            </a:r>
            <a:r>
              <a:rPr sz="2400" dirty="0">
                <a:latin typeface="Arial MT"/>
                <a:cs typeface="Arial MT"/>
              </a:rPr>
              <a:t> script,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esteja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totalmente ou parcialmente </a:t>
            </a:r>
            <a:r>
              <a:rPr sz="2400" dirty="0">
                <a:latin typeface="Arial MT"/>
                <a:cs typeface="Arial MT"/>
              </a:rPr>
              <a:t>criado, </a:t>
            </a:r>
            <a:r>
              <a:rPr sz="2400" spc="-5" dirty="0">
                <a:latin typeface="Arial MT"/>
                <a:cs typeface="Arial MT"/>
              </a:rPr>
              <a:t>faz </a:t>
            </a:r>
            <a:r>
              <a:rPr sz="2400" dirty="0">
                <a:latin typeface="Arial MT"/>
                <a:cs typeface="Arial MT"/>
              </a:rPr>
              <a:t>o script </a:t>
            </a:r>
            <a:r>
              <a:rPr sz="2400" spc="-5" dirty="0">
                <a:latin typeface="Arial MT"/>
                <a:cs typeface="Arial MT"/>
              </a:rPr>
              <a:t>todo </a:t>
            </a:r>
            <a:r>
              <a:rPr sz="2400" dirty="0">
                <a:latin typeface="Arial MT"/>
                <a:cs typeface="Arial MT"/>
              </a:rPr>
              <a:t>ser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executado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</a:t>
            </a:r>
            <a:r>
              <a:rPr sz="2400" dirty="0">
                <a:latin typeface="Arial MT"/>
                <a:cs typeface="Arial MT"/>
              </a:rPr>
              <a:t>cima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 baixo.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9911" y="477709"/>
            <a:ext cx="6755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</a:t>
            </a:r>
            <a:r>
              <a:rPr sz="4400" spc="-275" dirty="0"/>
              <a:t> </a:t>
            </a:r>
            <a:r>
              <a:rPr sz="4400" spc="-5" dirty="0"/>
              <a:t>aba</a:t>
            </a:r>
            <a:r>
              <a:rPr sz="4400" spc="-35" dirty="0"/>
              <a:t> </a:t>
            </a:r>
            <a:r>
              <a:rPr sz="4400" spc="-10" dirty="0"/>
              <a:t>fantasias</a:t>
            </a:r>
            <a:r>
              <a:rPr sz="4400" spc="-45" dirty="0"/>
              <a:t> </a:t>
            </a:r>
            <a:r>
              <a:rPr sz="4400" dirty="0"/>
              <a:t>(costumes)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1315" y="1613408"/>
            <a:ext cx="8006715" cy="32867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84480" marR="6985" indent="-272415" algn="just">
              <a:lnSpc>
                <a:spcPts val="2850"/>
              </a:lnSpc>
              <a:spcBef>
                <a:spcPts val="220"/>
              </a:spcBef>
              <a:buChar char="•"/>
              <a:tabLst>
                <a:tab pos="28511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aparência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</a:t>
            </a:r>
            <a:r>
              <a:rPr sz="2400" dirty="0">
                <a:latin typeface="Arial MT"/>
                <a:cs typeface="Arial MT"/>
              </a:rPr>
              <a:t> sprite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pode</a:t>
            </a:r>
            <a:r>
              <a:rPr sz="2400" dirty="0">
                <a:latin typeface="Arial MT"/>
                <a:cs typeface="Arial MT"/>
              </a:rPr>
              <a:t> ser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alterada</a:t>
            </a:r>
            <a:r>
              <a:rPr sz="2400" spc="6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mudarmos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fantasia</a:t>
            </a:r>
            <a:r>
              <a:rPr sz="2400" dirty="0">
                <a:latin typeface="Arial MT"/>
                <a:cs typeface="Arial MT"/>
              </a:rPr>
              <a:t> (costume),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dirty="0">
                <a:latin typeface="Arial MT"/>
                <a:cs typeface="Arial MT"/>
              </a:rPr>
              <a:t> é</a:t>
            </a:r>
            <a:r>
              <a:rPr sz="2400" spc="6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somente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imagem;</a:t>
            </a:r>
            <a:endParaRPr sz="2400">
              <a:latin typeface="Arial MT"/>
              <a:cs typeface="Arial MT"/>
            </a:endParaRPr>
          </a:p>
          <a:p>
            <a:pPr marL="284480" marR="5080" indent="-272415" algn="just">
              <a:lnSpc>
                <a:spcPts val="2850"/>
              </a:lnSpc>
              <a:buChar char="•"/>
              <a:tabLst>
                <a:tab pos="285115" algn="l"/>
              </a:tabLst>
            </a:pP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aba Fantasias </a:t>
            </a:r>
            <a:r>
              <a:rPr sz="2400" dirty="0">
                <a:latin typeface="Arial MT"/>
                <a:cs typeface="Arial MT"/>
              </a:rPr>
              <a:t>contém </a:t>
            </a:r>
            <a:r>
              <a:rPr sz="2400" spc="-5" dirty="0">
                <a:latin typeface="Arial MT"/>
                <a:cs typeface="Arial MT"/>
              </a:rPr>
              <a:t>tudo </a:t>
            </a:r>
            <a:r>
              <a:rPr sz="2400" dirty="0">
                <a:latin typeface="Arial MT"/>
                <a:cs typeface="Arial MT"/>
              </a:rPr>
              <a:t>o </a:t>
            </a:r>
            <a:r>
              <a:rPr sz="2400" spc="-5" dirty="0">
                <a:latin typeface="Arial MT"/>
                <a:cs typeface="Arial MT"/>
              </a:rPr>
              <a:t>que </a:t>
            </a:r>
            <a:r>
              <a:rPr sz="2400" dirty="0">
                <a:latin typeface="Arial MT"/>
                <a:cs typeface="Arial MT"/>
              </a:rPr>
              <a:t>é </a:t>
            </a:r>
            <a:r>
              <a:rPr sz="2400" spc="-5" dirty="0">
                <a:latin typeface="Arial MT"/>
                <a:cs typeface="Arial MT"/>
              </a:rPr>
              <a:t>necessário para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fantasias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seu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sprite;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você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pode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imaginá-la</a:t>
            </a:r>
            <a:r>
              <a:rPr sz="2400" dirty="0">
                <a:latin typeface="Arial MT"/>
                <a:cs typeface="Arial MT"/>
              </a:rPr>
              <a:t> como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fosse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guarda-roupa.</a:t>
            </a:r>
            <a:r>
              <a:rPr sz="2400" dirty="0">
                <a:latin typeface="Arial MT"/>
                <a:cs typeface="Arial MT"/>
              </a:rPr>
              <a:t> 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guarda-roupa pode </a:t>
            </a:r>
            <a:r>
              <a:rPr sz="2400" dirty="0">
                <a:latin typeface="Arial MT"/>
                <a:cs typeface="Arial MT"/>
              </a:rPr>
              <a:t>conter </a:t>
            </a:r>
            <a:r>
              <a:rPr sz="2400" spc="-5" dirty="0">
                <a:latin typeface="Arial MT"/>
                <a:cs typeface="Arial MT"/>
              </a:rPr>
              <a:t>diversas fantasias, porém um </a:t>
            </a:r>
            <a:r>
              <a:rPr sz="2400" dirty="0">
                <a:latin typeface="Arial MT"/>
                <a:cs typeface="Arial MT"/>
              </a:rPr>
              <a:t> sprite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pode</a:t>
            </a:r>
            <a:r>
              <a:rPr sz="2400" dirty="0">
                <a:latin typeface="Arial MT"/>
                <a:cs typeface="Arial MT"/>
              </a:rPr>
              <a:t> vestir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somente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determinado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instante.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302" y="203072"/>
            <a:ext cx="24441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Fantasias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4002" y="1080223"/>
            <a:ext cx="8032115" cy="16294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09880" marR="8255" indent="-297815" algn="just">
              <a:lnSpc>
                <a:spcPts val="2330"/>
              </a:lnSpc>
              <a:spcBef>
                <a:spcPts val="635"/>
              </a:spcBef>
              <a:buChar char="•"/>
              <a:tabLst>
                <a:tab pos="310515" algn="l"/>
              </a:tabLst>
            </a:pPr>
            <a:r>
              <a:rPr sz="2400" spc="-5" dirty="0">
                <a:latin typeface="Arial MT"/>
                <a:cs typeface="Arial MT"/>
              </a:rPr>
              <a:t>Neste </a:t>
            </a:r>
            <a:r>
              <a:rPr sz="2400" dirty="0">
                <a:latin typeface="Arial MT"/>
                <a:cs typeface="Arial MT"/>
              </a:rPr>
              <a:t>contexto é </a:t>
            </a:r>
            <a:r>
              <a:rPr sz="2400" spc="-5" dirty="0">
                <a:latin typeface="Arial MT"/>
                <a:cs typeface="Arial MT"/>
              </a:rPr>
              <a:t>possível alterar </a:t>
            </a:r>
            <a:r>
              <a:rPr sz="2400" dirty="0">
                <a:latin typeface="Arial MT"/>
                <a:cs typeface="Arial MT"/>
              </a:rPr>
              <a:t>o conjunto </a:t>
            </a:r>
            <a:r>
              <a:rPr sz="2400" spc="-5" dirty="0">
                <a:latin typeface="Arial MT"/>
                <a:cs typeface="Arial MT"/>
              </a:rPr>
              <a:t>de fantasias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 </a:t>
            </a:r>
            <a:r>
              <a:rPr sz="2400" dirty="0">
                <a:latin typeface="Arial MT"/>
                <a:cs typeface="Arial MT"/>
              </a:rPr>
              <a:t>sprite</a:t>
            </a:r>
            <a:r>
              <a:rPr sz="2400" spc="-5" dirty="0">
                <a:latin typeface="Arial MT"/>
                <a:cs typeface="Arial MT"/>
              </a:rPr>
              <a:t> pode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ter</a:t>
            </a:r>
            <a:endParaRPr sz="2400">
              <a:latin typeface="Arial MT"/>
              <a:cs typeface="Arial MT"/>
            </a:endParaRPr>
          </a:p>
          <a:p>
            <a:pPr marL="309880" marR="5080" indent="-297815" algn="just">
              <a:lnSpc>
                <a:spcPct val="80200"/>
              </a:lnSpc>
              <a:spcBef>
                <a:spcPts val="505"/>
              </a:spcBef>
              <a:buChar char="•"/>
              <a:tabLst>
                <a:tab pos="310515" algn="l"/>
              </a:tabLst>
            </a:pPr>
            <a:r>
              <a:rPr sz="2400" dirty="0">
                <a:latin typeface="Arial MT"/>
                <a:cs typeface="Arial MT"/>
              </a:rPr>
              <a:t>Mediante comandos </a:t>
            </a:r>
            <a:r>
              <a:rPr sz="2400" spc="-5" dirty="0">
                <a:latin typeface="Arial MT"/>
                <a:cs typeface="Arial MT"/>
              </a:rPr>
              <a:t>especiais </a:t>
            </a:r>
            <a:r>
              <a:rPr sz="2400" dirty="0">
                <a:latin typeface="Arial MT"/>
                <a:cs typeface="Arial MT"/>
              </a:rPr>
              <a:t>é </a:t>
            </a:r>
            <a:r>
              <a:rPr sz="2400" spc="-5" dirty="0">
                <a:latin typeface="Arial MT"/>
                <a:cs typeface="Arial MT"/>
              </a:rPr>
              <a:t>possível </a:t>
            </a:r>
            <a:r>
              <a:rPr sz="2400" dirty="0">
                <a:latin typeface="Arial MT"/>
                <a:cs typeface="Arial MT"/>
              </a:rPr>
              <a:t>criar </a:t>
            </a:r>
            <a:r>
              <a:rPr sz="2400" spc="-5" dirty="0">
                <a:latin typeface="Arial MT"/>
                <a:cs typeface="Arial MT"/>
              </a:rPr>
              <a:t>uma nova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fantasia para um dado </a:t>
            </a:r>
            <a:r>
              <a:rPr sz="2400" dirty="0">
                <a:latin typeface="Arial MT"/>
                <a:cs typeface="Arial MT"/>
              </a:rPr>
              <a:t>sprite o </a:t>
            </a:r>
            <a:r>
              <a:rPr sz="2400" spc="-5" dirty="0">
                <a:latin typeface="Arial MT"/>
                <a:cs typeface="Arial MT"/>
              </a:rPr>
              <a:t>que </a:t>
            </a:r>
            <a:r>
              <a:rPr sz="2400" dirty="0">
                <a:latin typeface="Arial MT"/>
                <a:cs typeface="Arial MT"/>
              </a:rPr>
              <a:t>vai </a:t>
            </a:r>
            <a:r>
              <a:rPr sz="2400" spc="-5" dirty="0">
                <a:latin typeface="Arial MT"/>
                <a:cs typeface="Arial MT"/>
              </a:rPr>
              <a:t>alterar </a:t>
            </a:r>
            <a:r>
              <a:rPr sz="2400" dirty="0">
                <a:latin typeface="Arial MT"/>
                <a:cs typeface="Arial MT"/>
              </a:rPr>
              <a:t>a sua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visualização;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150" y="2820473"/>
            <a:ext cx="4926129" cy="3844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5678" y="203072"/>
            <a:ext cx="2352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Aba</a:t>
            </a:r>
            <a:r>
              <a:rPr sz="4400" spc="-100" dirty="0"/>
              <a:t> </a:t>
            </a:r>
            <a:r>
              <a:rPr sz="4400" dirty="0"/>
              <a:t>sons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9402" y="1065720"/>
            <a:ext cx="8137525" cy="19151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84480" marR="5715" indent="-272415" algn="just">
              <a:lnSpc>
                <a:spcPts val="2850"/>
              </a:lnSpc>
              <a:spcBef>
                <a:spcPts val="220"/>
              </a:spcBef>
              <a:buChar char="•"/>
              <a:tabLst>
                <a:tab pos="285115" algn="l"/>
              </a:tabLst>
            </a:pP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sprites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também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podem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reproduzir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sons,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deixa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seus</a:t>
            </a:r>
            <a:r>
              <a:rPr sz="2400" spc="-5" dirty="0">
                <a:latin typeface="Arial MT"/>
                <a:cs typeface="Arial MT"/>
              </a:rPr>
              <a:t> programas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mais</a:t>
            </a:r>
            <a:r>
              <a:rPr sz="2400" spc="-5" dirty="0">
                <a:latin typeface="Arial MT"/>
                <a:cs typeface="Arial MT"/>
              </a:rPr>
              <a:t> animados;</a:t>
            </a:r>
            <a:endParaRPr sz="2400">
              <a:latin typeface="Arial MT"/>
              <a:cs typeface="Arial MT"/>
            </a:endParaRPr>
          </a:p>
          <a:p>
            <a:pPr marL="284480" marR="5080" indent="-272415" algn="just">
              <a:lnSpc>
                <a:spcPct val="99700"/>
              </a:lnSpc>
              <a:spcBef>
                <a:spcPts val="445"/>
              </a:spcBef>
              <a:buChar char="•"/>
              <a:tabLst>
                <a:tab pos="285115" algn="l"/>
              </a:tabLst>
            </a:pPr>
            <a:r>
              <a:rPr sz="2400" spc="-5" dirty="0">
                <a:latin typeface="Arial MT"/>
                <a:cs typeface="Arial MT"/>
              </a:rPr>
              <a:t>Por exemplo, </a:t>
            </a:r>
            <a:r>
              <a:rPr sz="2400" dirty="0">
                <a:latin typeface="Arial MT"/>
                <a:cs typeface="Arial MT"/>
              </a:rPr>
              <a:t>você </a:t>
            </a:r>
            <a:r>
              <a:rPr sz="2400" spc="-5" dirty="0">
                <a:latin typeface="Arial MT"/>
                <a:cs typeface="Arial MT"/>
              </a:rPr>
              <a:t>pode disponibilizar diferentes </a:t>
            </a:r>
            <a:r>
              <a:rPr sz="2400" dirty="0">
                <a:latin typeface="Arial MT"/>
                <a:cs typeface="Arial MT"/>
              </a:rPr>
              <a:t>sons 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um </a:t>
            </a:r>
            <a:r>
              <a:rPr sz="2400" dirty="0">
                <a:latin typeface="Arial MT"/>
                <a:cs typeface="Arial MT"/>
              </a:rPr>
              <a:t>sprite </a:t>
            </a:r>
            <a:r>
              <a:rPr sz="2400" spc="-5" dirty="0">
                <a:latin typeface="Arial MT"/>
                <a:cs typeface="Arial MT"/>
              </a:rPr>
              <a:t>para que </a:t>
            </a:r>
            <a:r>
              <a:rPr sz="2400" dirty="0">
                <a:latin typeface="Arial MT"/>
                <a:cs typeface="Arial MT"/>
              </a:rPr>
              <a:t>sejam </a:t>
            </a:r>
            <a:r>
              <a:rPr sz="2400" spc="-5" dirty="0">
                <a:latin typeface="Arial MT"/>
                <a:cs typeface="Arial MT"/>
              </a:rPr>
              <a:t>usados quando ele estiver feliz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triste.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3150" y="3428999"/>
            <a:ext cx="5291099" cy="30467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1527" y="15430"/>
            <a:ext cx="1181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102" y="719861"/>
            <a:ext cx="8404225" cy="233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915">
              <a:lnSpc>
                <a:spcPts val="284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Quatro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botões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estão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inferior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Som.</a:t>
            </a:r>
            <a:endParaRPr sz="2400">
              <a:latin typeface="Arial MT"/>
              <a:cs typeface="Arial MT"/>
            </a:endParaRPr>
          </a:p>
          <a:p>
            <a:pPr marL="347980" indent="-335915">
              <a:lnSpc>
                <a:spcPts val="2840"/>
              </a:lnSpc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 MT"/>
                <a:cs typeface="Arial MT"/>
              </a:rPr>
              <a:t>Eles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permitem:</a:t>
            </a:r>
            <a:endParaRPr sz="2400">
              <a:latin typeface="Arial MT"/>
              <a:cs typeface="Arial MT"/>
            </a:endParaRPr>
          </a:p>
          <a:p>
            <a:pPr marL="767080" lvl="1" indent="-386080">
              <a:lnSpc>
                <a:spcPct val="100000"/>
              </a:lnSpc>
              <a:buAutoNum type="arabicPeriod"/>
              <a:tabLst>
                <a:tab pos="766445" algn="l"/>
                <a:tab pos="767715" algn="l"/>
              </a:tabLst>
            </a:pPr>
            <a:r>
              <a:rPr sz="1600" dirty="0">
                <a:latin typeface="Arial MT"/>
                <a:cs typeface="Arial MT"/>
              </a:rPr>
              <a:t>selecionar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partir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biblioteca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sons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Scratch;</a:t>
            </a:r>
            <a:endParaRPr sz="1600">
              <a:latin typeface="Arial MT"/>
              <a:cs typeface="Arial MT"/>
            </a:endParaRPr>
          </a:p>
          <a:p>
            <a:pPr marL="767080" lvl="1" indent="-38608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66445" algn="l"/>
                <a:tab pos="767715" algn="l"/>
              </a:tabLst>
            </a:pPr>
            <a:r>
              <a:rPr sz="1600" spc="-5" dirty="0">
                <a:latin typeface="Arial MT"/>
                <a:cs typeface="Arial MT"/>
              </a:rPr>
              <a:t>gravar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áudio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novo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você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tiver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microfone);</a:t>
            </a:r>
            <a:endParaRPr sz="1600">
              <a:latin typeface="Arial MT"/>
              <a:cs typeface="Arial MT"/>
            </a:endParaRPr>
          </a:p>
          <a:p>
            <a:pPr marL="767080" lvl="1" indent="-38608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66445" algn="l"/>
                <a:tab pos="767715" algn="l"/>
              </a:tabLst>
            </a:pPr>
            <a:r>
              <a:rPr sz="1600" dirty="0">
                <a:latin typeface="Arial MT"/>
                <a:cs typeface="Arial MT"/>
              </a:rPr>
              <a:t>surpresa;</a:t>
            </a:r>
            <a:endParaRPr sz="1600">
              <a:latin typeface="Arial MT"/>
              <a:cs typeface="Arial MT"/>
            </a:endParaRPr>
          </a:p>
          <a:p>
            <a:pPr marL="767080" lvl="1" indent="-38608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66445" algn="l"/>
                <a:tab pos="767715" algn="l"/>
              </a:tabLst>
            </a:pPr>
            <a:r>
              <a:rPr sz="1600" spc="-5" dirty="0">
                <a:latin typeface="Arial MT"/>
                <a:cs typeface="Arial MT"/>
              </a:rPr>
              <a:t>importar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arquivo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áudio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seu</a:t>
            </a:r>
            <a:r>
              <a:rPr sz="1600" spc="-10" dirty="0">
                <a:latin typeface="Arial MT"/>
                <a:cs typeface="Arial MT"/>
              </a:rPr>
              <a:t> computador.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AutoNum type="arabicPeriod"/>
            </a:pPr>
            <a:endParaRPr sz="1600">
              <a:latin typeface="Arial MT"/>
              <a:cs typeface="Arial MT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sz="2400" dirty="0">
                <a:latin typeface="Arial MT"/>
                <a:cs typeface="Arial MT"/>
              </a:rPr>
              <a:t>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Scratch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somente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arquivos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áudio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MP3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WAV.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3000" y="3030500"/>
            <a:ext cx="4786630" cy="3553460"/>
            <a:chOff x="1653000" y="3030500"/>
            <a:chExt cx="4786630" cy="3553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000" y="3030500"/>
              <a:ext cx="4786225" cy="3553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7625" y="5638250"/>
              <a:ext cx="1120224" cy="8572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237" y="233679"/>
            <a:ext cx="7774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45" dirty="0"/>
              <a:t> </a:t>
            </a:r>
            <a:r>
              <a:rPr spc="-5" dirty="0"/>
              <a:t>barra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0" dirty="0"/>
              <a:t>ferramentas</a:t>
            </a:r>
            <a:r>
              <a:rPr spc="-25" dirty="0"/>
              <a:t> </a:t>
            </a:r>
            <a:r>
              <a:rPr spc="-5" dirty="0"/>
              <a:t>do</a:t>
            </a:r>
            <a:r>
              <a:rPr spc="-20" dirty="0"/>
              <a:t> </a:t>
            </a:r>
            <a:r>
              <a:rPr spc="-5" dirty="0"/>
              <a:t>Scratch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659" y="1139875"/>
            <a:ext cx="8027670" cy="21666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02260" marR="5080" indent="-290195" algn="just">
              <a:lnSpc>
                <a:spcPts val="2700"/>
              </a:lnSpc>
              <a:spcBef>
                <a:spcPts val="740"/>
              </a:spcBef>
              <a:buChar char="•"/>
              <a:tabLst>
                <a:tab pos="302895" algn="l"/>
              </a:tabLst>
            </a:pPr>
            <a:r>
              <a:rPr sz="2800" spc="-5" dirty="0">
                <a:latin typeface="Arial MT"/>
                <a:cs typeface="Arial MT"/>
              </a:rPr>
              <a:t>Na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barra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ferramentas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encontrará</a:t>
            </a:r>
            <a:r>
              <a:rPr sz="2800" spc="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opções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novo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projeto,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salvar,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salvar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cópia,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carregar </a:t>
            </a:r>
            <a:r>
              <a:rPr sz="2800" spc="-5" dirty="0">
                <a:latin typeface="Arial MT"/>
                <a:cs typeface="Arial MT"/>
              </a:rPr>
              <a:t>um arquivo do </a:t>
            </a:r>
            <a:r>
              <a:rPr sz="2800" dirty="0">
                <a:latin typeface="Arial MT"/>
                <a:cs typeface="Arial MT"/>
              </a:rPr>
              <a:t>computador </a:t>
            </a:r>
            <a:r>
              <a:rPr sz="2800" spc="-5" dirty="0">
                <a:latin typeface="Arial MT"/>
                <a:cs typeface="Arial MT"/>
              </a:rPr>
              <a:t>ou baixar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seu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computador;</a:t>
            </a:r>
            <a:endParaRPr sz="2800">
              <a:latin typeface="Arial MT"/>
              <a:cs typeface="Arial MT"/>
            </a:endParaRPr>
          </a:p>
          <a:p>
            <a:pPr marL="302260" marR="15875" indent="-290195" algn="just">
              <a:lnSpc>
                <a:spcPts val="2700"/>
              </a:lnSpc>
              <a:buChar char="•"/>
              <a:tabLst>
                <a:tab pos="302895" algn="l"/>
              </a:tabLst>
            </a:pPr>
            <a:r>
              <a:rPr sz="2800" spc="-5" dirty="0">
                <a:latin typeface="Arial MT"/>
                <a:cs typeface="Arial MT"/>
              </a:rPr>
              <a:t>Os projetos do </a:t>
            </a:r>
            <a:r>
              <a:rPr sz="2800" spc="-10" dirty="0">
                <a:latin typeface="Arial MT"/>
                <a:cs typeface="Arial MT"/>
              </a:rPr>
              <a:t>Scratch </a:t>
            </a:r>
            <a:r>
              <a:rPr sz="2800" dirty="0">
                <a:latin typeface="Arial MT"/>
                <a:cs typeface="Arial MT"/>
              </a:rPr>
              <a:t>3 </a:t>
            </a:r>
            <a:r>
              <a:rPr sz="2800" spc="-5" dirty="0">
                <a:latin typeface="Arial MT"/>
                <a:cs typeface="Arial MT"/>
              </a:rPr>
              <a:t>têm uma extensão de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arquivo </a:t>
            </a:r>
            <a:r>
              <a:rPr sz="2800" i="1" spc="-5" dirty="0">
                <a:latin typeface="Arial"/>
                <a:cs typeface="Arial"/>
              </a:rPr>
              <a:t>.sb3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429012"/>
            <a:ext cx="8839200" cy="2911475"/>
            <a:chOff x="304800" y="3429012"/>
            <a:chExt cx="8839200" cy="2911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429012"/>
              <a:ext cx="8839199" cy="2911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3575" y="3823025"/>
              <a:ext cx="2566670" cy="1739264"/>
            </a:xfrm>
            <a:custGeom>
              <a:avLst/>
              <a:gdLst/>
              <a:ahLst/>
              <a:cxnLst/>
              <a:rect l="l" t="t" r="r" b="b"/>
              <a:pathLst>
                <a:path w="2566670" h="1739264">
                  <a:moveTo>
                    <a:pt x="0" y="869549"/>
                  </a:moveTo>
                  <a:lnTo>
                    <a:pt x="1250" y="830816"/>
                  </a:lnTo>
                  <a:lnTo>
                    <a:pt x="4966" y="792517"/>
                  </a:lnTo>
                  <a:lnTo>
                    <a:pt x="11096" y="754687"/>
                  </a:lnTo>
                  <a:lnTo>
                    <a:pt x="19587" y="717361"/>
                  </a:lnTo>
                  <a:lnTo>
                    <a:pt x="30388" y="680576"/>
                  </a:lnTo>
                  <a:lnTo>
                    <a:pt x="43446" y="644365"/>
                  </a:lnTo>
                  <a:lnTo>
                    <a:pt x="58709" y="608766"/>
                  </a:lnTo>
                  <a:lnTo>
                    <a:pt x="76125" y="573812"/>
                  </a:lnTo>
                  <a:lnTo>
                    <a:pt x="95642" y="539539"/>
                  </a:lnTo>
                  <a:lnTo>
                    <a:pt x="117208" y="505983"/>
                  </a:lnTo>
                  <a:lnTo>
                    <a:pt x="140770" y="473179"/>
                  </a:lnTo>
                  <a:lnTo>
                    <a:pt x="166276" y="441162"/>
                  </a:lnTo>
                  <a:lnTo>
                    <a:pt x="193674" y="409968"/>
                  </a:lnTo>
                  <a:lnTo>
                    <a:pt x="222912" y="379632"/>
                  </a:lnTo>
                  <a:lnTo>
                    <a:pt x="253938" y="350189"/>
                  </a:lnTo>
                  <a:lnTo>
                    <a:pt x="286700" y="321675"/>
                  </a:lnTo>
                  <a:lnTo>
                    <a:pt x="321145" y="294125"/>
                  </a:lnTo>
                  <a:lnTo>
                    <a:pt x="357221" y="267574"/>
                  </a:lnTo>
                  <a:lnTo>
                    <a:pt x="394877" y="242058"/>
                  </a:lnTo>
                  <a:lnTo>
                    <a:pt x="434059" y="217613"/>
                  </a:lnTo>
                  <a:lnTo>
                    <a:pt x="474717" y="194272"/>
                  </a:lnTo>
                  <a:lnTo>
                    <a:pt x="516797" y="172072"/>
                  </a:lnTo>
                  <a:lnTo>
                    <a:pt x="560247" y="151049"/>
                  </a:lnTo>
                  <a:lnTo>
                    <a:pt x="605016" y="131236"/>
                  </a:lnTo>
                  <a:lnTo>
                    <a:pt x="651051" y="112671"/>
                  </a:lnTo>
                  <a:lnTo>
                    <a:pt x="698300" y="95387"/>
                  </a:lnTo>
                  <a:lnTo>
                    <a:pt x="746711" y="79422"/>
                  </a:lnTo>
                  <a:lnTo>
                    <a:pt x="796232" y="64809"/>
                  </a:lnTo>
                  <a:lnTo>
                    <a:pt x="846810" y="51584"/>
                  </a:lnTo>
                  <a:lnTo>
                    <a:pt x="898394" y="39782"/>
                  </a:lnTo>
                  <a:lnTo>
                    <a:pt x="950931" y="29440"/>
                  </a:lnTo>
                  <a:lnTo>
                    <a:pt x="1004369" y="20591"/>
                  </a:lnTo>
                  <a:lnTo>
                    <a:pt x="1058656" y="13273"/>
                  </a:lnTo>
                  <a:lnTo>
                    <a:pt x="1113740" y="7519"/>
                  </a:lnTo>
                  <a:lnTo>
                    <a:pt x="1169568" y="3365"/>
                  </a:lnTo>
                  <a:lnTo>
                    <a:pt x="1226089" y="847"/>
                  </a:lnTo>
                  <a:lnTo>
                    <a:pt x="1283249" y="0"/>
                  </a:lnTo>
                  <a:lnTo>
                    <a:pt x="1340410" y="847"/>
                  </a:lnTo>
                  <a:lnTo>
                    <a:pt x="1396931" y="3365"/>
                  </a:lnTo>
                  <a:lnTo>
                    <a:pt x="1452759" y="7519"/>
                  </a:lnTo>
                  <a:lnTo>
                    <a:pt x="1507843" y="13273"/>
                  </a:lnTo>
                  <a:lnTo>
                    <a:pt x="1562130" y="20591"/>
                  </a:lnTo>
                  <a:lnTo>
                    <a:pt x="1615568" y="29440"/>
                  </a:lnTo>
                  <a:lnTo>
                    <a:pt x="1668105" y="39782"/>
                  </a:lnTo>
                  <a:lnTo>
                    <a:pt x="1719689" y="51584"/>
                  </a:lnTo>
                  <a:lnTo>
                    <a:pt x="1770267" y="64809"/>
                  </a:lnTo>
                  <a:lnTo>
                    <a:pt x="1819788" y="79422"/>
                  </a:lnTo>
                  <a:lnTo>
                    <a:pt x="1868199" y="95387"/>
                  </a:lnTo>
                  <a:lnTo>
                    <a:pt x="1915448" y="112671"/>
                  </a:lnTo>
                  <a:lnTo>
                    <a:pt x="1961483" y="131236"/>
                  </a:lnTo>
                  <a:lnTo>
                    <a:pt x="2006252" y="151049"/>
                  </a:lnTo>
                  <a:lnTo>
                    <a:pt x="2049702" y="172072"/>
                  </a:lnTo>
                  <a:lnTo>
                    <a:pt x="2091782" y="194272"/>
                  </a:lnTo>
                  <a:lnTo>
                    <a:pt x="2132440" y="217613"/>
                  </a:lnTo>
                  <a:lnTo>
                    <a:pt x="2171622" y="242058"/>
                  </a:lnTo>
                  <a:lnTo>
                    <a:pt x="2209278" y="267574"/>
                  </a:lnTo>
                  <a:lnTo>
                    <a:pt x="2245354" y="294125"/>
                  </a:lnTo>
                  <a:lnTo>
                    <a:pt x="2279799" y="321675"/>
                  </a:lnTo>
                  <a:lnTo>
                    <a:pt x="2312561" y="350189"/>
                  </a:lnTo>
                  <a:lnTo>
                    <a:pt x="2343587" y="379632"/>
                  </a:lnTo>
                  <a:lnTo>
                    <a:pt x="2372825" y="409968"/>
                  </a:lnTo>
                  <a:lnTo>
                    <a:pt x="2400223" y="441162"/>
                  </a:lnTo>
                  <a:lnTo>
                    <a:pt x="2425729" y="473179"/>
                  </a:lnTo>
                  <a:lnTo>
                    <a:pt x="2449291" y="505983"/>
                  </a:lnTo>
                  <a:lnTo>
                    <a:pt x="2470857" y="539539"/>
                  </a:lnTo>
                  <a:lnTo>
                    <a:pt x="2490373" y="573812"/>
                  </a:lnTo>
                  <a:lnTo>
                    <a:pt x="2507790" y="608766"/>
                  </a:lnTo>
                  <a:lnTo>
                    <a:pt x="2523053" y="644365"/>
                  </a:lnTo>
                  <a:lnTo>
                    <a:pt x="2536111" y="680576"/>
                  </a:lnTo>
                  <a:lnTo>
                    <a:pt x="2546912" y="717361"/>
                  </a:lnTo>
                  <a:lnTo>
                    <a:pt x="2555403" y="754687"/>
                  </a:lnTo>
                  <a:lnTo>
                    <a:pt x="2561533" y="792517"/>
                  </a:lnTo>
                  <a:lnTo>
                    <a:pt x="2565249" y="830816"/>
                  </a:lnTo>
                  <a:lnTo>
                    <a:pt x="2566499" y="869549"/>
                  </a:lnTo>
                  <a:lnTo>
                    <a:pt x="2565249" y="908283"/>
                  </a:lnTo>
                  <a:lnTo>
                    <a:pt x="2561533" y="946582"/>
                  </a:lnTo>
                  <a:lnTo>
                    <a:pt x="2555403" y="984412"/>
                  </a:lnTo>
                  <a:lnTo>
                    <a:pt x="2546912" y="1021738"/>
                  </a:lnTo>
                  <a:lnTo>
                    <a:pt x="2536111" y="1058523"/>
                  </a:lnTo>
                  <a:lnTo>
                    <a:pt x="2523053" y="1094734"/>
                  </a:lnTo>
                  <a:lnTo>
                    <a:pt x="2507790" y="1130333"/>
                  </a:lnTo>
                  <a:lnTo>
                    <a:pt x="2490373" y="1165287"/>
                  </a:lnTo>
                  <a:lnTo>
                    <a:pt x="2470857" y="1199560"/>
                  </a:lnTo>
                  <a:lnTo>
                    <a:pt x="2449291" y="1233116"/>
                  </a:lnTo>
                  <a:lnTo>
                    <a:pt x="2425729" y="1265920"/>
                  </a:lnTo>
                  <a:lnTo>
                    <a:pt x="2400223" y="1297937"/>
                  </a:lnTo>
                  <a:lnTo>
                    <a:pt x="2372825" y="1329131"/>
                  </a:lnTo>
                  <a:lnTo>
                    <a:pt x="2343587" y="1359467"/>
                  </a:lnTo>
                  <a:lnTo>
                    <a:pt x="2312561" y="1388910"/>
                  </a:lnTo>
                  <a:lnTo>
                    <a:pt x="2279799" y="1417424"/>
                  </a:lnTo>
                  <a:lnTo>
                    <a:pt x="2245354" y="1444974"/>
                  </a:lnTo>
                  <a:lnTo>
                    <a:pt x="2209278" y="1471525"/>
                  </a:lnTo>
                  <a:lnTo>
                    <a:pt x="2171622" y="1497041"/>
                  </a:lnTo>
                  <a:lnTo>
                    <a:pt x="2132440" y="1521486"/>
                  </a:lnTo>
                  <a:lnTo>
                    <a:pt x="2091782" y="1544827"/>
                  </a:lnTo>
                  <a:lnTo>
                    <a:pt x="2049702" y="1567027"/>
                  </a:lnTo>
                  <a:lnTo>
                    <a:pt x="2006252" y="1588050"/>
                  </a:lnTo>
                  <a:lnTo>
                    <a:pt x="1961483" y="1607863"/>
                  </a:lnTo>
                  <a:lnTo>
                    <a:pt x="1915448" y="1626428"/>
                  </a:lnTo>
                  <a:lnTo>
                    <a:pt x="1868199" y="1643711"/>
                  </a:lnTo>
                  <a:lnTo>
                    <a:pt x="1819788" y="1659677"/>
                  </a:lnTo>
                  <a:lnTo>
                    <a:pt x="1770267" y="1674290"/>
                  </a:lnTo>
                  <a:lnTo>
                    <a:pt x="1719689" y="1687515"/>
                  </a:lnTo>
                  <a:lnTo>
                    <a:pt x="1668105" y="1699317"/>
                  </a:lnTo>
                  <a:lnTo>
                    <a:pt x="1615568" y="1709659"/>
                  </a:lnTo>
                  <a:lnTo>
                    <a:pt x="1562130" y="1718508"/>
                  </a:lnTo>
                  <a:lnTo>
                    <a:pt x="1507843" y="1725826"/>
                  </a:lnTo>
                  <a:lnTo>
                    <a:pt x="1452759" y="1731580"/>
                  </a:lnTo>
                  <a:lnTo>
                    <a:pt x="1396931" y="1735734"/>
                  </a:lnTo>
                  <a:lnTo>
                    <a:pt x="1340410" y="1738252"/>
                  </a:lnTo>
                  <a:lnTo>
                    <a:pt x="1283249" y="1739099"/>
                  </a:lnTo>
                  <a:lnTo>
                    <a:pt x="1226089" y="1738252"/>
                  </a:lnTo>
                  <a:lnTo>
                    <a:pt x="1169568" y="1735734"/>
                  </a:lnTo>
                  <a:lnTo>
                    <a:pt x="1113740" y="1731580"/>
                  </a:lnTo>
                  <a:lnTo>
                    <a:pt x="1058656" y="1725826"/>
                  </a:lnTo>
                  <a:lnTo>
                    <a:pt x="1004369" y="1718508"/>
                  </a:lnTo>
                  <a:lnTo>
                    <a:pt x="950931" y="1709659"/>
                  </a:lnTo>
                  <a:lnTo>
                    <a:pt x="898394" y="1699317"/>
                  </a:lnTo>
                  <a:lnTo>
                    <a:pt x="846810" y="1687515"/>
                  </a:lnTo>
                  <a:lnTo>
                    <a:pt x="796232" y="1674290"/>
                  </a:lnTo>
                  <a:lnTo>
                    <a:pt x="746711" y="1659677"/>
                  </a:lnTo>
                  <a:lnTo>
                    <a:pt x="698300" y="1643711"/>
                  </a:lnTo>
                  <a:lnTo>
                    <a:pt x="651051" y="1626428"/>
                  </a:lnTo>
                  <a:lnTo>
                    <a:pt x="605016" y="1607863"/>
                  </a:lnTo>
                  <a:lnTo>
                    <a:pt x="560247" y="1588050"/>
                  </a:lnTo>
                  <a:lnTo>
                    <a:pt x="516797" y="1567027"/>
                  </a:lnTo>
                  <a:lnTo>
                    <a:pt x="474717" y="1544827"/>
                  </a:lnTo>
                  <a:lnTo>
                    <a:pt x="434059" y="1521486"/>
                  </a:lnTo>
                  <a:lnTo>
                    <a:pt x="394877" y="1497041"/>
                  </a:lnTo>
                  <a:lnTo>
                    <a:pt x="357221" y="1471525"/>
                  </a:lnTo>
                  <a:lnTo>
                    <a:pt x="321145" y="1444974"/>
                  </a:lnTo>
                  <a:lnTo>
                    <a:pt x="286700" y="1417424"/>
                  </a:lnTo>
                  <a:lnTo>
                    <a:pt x="253938" y="1388910"/>
                  </a:lnTo>
                  <a:lnTo>
                    <a:pt x="222912" y="1359467"/>
                  </a:lnTo>
                  <a:lnTo>
                    <a:pt x="193674" y="1329131"/>
                  </a:lnTo>
                  <a:lnTo>
                    <a:pt x="166276" y="1297937"/>
                  </a:lnTo>
                  <a:lnTo>
                    <a:pt x="140770" y="1265920"/>
                  </a:lnTo>
                  <a:lnTo>
                    <a:pt x="117208" y="1233116"/>
                  </a:lnTo>
                  <a:lnTo>
                    <a:pt x="95642" y="1199560"/>
                  </a:lnTo>
                  <a:lnTo>
                    <a:pt x="76125" y="1165287"/>
                  </a:lnTo>
                  <a:lnTo>
                    <a:pt x="58709" y="1130333"/>
                  </a:lnTo>
                  <a:lnTo>
                    <a:pt x="43446" y="1094734"/>
                  </a:lnTo>
                  <a:lnTo>
                    <a:pt x="30388" y="1058523"/>
                  </a:lnTo>
                  <a:lnTo>
                    <a:pt x="19587" y="1021738"/>
                  </a:lnTo>
                  <a:lnTo>
                    <a:pt x="11096" y="984412"/>
                  </a:lnTo>
                  <a:lnTo>
                    <a:pt x="4966" y="946582"/>
                  </a:lnTo>
                  <a:lnTo>
                    <a:pt x="1250" y="908283"/>
                  </a:lnTo>
                  <a:lnTo>
                    <a:pt x="0" y="86954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1886" y="477709"/>
            <a:ext cx="6910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Pensamento</a:t>
            </a:r>
            <a:r>
              <a:rPr sz="4400" spc="-100" dirty="0"/>
              <a:t> </a:t>
            </a:r>
            <a:r>
              <a:rPr sz="4400" dirty="0"/>
              <a:t>computacional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4805" y="1412031"/>
            <a:ext cx="6694805" cy="30029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40"/>
              </a:spcBef>
              <a:buChar char="•"/>
              <a:tabLst>
                <a:tab pos="294640" algn="l"/>
              </a:tabLst>
            </a:pPr>
            <a:r>
              <a:rPr sz="3200" spc="-10" dirty="0">
                <a:latin typeface="Arial MT"/>
                <a:cs typeface="Arial MT"/>
              </a:rPr>
              <a:t>Amplia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competências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relacionadas:</a:t>
            </a:r>
            <a:endParaRPr sz="320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560"/>
              </a:spcBef>
              <a:buChar char="–"/>
              <a:tabLst>
                <a:tab pos="694690" algn="l"/>
              </a:tabLst>
            </a:pPr>
            <a:r>
              <a:rPr sz="2800" spc="-10" dirty="0">
                <a:latin typeface="Arial MT"/>
                <a:cs typeface="Arial MT"/>
              </a:rPr>
              <a:t>Pensamento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abstrato;</a:t>
            </a:r>
            <a:endParaRPr sz="280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540"/>
              </a:spcBef>
              <a:buChar char="–"/>
              <a:tabLst>
                <a:tab pos="694690" algn="l"/>
              </a:tabLst>
            </a:pPr>
            <a:r>
              <a:rPr sz="2800" spc="-10" dirty="0">
                <a:latin typeface="Arial MT"/>
                <a:cs typeface="Arial MT"/>
              </a:rPr>
              <a:t>Pensamento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algoritmo;</a:t>
            </a:r>
            <a:endParaRPr sz="2800">
              <a:latin typeface="Arial MT"/>
              <a:cs typeface="Arial MT"/>
            </a:endParaRPr>
          </a:p>
          <a:p>
            <a:pPr marL="694690" lvl="1" indent="-306070">
              <a:lnSpc>
                <a:spcPct val="100000"/>
              </a:lnSpc>
              <a:spcBef>
                <a:spcPts val="540"/>
              </a:spcBef>
              <a:buChar char="–"/>
              <a:tabLst>
                <a:tab pos="694690" algn="l"/>
              </a:tabLst>
            </a:pPr>
            <a:r>
              <a:rPr sz="2800" spc="-10" dirty="0">
                <a:latin typeface="Arial MT"/>
                <a:cs typeface="Arial MT"/>
              </a:rPr>
              <a:t>Pensamento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lógico;</a:t>
            </a:r>
            <a:endParaRPr sz="2800">
              <a:latin typeface="Arial MT"/>
              <a:cs typeface="Arial MT"/>
            </a:endParaRPr>
          </a:p>
          <a:p>
            <a:pPr marL="694690" marR="3620770" lvl="1" indent="-306070">
              <a:lnSpc>
                <a:spcPts val="3340"/>
              </a:lnSpc>
              <a:spcBef>
                <a:spcPts val="660"/>
              </a:spcBef>
              <a:buChar char="–"/>
              <a:tabLst>
                <a:tab pos="694690" algn="l"/>
              </a:tabLst>
            </a:pPr>
            <a:r>
              <a:rPr sz="2800" spc="-10" dirty="0">
                <a:latin typeface="Arial MT"/>
                <a:cs typeface="Arial MT"/>
              </a:rPr>
              <a:t>Pensamento </a:t>
            </a:r>
            <a:r>
              <a:rPr sz="2800" spc="-5" dirty="0">
                <a:latin typeface="Arial MT"/>
                <a:cs typeface="Arial MT"/>
              </a:rPr>
              <a:t> dimensionável.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9587" y="3429000"/>
            <a:ext cx="4824412" cy="32162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50796" y="661710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 MT"/>
                <a:cs typeface="Arial MT"/>
              </a:rPr>
              <a:t>3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735" y="3716337"/>
            <a:ext cx="3614019" cy="2644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4436" y="203072"/>
            <a:ext cx="6910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Pensamento</a:t>
            </a:r>
            <a:r>
              <a:rPr sz="4400" spc="-100" dirty="0"/>
              <a:t> </a:t>
            </a:r>
            <a:r>
              <a:rPr sz="4400" dirty="0"/>
              <a:t>computacional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850796" y="661710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 MT"/>
                <a:cs typeface="Arial MT"/>
              </a:rPr>
              <a:t>4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559" y="1279588"/>
            <a:ext cx="8024495" cy="1877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2260" indent="-290195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</a:tabLst>
            </a:pPr>
            <a:r>
              <a:rPr sz="2800" spc="-5" dirty="0">
                <a:latin typeface="Arial MT"/>
                <a:cs typeface="Arial MT"/>
              </a:rPr>
              <a:t>Não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é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simples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ensinamento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programação;</a:t>
            </a:r>
            <a:endParaRPr sz="2800">
              <a:latin typeface="Arial MT"/>
              <a:cs typeface="Arial MT"/>
            </a:endParaRPr>
          </a:p>
          <a:p>
            <a:pPr marL="302260" marR="5080" indent="-290195" algn="just">
              <a:lnSpc>
                <a:spcPct val="99900"/>
              </a:lnSpc>
              <a:spcBef>
                <a:spcPts val="575"/>
              </a:spcBef>
              <a:buChar char="•"/>
              <a:tabLst>
                <a:tab pos="302895" algn="l"/>
              </a:tabLst>
            </a:pPr>
            <a:r>
              <a:rPr sz="2800" dirty="0">
                <a:latin typeface="Arial MT"/>
                <a:cs typeface="Arial MT"/>
              </a:rPr>
              <a:t>É </a:t>
            </a:r>
            <a:r>
              <a:rPr sz="2800" spc="-5" dirty="0">
                <a:latin typeface="Arial MT"/>
                <a:cs typeface="Arial MT"/>
              </a:rPr>
              <a:t>uma </a:t>
            </a:r>
            <a:r>
              <a:rPr sz="2800" dirty="0">
                <a:latin typeface="Arial MT"/>
                <a:cs typeface="Arial MT"/>
              </a:rPr>
              <a:t>maneira </a:t>
            </a:r>
            <a:r>
              <a:rPr sz="2800" spc="-5" dirty="0">
                <a:latin typeface="Arial MT"/>
                <a:cs typeface="Arial MT"/>
              </a:rPr>
              <a:t>de encarar os problemas </a:t>
            </a:r>
            <a:r>
              <a:rPr sz="2800" dirty="0">
                <a:latin typeface="Arial MT"/>
                <a:cs typeface="Arial MT"/>
              </a:rPr>
              <a:t>com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vistas a </a:t>
            </a:r>
            <a:r>
              <a:rPr sz="2800" spc="-5" dirty="0">
                <a:latin typeface="Arial MT"/>
                <a:cs typeface="Arial MT"/>
              </a:rPr>
              <a:t>otimizar </a:t>
            </a:r>
            <a:r>
              <a:rPr sz="2800" dirty="0">
                <a:latin typeface="Arial MT"/>
                <a:cs typeface="Arial MT"/>
              </a:rPr>
              <a:t>o </a:t>
            </a:r>
            <a:r>
              <a:rPr sz="2800" spc="-5" dirty="0">
                <a:latin typeface="Arial MT"/>
                <a:cs typeface="Arial MT"/>
              </a:rPr>
              <a:t>benefício potencial de usar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tecnologia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resolver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problemas.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896" y="6629802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 MT"/>
                <a:cs typeface="Arial MT"/>
              </a:rPr>
              <a:t>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3376" y="203072"/>
            <a:ext cx="1916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Scratch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9700" y="4267200"/>
            <a:ext cx="3924299" cy="2590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172" y="992251"/>
            <a:ext cx="8024495" cy="5467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90195" algn="just">
              <a:lnSpc>
                <a:spcPct val="100400"/>
              </a:lnSpc>
              <a:spcBef>
                <a:spcPts val="85"/>
              </a:spcBef>
              <a:buChar char="•"/>
              <a:tabLst>
                <a:tab pos="302895" algn="l"/>
              </a:tabLst>
            </a:pPr>
            <a:r>
              <a:rPr sz="2800" spc="-10" dirty="0">
                <a:latin typeface="Arial MT"/>
                <a:cs typeface="Arial MT"/>
              </a:rPr>
              <a:t>Scratch </a:t>
            </a:r>
            <a:r>
              <a:rPr sz="2800" dirty="0">
                <a:latin typeface="Arial MT"/>
                <a:cs typeface="Arial MT"/>
              </a:rPr>
              <a:t>é </a:t>
            </a:r>
            <a:r>
              <a:rPr sz="2800" spc="-5" dirty="0">
                <a:latin typeface="Arial MT"/>
                <a:cs typeface="Arial MT"/>
              </a:rPr>
              <a:t>um ambiente </a:t>
            </a:r>
            <a:r>
              <a:rPr sz="2800" dirty="0">
                <a:latin typeface="Arial MT"/>
                <a:cs typeface="Arial MT"/>
              </a:rPr>
              <a:t>visual </a:t>
            </a:r>
            <a:r>
              <a:rPr sz="2800" spc="-5" dirty="0">
                <a:latin typeface="Arial MT"/>
                <a:cs typeface="Arial MT"/>
              </a:rPr>
              <a:t>de programação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facilita</a:t>
            </a:r>
            <a:r>
              <a:rPr sz="2800" dirty="0">
                <a:latin typeface="Arial MT"/>
                <a:cs typeface="Arial MT"/>
              </a:rPr>
              <a:t> criar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histórias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interativas,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jogos</a:t>
            </a:r>
            <a:r>
              <a:rPr sz="2800" dirty="0">
                <a:latin typeface="Arial MT"/>
                <a:cs typeface="Arial MT"/>
              </a:rPr>
              <a:t> 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animações,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bem</a:t>
            </a:r>
            <a:r>
              <a:rPr sz="2800" dirty="0">
                <a:latin typeface="Arial MT"/>
                <a:cs typeface="Arial MT"/>
              </a:rPr>
              <a:t> como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compartilhar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foi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criado;</a:t>
            </a:r>
            <a:endParaRPr sz="2800">
              <a:latin typeface="Arial MT"/>
              <a:cs typeface="Arial MT"/>
            </a:endParaRPr>
          </a:p>
          <a:p>
            <a:pPr marL="302260" marR="5080" indent="-290195" algn="just">
              <a:lnSpc>
                <a:spcPct val="100099"/>
              </a:lnSpc>
              <a:spcBef>
                <a:spcPts val="570"/>
              </a:spcBef>
              <a:buChar char="•"/>
              <a:tabLst>
                <a:tab pos="302895" algn="l"/>
              </a:tabLst>
            </a:pPr>
            <a:r>
              <a:rPr sz="2800" spc="-5" dirty="0">
                <a:latin typeface="Arial MT"/>
                <a:cs typeface="Arial MT"/>
              </a:rPr>
              <a:t>Foi desenvolvido pelo </a:t>
            </a:r>
            <a:r>
              <a:rPr sz="2800" dirty="0">
                <a:latin typeface="Arial MT"/>
                <a:cs typeface="Arial MT"/>
              </a:rPr>
              <a:t>Massachusetts </a:t>
            </a:r>
            <a:r>
              <a:rPr sz="2800" spc="-5" dirty="0">
                <a:latin typeface="Arial MT"/>
                <a:cs typeface="Arial MT"/>
              </a:rPr>
              <a:t>Institute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Technology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(MIT)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Media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Lab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tornar</a:t>
            </a:r>
            <a:r>
              <a:rPr sz="2800" dirty="0">
                <a:latin typeface="Arial MT"/>
                <a:cs typeface="Arial MT"/>
              </a:rPr>
              <a:t> o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aprendizado de programação </a:t>
            </a:r>
            <a:r>
              <a:rPr sz="2800" dirty="0">
                <a:latin typeface="Arial MT"/>
                <a:cs typeface="Arial MT"/>
              </a:rPr>
              <a:t>mais </a:t>
            </a:r>
            <a:r>
              <a:rPr sz="2800" spc="-5" dirty="0">
                <a:latin typeface="Arial MT"/>
                <a:cs typeface="Arial MT"/>
              </a:rPr>
              <a:t>fácil </a:t>
            </a:r>
            <a:r>
              <a:rPr sz="2800" dirty="0">
                <a:latin typeface="Arial MT"/>
                <a:cs typeface="Arial MT"/>
              </a:rPr>
              <a:t>e mais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divertido;</a:t>
            </a:r>
            <a:endParaRPr sz="2800">
              <a:latin typeface="Arial MT"/>
              <a:cs typeface="Arial MT"/>
            </a:endParaRPr>
          </a:p>
          <a:p>
            <a:pPr marL="375285" marR="3403600" lvl="1" indent="-290195">
              <a:lnSpc>
                <a:spcPct val="104900"/>
              </a:lnSpc>
              <a:spcBef>
                <a:spcPts val="1240"/>
              </a:spcBef>
              <a:buChar char="•"/>
              <a:tabLst>
                <a:tab pos="374650" algn="l"/>
                <a:tab pos="375920" algn="l"/>
                <a:tab pos="2326005" algn="l"/>
                <a:tab pos="2672080" algn="l"/>
                <a:tab pos="2731135" algn="l"/>
                <a:tab pos="3367404" algn="l"/>
                <a:tab pos="4103370" algn="l"/>
                <a:tab pos="4414520" algn="l"/>
              </a:tabLst>
            </a:pPr>
            <a:r>
              <a:rPr sz="2800" dirty="0">
                <a:latin typeface="Arial MT"/>
                <a:cs typeface="Arial MT"/>
              </a:rPr>
              <a:t>Mitchel	</a:t>
            </a:r>
            <a:r>
              <a:rPr sz="2800" spc="-5" dirty="0">
                <a:latin typeface="Arial MT"/>
                <a:cs typeface="Arial MT"/>
              </a:rPr>
              <a:t>Resnic</a:t>
            </a:r>
            <a:r>
              <a:rPr sz="2800" dirty="0">
                <a:latin typeface="Arial MT"/>
                <a:cs typeface="Arial MT"/>
              </a:rPr>
              <a:t>k		–  coordenador	</a:t>
            </a:r>
            <a:r>
              <a:rPr sz="2800" spc="-5" dirty="0">
                <a:latin typeface="Arial MT"/>
                <a:cs typeface="Arial MT"/>
              </a:rPr>
              <a:t>d</a:t>
            </a:r>
            <a:r>
              <a:rPr sz="2800" dirty="0">
                <a:latin typeface="Arial MT"/>
                <a:cs typeface="Arial MT"/>
              </a:rPr>
              <a:t>o	</a:t>
            </a:r>
            <a:r>
              <a:rPr sz="2800" spc="-5" dirty="0">
                <a:latin typeface="Arial MT"/>
                <a:cs typeface="Arial MT"/>
              </a:rPr>
              <a:t>Lifelong  </a:t>
            </a:r>
            <a:r>
              <a:rPr sz="2800" spc="-10" dirty="0">
                <a:latin typeface="Arial MT"/>
                <a:cs typeface="Arial MT"/>
              </a:rPr>
              <a:t>Kindergarten		</a:t>
            </a:r>
            <a:r>
              <a:rPr sz="2800" spc="-5" dirty="0">
                <a:latin typeface="Arial MT"/>
                <a:cs typeface="Arial MT"/>
              </a:rPr>
              <a:t>Group	do </a:t>
            </a:r>
            <a:r>
              <a:rPr sz="2800" dirty="0">
                <a:latin typeface="Arial MT"/>
                <a:cs typeface="Arial MT"/>
              </a:rPr>
              <a:t> MIT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Midia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Lab.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644" y="203072"/>
            <a:ext cx="5349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Ambiente</a:t>
            </a:r>
            <a:r>
              <a:rPr sz="4400" spc="-55" dirty="0"/>
              <a:t> </a:t>
            </a:r>
            <a:r>
              <a:rPr sz="4400" spc="-10" dirty="0"/>
              <a:t>Scratch</a:t>
            </a:r>
            <a:r>
              <a:rPr sz="4400" spc="-55" dirty="0"/>
              <a:t> </a:t>
            </a:r>
            <a:r>
              <a:rPr sz="4400" spc="-5" dirty="0"/>
              <a:t>3.0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4802" y="1036459"/>
            <a:ext cx="7978775" cy="17246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9079" marR="5080" indent="-247015" algn="just">
              <a:lnSpc>
                <a:spcPts val="2630"/>
              </a:lnSpc>
              <a:spcBef>
                <a:spcPts val="395"/>
              </a:spcBef>
              <a:buChar char="•"/>
              <a:tabLst>
                <a:tab pos="259715" algn="l"/>
              </a:tabLst>
            </a:pPr>
            <a:r>
              <a:rPr sz="2400" spc="-5" dirty="0">
                <a:latin typeface="Arial MT"/>
                <a:cs typeface="Arial MT"/>
              </a:rPr>
              <a:t>Quando </a:t>
            </a:r>
            <a:r>
              <a:rPr sz="2400" dirty="0">
                <a:latin typeface="Arial MT"/>
                <a:cs typeface="Arial MT"/>
              </a:rPr>
              <a:t>o </a:t>
            </a:r>
            <a:r>
              <a:rPr sz="2400" spc="-5" dirty="0">
                <a:latin typeface="Arial MT"/>
                <a:cs typeface="Arial MT"/>
              </a:rPr>
              <a:t>Scratch 3.0 </a:t>
            </a:r>
            <a:r>
              <a:rPr sz="2400" dirty="0">
                <a:latin typeface="Arial MT"/>
                <a:cs typeface="Arial MT"/>
              </a:rPr>
              <a:t>é </a:t>
            </a:r>
            <a:r>
              <a:rPr sz="2400" spc="-5" dirty="0">
                <a:latin typeface="Arial MT"/>
                <a:cs typeface="Arial MT"/>
              </a:rPr>
              <a:t>iniciado exibe as </a:t>
            </a:r>
            <a:r>
              <a:rPr sz="2400" dirty="0">
                <a:latin typeface="Arial MT"/>
                <a:cs typeface="Arial MT"/>
              </a:rPr>
              <a:t>suas </a:t>
            </a:r>
            <a:r>
              <a:rPr sz="2400" spc="-5" dirty="0">
                <a:latin typeface="Arial MT"/>
                <a:cs typeface="Arial MT"/>
              </a:rPr>
              <a:t>principais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funcionalidades: palco </a:t>
            </a:r>
            <a:r>
              <a:rPr sz="2400" dirty="0">
                <a:latin typeface="Arial MT"/>
                <a:cs typeface="Arial MT"/>
              </a:rPr>
              <a:t>e </a:t>
            </a:r>
            <a:r>
              <a:rPr sz="2400" spc="-5" dirty="0">
                <a:latin typeface="Arial MT"/>
                <a:cs typeface="Arial MT"/>
              </a:rPr>
              <a:t>área de </a:t>
            </a:r>
            <a:r>
              <a:rPr sz="2400" dirty="0">
                <a:latin typeface="Arial MT"/>
                <a:cs typeface="Arial MT"/>
              </a:rPr>
              <a:t>scripts. A versão </a:t>
            </a:r>
            <a:r>
              <a:rPr sz="2400" spc="-5" dirty="0">
                <a:latin typeface="Arial MT"/>
                <a:cs typeface="Arial MT"/>
              </a:rPr>
              <a:t>3.0 </a:t>
            </a:r>
            <a:r>
              <a:rPr sz="2400" dirty="0">
                <a:latin typeface="Arial MT"/>
                <a:cs typeface="Arial MT"/>
              </a:rPr>
              <a:t>é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semelhante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versão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original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Scratch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onde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paleta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 blocos estão </a:t>
            </a:r>
            <a:r>
              <a:rPr sz="2400" dirty="0">
                <a:latin typeface="Arial MT"/>
                <a:cs typeface="Arial MT"/>
              </a:rPr>
              <a:t>à </a:t>
            </a:r>
            <a:r>
              <a:rPr sz="2400" spc="-5" dirty="0">
                <a:latin typeface="Arial MT"/>
                <a:cs typeface="Arial MT"/>
              </a:rPr>
              <a:t>esquerda, os </a:t>
            </a:r>
            <a:r>
              <a:rPr sz="2400" dirty="0">
                <a:latin typeface="Arial MT"/>
                <a:cs typeface="Arial MT"/>
              </a:rPr>
              <a:t>scripts </a:t>
            </a:r>
            <a:r>
              <a:rPr sz="2400" spc="-5" dirty="0">
                <a:latin typeface="Arial MT"/>
                <a:cs typeface="Arial MT"/>
              </a:rPr>
              <a:t>ao </a:t>
            </a:r>
            <a:r>
              <a:rPr sz="2400" dirty="0">
                <a:latin typeface="Arial MT"/>
                <a:cs typeface="Arial MT"/>
              </a:rPr>
              <a:t>meio e o </a:t>
            </a:r>
            <a:r>
              <a:rPr sz="2400" spc="-5" dirty="0">
                <a:latin typeface="Arial MT"/>
                <a:cs typeface="Arial MT"/>
              </a:rPr>
              <a:t>palco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à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direita.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675" y="2790249"/>
            <a:ext cx="6908985" cy="3987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24674" y="4457400"/>
            <a:ext cx="1261110" cy="47879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720"/>
              </a:spcBef>
            </a:pPr>
            <a:r>
              <a:rPr sz="1800" b="1" spc="-5" dirty="0">
                <a:latin typeface="Arial"/>
                <a:cs typeface="Arial"/>
              </a:rPr>
              <a:t>Palco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2624" y="3658675"/>
            <a:ext cx="1426210" cy="6870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337820" marR="287020" indent="-45085">
              <a:lnSpc>
                <a:spcPct val="100699"/>
              </a:lnSpc>
              <a:spcBef>
                <a:spcPts val="585"/>
              </a:spcBef>
            </a:pPr>
            <a:r>
              <a:rPr sz="1800" b="1" spc="-5" dirty="0">
                <a:latin typeface="Arial"/>
                <a:cs typeface="Arial"/>
              </a:rPr>
              <a:t>Área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scripts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674" y="5772424"/>
            <a:ext cx="1261110" cy="47879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95"/>
              </a:lnSpc>
            </a:pPr>
            <a:r>
              <a:rPr sz="1800" b="1" spc="-5" dirty="0">
                <a:latin typeface="Arial"/>
                <a:cs typeface="Arial"/>
              </a:rPr>
              <a:t>Paleta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55"/>
              </a:lnSpc>
              <a:spcBef>
                <a:spcPts val="15"/>
              </a:spcBef>
            </a:pPr>
            <a:r>
              <a:rPr sz="1800" b="1" spc="-5" dirty="0">
                <a:latin typeface="Arial"/>
                <a:cs typeface="Arial"/>
              </a:rPr>
              <a:t>blocos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1962" y="3947587"/>
            <a:ext cx="629920" cy="1687830"/>
            <a:chOff x="641962" y="3947587"/>
            <a:chExt cx="629920" cy="1687830"/>
          </a:xfrm>
        </p:grpSpPr>
        <p:sp>
          <p:nvSpPr>
            <p:cNvPr id="9" name="object 9"/>
            <p:cNvSpPr/>
            <p:nvPr/>
          </p:nvSpPr>
          <p:spPr>
            <a:xfrm>
              <a:off x="646725" y="3952349"/>
              <a:ext cx="620395" cy="1678305"/>
            </a:xfrm>
            <a:custGeom>
              <a:avLst/>
              <a:gdLst/>
              <a:ahLst/>
              <a:cxnLst/>
              <a:rect l="l" t="t" r="r" b="b"/>
              <a:pathLst>
                <a:path w="620394" h="1678304">
                  <a:moveTo>
                    <a:pt x="155024" y="1678199"/>
                  </a:moveTo>
                  <a:lnTo>
                    <a:pt x="0" y="1678199"/>
                  </a:lnTo>
                  <a:lnTo>
                    <a:pt x="0" y="348806"/>
                  </a:lnTo>
                  <a:lnTo>
                    <a:pt x="4370" y="300040"/>
                  </a:lnTo>
                  <a:lnTo>
                    <a:pt x="16972" y="254143"/>
                  </a:lnTo>
                  <a:lnTo>
                    <a:pt x="37039" y="211879"/>
                  </a:lnTo>
                  <a:lnTo>
                    <a:pt x="63804" y="174015"/>
                  </a:lnTo>
                  <a:lnTo>
                    <a:pt x="96502" y="141317"/>
                  </a:lnTo>
                  <a:lnTo>
                    <a:pt x="134366" y="114552"/>
                  </a:lnTo>
                  <a:lnTo>
                    <a:pt x="176630" y="94485"/>
                  </a:lnTo>
                  <a:lnTo>
                    <a:pt x="222528" y="81883"/>
                  </a:lnTo>
                  <a:lnTo>
                    <a:pt x="271293" y="77512"/>
                  </a:lnTo>
                  <a:lnTo>
                    <a:pt x="465074" y="77512"/>
                  </a:lnTo>
                  <a:lnTo>
                    <a:pt x="465074" y="0"/>
                  </a:lnTo>
                  <a:lnTo>
                    <a:pt x="620099" y="155024"/>
                  </a:lnTo>
                  <a:lnTo>
                    <a:pt x="542587" y="232537"/>
                  </a:lnTo>
                  <a:lnTo>
                    <a:pt x="271293" y="232537"/>
                  </a:lnTo>
                  <a:lnTo>
                    <a:pt x="226036" y="241674"/>
                  </a:lnTo>
                  <a:lnTo>
                    <a:pt x="189079" y="266591"/>
                  </a:lnTo>
                  <a:lnTo>
                    <a:pt x="164161" y="303549"/>
                  </a:lnTo>
                  <a:lnTo>
                    <a:pt x="155024" y="348806"/>
                  </a:lnTo>
                  <a:lnTo>
                    <a:pt x="155024" y="1678199"/>
                  </a:lnTo>
                  <a:close/>
                </a:path>
                <a:path w="620394" h="1678304">
                  <a:moveTo>
                    <a:pt x="465074" y="310049"/>
                  </a:moveTo>
                  <a:lnTo>
                    <a:pt x="465074" y="232537"/>
                  </a:lnTo>
                  <a:lnTo>
                    <a:pt x="542587" y="232537"/>
                  </a:lnTo>
                  <a:lnTo>
                    <a:pt x="465074" y="31004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6725" y="3952349"/>
              <a:ext cx="620395" cy="1678305"/>
            </a:xfrm>
            <a:custGeom>
              <a:avLst/>
              <a:gdLst/>
              <a:ahLst/>
              <a:cxnLst/>
              <a:rect l="l" t="t" r="r" b="b"/>
              <a:pathLst>
                <a:path w="620394" h="1678304">
                  <a:moveTo>
                    <a:pt x="0" y="1678199"/>
                  </a:moveTo>
                  <a:lnTo>
                    <a:pt x="0" y="348806"/>
                  </a:lnTo>
                  <a:lnTo>
                    <a:pt x="4370" y="300040"/>
                  </a:lnTo>
                  <a:lnTo>
                    <a:pt x="16972" y="254143"/>
                  </a:lnTo>
                  <a:lnTo>
                    <a:pt x="37039" y="211879"/>
                  </a:lnTo>
                  <a:lnTo>
                    <a:pt x="63804" y="174015"/>
                  </a:lnTo>
                  <a:lnTo>
                    <a:pt x="96502" y="141317"/>
                  </a:lnTo>
                  <a:lnTo>
                    <a:pt x="134366" y="114552"/>
                  </a:lnTo>
                  <a:lnTo>
                    <a:pt x="176630" y="94485"/>
                  </a:lnTo>
                  <a:lnTo>
                    <a:pt x="222528" y="81883"/>
                  </a:lnTo>
                  <a:lnTo>
                    <a:pt x="271293" y="77512"/>
                  </a:lnTo>
                  <a:lnTo>
                    <a:pt x="465074" y="77512"/>
                  </a:lnTo>
                  <a:lnTo>
                    <a:pt x="465074" y="0"/>
                  </a:lnTo>
                  <a:lnTo>
                    <a:pt x="620099" y="155024"/>
                  </a:lnTo>
                  <a:lnTo>
                    <a:pt x="465074" y="310049"/>
                  </a:lnTo>
                  <a:lnTo>
                    <a:pt x="465074" y="232537"/>
                  </a:lnTo>
                  <a:lnTo>
                    <a:pt x="271293" y="232537"/>
                  </a:lnTo>
                  <a:lnTo>
                    <a:pt x="226036" y="241674"/>
                  </a:lnTo>
                  <a:lnTo>
                    <a:pt x="189079" y="266591"/>
                  </a:lnTo>
                  <a:lnTo>
                    <a:pt x="164161" y="303549"/>
                  </a:lnTo>
                  <a:lnTo>
                    <a:pt x="155024" y="348806"/>
                  </a:lnTo>
                  <a:lnTo>
                    <a:pt x="155024" y="1678199"/>
                  </a:lnTo>
                  <a:lnTo>
                    <a:pt x="0" y="1678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243" y="477709"/>
            <a:ext cx="3371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Sprite</a:t>
            </a:r>
            <a:r>
              <a:rPr sz="4400" spc="-60" dirty="0"/>
              <a:t> </a:t>
            </a:r>
            <a:r>
              <a:rPr sz="4400" spc="-5" dirty="0"/>
              <a:t>ou</a:t>
            </a:r>
            <a:r>
              <a:rPr sz="4400" spc="-45" dirty="0"/>
              <a:t> </a:t>
            </a:r>
            <a:r>
              <a:rPr sz="4400" spc="-5" dirty="0"/>
              <a:t>ator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2659" y="1732550"/>
            <a:ext cx="8025765" cy="30524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02260" marR="5715" indent="-290195">
              <a:lnSpc>
                <a:spcPts val="2700"/>
              </a:lnSpc>
              <a:spcBef>
                <a:spcPts val="740"/>
              </a:spcBef>
              <a:buChar char="•"/>
              <a:tabLst>
                <a:tab pos="301625" algn="l"/>
                <a:tab pos="302895" algn="l"/>
                <a:tab pos="753745" algn="l"/>
                <a:tab pos="1621790" algn="l"/>
                <a:tab pos="2390775" algn="l"/>
                <a:tab pos="3317875" algn="l"/>
                <a:tab pos="3869054" algn="l"/>
                <a:tab pos="4440555" algn="l"/>
                <a:tab pos="5466080" algn="l"/>
                <a:tab pos="6828155" algn="l"/>
                <a:tab pos="7813675" algn="l"/>
              </a:tabLst>
            </a:pPr>
            <a:r>
              <a:rPr sz="2800" dirty="0">
                <a:latin typeface="Arial MT"/>
                <a:cs typeface="Arial MT"/>
              </a:rPr>
              <a:t>O	</a:t>
            </a:r>
            <a:r>
              <a:rPr sz="2800" spc="-5" dirty="0">
                <a:latin typeface="Arial MT"/>
                <a:cs typeface="Arial MT"/>
              </a:rPr>
              <a:t>gat</a:t>
            </a:r>
            <a:r>
              <a:rPr sz="2800" dirty="0">
                <a:latin typeface="Arial MT"/>
                <a:cs typeface="Arial MT"/>
              </a:rPr>
              <a:t>o	</a:t>
            </a:r>
            <a:r>
              <a:rPr sz="2800" spc="-5" dirty="0">
                <a:latin typeface="Arial MT"/>
                <a:cs typeface="Arial MT"/>
              </a:rPr>
              <a:t>qu</a:t>
            </a:r>
            <a:r>
              <a:rPr sz="2800" dirty="0">
                <a:latin typeface="Arial MT"/>
                <a:cs typeface="Arial MT"/>
              </a:rPr>
              <a:t>e	você	vê	</a:t>
            </a:r>
            <a:r>
              <a:rPr sz="2800" spc="-5" dirty="0">
                <a:latin typeface="Arial MT"/>
                <a:cs typeface="Arial MT"/>
              </a:rPr>
              <a:t>n</a:t>
            </a:r>
            <a:r>
              <a:rPr sz="2800" dirty="0">
                <a:latin typeface="Arial MT"/>
                <a:cs typeface="Arial MT"/>
              </a:rPr>
              <a:t>o	</a:t>
            </a:r>
            <a:r>
              <a:rPr sz="2800" spc="-5" dirty="0">
                <a:latin typeface="Arial MT"/>
                <a:cs typeface="Arial MT"/>
              </a:rPr>
              <a:t>palc</a:t>
            </a:r>
            <a:r>
              <a:rPr sz="2800" dirty="0">
                <a:latin typeface="Arial MT"/>
                <a:cs typeface="Arial MT"/>
              </a:rPr>
              <a:t>o	</a:t>
            </a:r>
            <a:r>
              <a:rPr sz="2800" spc="-5" dirty="0">
                <a:latin typeface="Arial MT"/>
                <a:cs typeface="Arial MT"/>
              </a:rPr>
              <a:t>quand</a:t>
            </a:r>
            <a:r>
              <a:rPr sz="2800" dirty="0">
                <a:latin typeface="Arial MT"/>
                <a:cs typeface="Arial MT"/>
              </a:rPr>
              <a:t>o	</a:t>
            </a:r>
            <a:r>
              <a:rPr sz="2800" spc="-5" dirty="0">
                <a:latin typeface="Arial MT"/>
                <a:cs typeface="Arial MT"/>
              </a:rPr>
              <a:t>inici</a:t>
            </a:r>
            <a:r>
              <a:rPr sz="2800" dirty="0">
                <a:latin typeface="Arial MT"/>
                <a:cs typeface="Arial MT"/>
              </a:rPr>
              <a:t>a	o  </a:t>
            </a:r>
            <a:r>
              <a:rPr sz="2800" spc="-5" dirty="0">
                <a:latin typeface="Arial MT"/>
                <a:cs typeface="Arial MT"/>
              </a:rPr>
              <a:t>ambiente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Scratch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é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chamado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sprite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ou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ator;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50">
              <a:latin typeface="Arial MT"/>
              <a:cs typeface="Arial MT"/>
            </a:endParaRPr>
          </a:p>
          <a:p>
            <a:pPr marL="302260" marR="5080" indent="-290195">
              <a:lnSpc>
                <a:spcPct val="79300"/>
              </a:lnSpc>
              <a:buChar char="•"/>
              <a:tabLst>
                <a:tab pos="301625" algn="l"/>
                <a:tab pos="302895" algn="l"/>
                <a:tab pos="930275" algn="l"/>
                <a:tab pos="2153285" algn="l"/>
                <a:tab pos="3909060" algn="l"/>
                <a:tab pos="4282440" algn="l"/>
                <a:tab pos="6116955" algn="l"/>
                <a:tab pos="6490335" algn="l"/>
              </a:tabLst>
            </a:pP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s	sprites	</a:t>
            </a:r>
            <a:r>
              <a:rPr sz="2800" spc="-5" dirty="0">
                <a:latin typeface="Arial MT"/>
                <a:cs typeface="Arial MT"/>
              </a:rPr>
              <a:t>entende</a:t>
            </a:r>
            <a:r>
              <a:rPr sz="2800" dirty="0">
                <a:latin typeface="Arial MT"/>
                <a:cs typeface="Arial MT"/>
              </a:rPr>
              <a:t>m	e	</a:t>
            </a:r>
            <a:r>
              <a:rPr sz="2800" spc="-5" dirty="0">
                <a:latin typeface="Arial MT"/>
                <a:cs typeface="Arial MT"/>
              </a:rPr>
              <a:t>obedece</a:t>
            </a:r>
            <a:r>
              <a:rPr sz="2800" dirty="0">
                <a:latin typeface="Arial MT"/>
                <a:cs typeface="Arial MT"/>
              </a:rPr>
              <a:t>m	a	conjuntos 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instruções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 </a:t>
            </a:r>
            <a:r>
              <a:rPr sz="2800" dirty="0">
                <a:latin typeface="Arial MT"/>
                <a:cs typeface="Arial MT"/>
              </a:rPr>
              <a:t>você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lhes atribui;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302260" marR="9525" indent="-290195">
              <a:lnSpc>
                <a:spcPct val="79300"/>
              </a:lnSpc>
              <a:spcBef>
                <a:spcPts val="5"/>
              </a:spcBef>
              <a:buChar char="•"/>
              <a:tabLst>
                <a:tab pos="301625" algn="l"/>
                <a:tab pos="302895" algn="l"/>
                <a:tab pos="1082675" algn="l"/>
                <a:tab pos="2753995" algn="l"/>
                <a:tab pos="3180715" algn="l"/>
                <a:tab pos="4296410" algn="l"/>
                <a:tab pos="5612130" algn="l"/>
                <a:tab pos="6335395" algn="l"/>
                <a:tab pos="7414259" algn="l"/>
              </a:tabLst>
            </a:pPr>
            <a:r>
              <a:rPr sz="2800" spc="-10" dirty="0">
                <a:latin typeface="Arial MT"/>
                <a:cs typeface="Arial MT"/>
              </a:rPr>
              <a:t>Po</a:t>
            </a:r>
            <a:r>
              <a:rPr sz="2800" dirty="0">
                <a:latin typeface="Arial MT"/>
                <a:cs typeface="Arial MT"/>
              </a:rPr>
              <a:t>r	</a:t>
            </a:r>
            <a:r>
              <a:rPr sz="2800" spc="-5" dirty="0">
                <a:latin typeface="Arial MT"/>
                <a:cs typeface="Arial MT"/>
              </a:rPr>
              <a:t>exemplo</a:t>
            </a:r>
            <a:r>
              <a:rPr sz="2800" dirty="0">
                <a:latin typeface="Arial MT"/>
                <a:cs typeface="Arial MT"/>
              </a:rPr>
              <a:t>,	a	</a:t>
            </a:r>
            <a:r>
              <a:rPr sz="2800" spc="-5" dirty="0">
                <a:latin typeface="Arial MT"/>
                <a:cs typeface="Arial MT"/>
              </a:rPr>
              <a:t>figur</a:t>
            </a:r>
            <a:r>
              <a:rPr sz="2800" dirty="0">
                <a:latin typeface="Arial MT"/>
                <a:cs typeface="Arial MT"/>
              </a:rPr>
              <a:t>a	mostra	</a:t>
            </a:r>
            <a:r>
              <a:rPr sz="2800" spc="-5" dirty="0">
                <a:latin typeface="Arial MT"/>
                <a:cs typeface="Arial MT"/>
              </a:rPr>
              <a:t>u</a:t>
            </a:r>
            <a:r>
              <a:rPr sz="2800" dirty="0">
                <a:latin typeface="Arial MT"/>
                <a:cs typeface="Arial MT"/>
              </a:rPr>
              <a:t>m	script	</a:t>
            </a:r>
            <a:r>
              <a:rPr sz="2800" spc="-5" dirty="0">
                <a:latin typeface="Arial MT"/>
                <a:cs typeface="Arial MT"/>
              </a:rPr>
              <a:t>que  altera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 um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sprite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quatro </a:t>
            </a:r>
            <a:r>
              <a:rPr sz="2800" dirty="0">
                <a:latin typeface="Arial MT"/>
                <a:cs typeface="Arial MT"/>
              </a:rPr>
              <a:t>vezes.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00" y="516300"/>
            <a:ext cx="2776524" cy="2819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2221" y="3336617"/>
            <a:ext cx="831990" cy="1069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8257" y="3336221"/>
            <a:ext cx="898516" cy="9809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25388" y="3320391"/>
            <a:ext cx="932682" cy="10227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76432" y="3391382"/>
            <a:ext cx="933344" cy="10138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25100" y="2296550"/>
            <a:ext cx="4800599" cy="8191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7395" marR="5080" indent="-10452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Como</a:t>
            </a:r>
            <a:r>
              <a:rPr spc="-30" dirty="0"/>
              <a:t> </a:t>
            </a:r>
            <a:r>
              <a:rPr dirty="0"/>
              <a:t>é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5" dirty="0"/>
              <a:t>programação</a:t>
            </a:r>
            <a:r>
              <a:rPr spc="-25" dirty="0"/>
              <a:t> </a:t>
            </a:r>
            <a:r>
              <a:rPr spc="-5" dirty="0"/>
              <a:t>no </a:t>
            </a:r>
            <a:r>
              <a:rPr spc="-1095" dirty="0"/>
              <a:t> </a:t>
            </a:r>
            <a:r>
              <a:rPr spc="-5" dirty="0"/>
              <a:t>ambiente</a:t>
            </a:r>
            <a:r>
              <a:rPr spc="-20" dirty="0"/>
              <a:t> </a:t>
            </a:r>
            <a:r>
              <a:rPr spc="-5" dirty="0"/>
              <a:t>Scratch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7" y="1577238"/>
            <a:ext cx="7499350" cy="289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ts val="3180"/>
              </a:lnSpc>
              <a:spcBef>
                <a:spcPts val="100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dirty="0">
                <a:latin typeface="Arial MT"/>
                <a:cs typeface="Arial MT"/>
              </a:rPr>
              <a:t>O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Scratch,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é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linguagem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programação</a:t>
            </a:r>
            <a:endParaRPr sz="2800">
              <a:latin typeface="Arial MT"/>
              <a:cs typeface="Arial MT"/>
            </a:endParaRPr>
          </a:p>
          <a:p>
            <a:pPr marL="302260">
              <a:lnSpc>
                <a:spcPts val="3180"/>
              </a:lnSpc>
            </a:pPr>
            <a:r>
              <a:rPr sz="2800" i="1" spc="-5" dirty="0">
                <a:latin typeface="Arial"/>
                <a:cs typeface="Arial"/>
              </a:rPr>
              <a:t>visual</a:t>
            </a:r>
            <a:r>
              <a:rPr sz="2800" spc="-5" dirty="0">
                <a:latin typeface="Arial MT"/>
                <a:cs typeface="Arial MT"/>
              </a:rPr>
              <a:t>;</a:t>
            </a:r>
            <a:endParaRPr sz="2800">
              <a:latin typeface="Arial MT"/>
              <a:cs typeface="Arial MT"/>
            </a:endParaRPr>
          </a:p>
          <a:p>
            <a:pPr marL="302260" marR="83185" indent="-290195">
              <a:lnSpc>
                <a:spcPts val="3040"/>
              </a:lnSpc>
              <a:spcBef>
                <a:spcPts val="565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 MT"/>
                <a:cs typeface="Arial MT"/>
              </a:rPr>
              <a:t>No </a:t>
            </a:r>
            <a:r>
              <a:rPr sz="2800" spc="-10" dirty="0">
                <a:latin typeface="Arial MT"/>
                <a:cs typeface="Arial MT"/>
              </a:rPr>
              <a:t>Scratch, </a:t>
            </a:r>
            <a:r>
              <a:rPr sz="2800" spc="-5" dirty="0">
                <a:latin typeface="Arial MT"/>
                <a:cs typeface="Arial MT"/>
              </a:rPr>
              <a:t>não </a:t>
            </a:r>
            <a:r>
              <a:rPr sz="2800" dirty="0">
                <a:latin typeface="Arial MT"/>
                <a:cs typeface="Arial MT"/>
              </a:rPr>
              <a:t>é </a:t>
            </a:r>
            <a:r>
              <a:rPr sz="2800" spc="-5" dirty="0">
                <a:latin typeface="Arial MT"/>
                <a:cs typeface="Arial MT"/>
              </a:rPr>
              <a:t>necessário digitar nenhum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comando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complicado;</a:t>
            </a:r>
            <a:endParaRPr sz="2800">
              <a:latin typeface="Arial MT"/>
              <a:cs typeface="Arial MT"/>
            </a:endParaRPr>
          </a:p>
          <a:p>
            <a:pPr marL="302260" marR="198755" indent="-290195">
              <a:lnSpc>
                <a:spcPct val="89900"/>
              </a:lnSpc>
              <a:spcBef>
                <a:spcPts val="495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 MT"/>
                <a:cs typeface="Arial MT"/>
              </a:rPr>
              <a:t>Em </a:t>
            </a:r>
            <a:r>
              <a:rPr sz="2800" dirty="0">
                <a:latin typeface="Arial MT"/>
                <a:cs typeface="Arial MT"/>
              </a:rPr>
              <a:t>vez </a:t>
            </a:r>
            <a:r>
              <a:rPr sz="2800" spc="-5" dirty="0">
                <a:latin typeface="Arial MT"/>
                <a:cs typeface="Arial MT"/>
              </a:rPr>
              <a:t>disso, </a:t>
            </a:r>
            <a:r>
              <a:rPr sz="2800" dirty="0">
                <a:latin typeface="Arial MT"/>
                <a:cs typeface="Arial MT"/>
              </a:rPr>
              <a:t>você </a:t>
            </a:r>
            <a:r>
              <a:rPr sz="2800" spc="-5" dirty="0">
                <a:latin typeface="Arial MT"/>
                <a:cs typeface="Arial MT"/>
              </a:rPr>
              <a:t>irá arrastar para área de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scripts e conectar </a:t>
            </a:r>
            <a:r>
              <a:rPr sz="2800" spc="-5" dirty="0">
                <a:latin typeface="Arial MT"/>
                <a:cs typeface="Arial MT"/>
              </a:rPr>
              <a:t>blocos gráficos para </a:t>
            </a:r>
            <a:r>
              <a:rPr sz="2800" dirty="0">
                <a:latin typeface="Arial MT"/>
                <a:cs typeface="Arial MT"/>
              </a:rPr>
              <a:t>criar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programas.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875" y="4874174"/>
            <a:ext cx="2324099" cy="1295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3800" y="4429412"/>
            <a:ext cx="1447799" cy="16097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1280</Words>
  <Application>Microsoft Office PowerPoint</Application>
  <PresentationFormat>Apresentação na tela (4:3)</PresentationFormat>
  <Paragraphs>147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Arial MT</vt:lpstr>
      <vt:lpstr>Calibri</vt:lpstr>
      <vt:lpstr>Office Theme</vt:lpstr>
      <vt:lpstr>Apresentação do PowerPoint</vt:lpstr>
      <vt:lpstr>Pensamento computacional</vt:lpstr>
      <vt:lpstr>Pensamento computacional</vt:lpstr>
      <vt:lpstr>Pensamento computacional</vt:lpstr>
      <vt:lpstr>Scratch</vt:lpstr>
      <vt:lpstr>Ambiente Scratch 3.0</vt:lpstr>
      <vt:lpstr>Sprite ou ator</vt:lpstr>
      <vt:lpstr>Apresentação do PowerPoint</vt:lpstr>
      <vt:lpstr>Como é a programação no  ambiente Scratch</vt:lpstr>
      <vt:lpstr>A visão geral do ambiente de  programação Scratch 3.0</vt:lpstr>
      <vt:lpstr>Palco</vt:lpstr>
      <vt:lpstr>Coordenadas</vt:lpstr>
      <vt:lpstr>Alterar o Sprite padrão</vt:lpstr>
      <vt:lpstr>Alteração do sprite</vt:lpstr>
      <vt:lpstr>Alteração do palco</vt:lpstr>
      <vt:lpstr>Controlando a execução</vt:lpstr>
      <vt:lpstr>Atores e suas fantasias</vt:lpstr>
      <vt:lpstr>Apresentação do PowerPoint</vt:lpstr>
      <vt:lpstr>Ambiente com novo fundo de palco  e novo sprite</vt:lpstr>
      <vt:lpstr>Informações e edição do sprite</vt:lpstr>
      <vt:lpstr>Faça você mesmo</vt:lpstr>
      <vt:lpstr>Área de scripts</vt:lpstr>
      <vt:lpstr>Testando um script</vt:lpstr>
      <vt:lpstr>A aba fantasias (costumes)</vt:lpstr>
      <vt:lpstr>Fantasias</vt:lpstr>
      <vt:lpstr>Aba sons</vt:lpstr>
      <vt:lpstr>Sons</vt:lpstr>
      <vt:lpstr>A barra de ferramentas do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Scarpita</dc:creator>
  <cp:lastModifiedBy>Ricardo Scarpita</cp:lastModifiedBy>
  <cp:revision>1</cp:revision>
  <dcterms:created xsi:type="dcterms:W3CDTF">2022-10-19T18:13:37Z</dcterms:created>
  <dcterms:modified xsi:type="dcterms:W3CDTF">2022-10-19T18:21:11Z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