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3616" y="626935"/>
            <a:ext cx="65567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180" y="5035169"/>
            <a:ext cx="6123638" cy="115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769475"/>
            <a:ext cx="8839199" cy="51623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4799" y="5744374"/>
            <a:ext cx="1360805" cy="897890"/>
          </a:xfrm>
          <a:custGeom>
            <a:avLst/>
            <a:gdLst/>
            <a:ahLst/>
            <a:cxnLst/>
            <a:rect l="l" t="t" r="r" b="b"/>
            <a:pathLst>
              <a:path w="1360805" h="897890">
                <a:moveTo>
                  <a:pt x="0" y="314261"/>
                </a:moveTo>
                <a:lnTo>
                  <a:pt x="568087" y="314261"/>
                </a:lnTo>
                <a:lnTo>
                  <a:pt x="568087" y="224324"/>
                </a:lnTo>
                <a:lnTo>
                  <a:pt x="455924" y="224324"/>
                </a:lnTo>
                <a:lnTo>
                  <a:pt x="680249" y="0"/>
                </a:lnTo>
                <a:lnTo>
                  <a:pt x="904574" y="224324"/>
                </a:lnTo>
                <a:lnTo>
                  <a:pt x="792412" y="224324"/>
                </a:lnTo>
                <a:lnTo>
                  <a:pt x="792412" y="314261"/>
                </a:lnTo>
                <a:lnTo>
                  <a:pt x="1360499" y="314261"/>
                </a:lnTo>
                <a:lnTo>
                  <a:pt x="1360499" y="897299"/>
                </a:lnTo>
                <a:lnTo>
                  <a:pt x="0" y="897299"/>
                </a:lnTo>
                <a:lnTo>
                  <a:pt x="0" y="31426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1878" y="203072"/>
            <a:ext cx="144024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260" y="1763109"/>
            <a:ext cx="8013479" cy="321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40" dirty="0"/>
              <a:t> </a:t>
            </a:r>
            <a:r>
              <a:rPr dirty="0"/>
              <a:t>seu</a:t>
            </a:r>
            <a:r>
              <a:rPr spc="-35" dirty="0"/>
              <a:t> </a:t>
            </a:r>
            <a:r>
              <a:rPr spc="-5" dirty="0"/>
              <a:t>primeiro</a:t>
            </a:r>
            <a:r>
              <a:rPr spc="-35" dirty="0"/>
              <a:t> </a:t>
            </a:r>
            <a:r>
              <a:rPr spc="-5" dirty="0"/>
              <a:t>jogo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9645" marR="5080" indent="-2032000">
              <a:lnSpc>
                <a:spcPct val="116300"/>
              </a:lnSpc>
              <a:spcBef>
                <a:spcPts val="100"/>
              </a:spcBef>
            </a:pPr>
            <a:r>
              <a:rPr spc="-10" dirty="0"/>
              <a:t>Familiarizando-se </a:t>
            </a:r>
            <a:r>
              <a:rPr dirty="0"/>
              <a:t>com o </a:t>
            </a:r>
            <a:r>
              <a:rPr spc="-5" dirty="0"/>
              <a:t>Scratch </a:t>
            </a:r>
            <a:r>
              <a:rPr spc="-880" dirty="0"/>
              <a:t> </a:t>
            </a:r>
            <a:r>
              <a:rPr spc="-5" dirty="0"/>
              <a:t>Capítulo</a:t>
            </a:r>
            <a:r>
              <a:rPr spc="-10" dirty="0"/>
              <a:t> </a:t>
            </a:r>
            <a:r>
              <a:rPr dirty="0"/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62" y="2130001"/>
            <a:ext cx="2110161" cy="22910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Palco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49" y="1273047"/>
            <a:ext cx="802132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715" indent="-28638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3000" spc="-10" dirty="0">
                <a:latin typeface="Arial MT"/>
                <a:cs typeface="Arial MT"/>
              </a:rPr>
              <a:t>Por</a:t>
            </a:r>
            <a:r>
              <a:rPr sz="3000" spc="-5" dirty="0">
                <a:latin typeface="Arial MT"/>
                <a:cs typeface="Arial MT"/>
              </a:rPr>
              <a:t> padrão</a:t>
            </a:r>
            <a:r>
              <a:rPr sz="3000" dirty="0">
                <a:latin typeface="Arial MT"/>
                <a:cs typeface="Arial MT"/>
              </a:rPr>
              <a:t> 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Scratch</a:t>
            </a:r>
            <a:r>
              <a:rPr sz="3000" spc="-5" dirty="0">
                <a:latin typeface="Arial MT"/>
                <a:cs typeface="Arial MT"/>
              </a:rPr>
              <a:t> Cat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Sprite</a:t>
            </a:r>
            <a:r>
              <a:rPr sz="3000" spc="-5" dirty="0">
                <a:latin typeface="Arial MT"/>
                <a:cs typeface="Arial MT"/>
              </a:rPr>
              <a:t> está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palco, ele </a:t>
            </a:r>
            <a:r>
              <a:rPr sz="3000" dirty="0">
                <a:latin typeface="Arial MT"/>
                <a:cs typeface="Arial MT"/>
              </a:rPr>
              <a:t>é </a:t>
            </a:r>
            <a:r>
              <a:rPr sz="3000" spc="-5" dirty="0">
                <a:latin typeface="Arial MT"/>
                <a:cs typeface="Arial MT"/>
              </a:rPr>
              <a:t>um dos </a:t>
            </a:r>
            <a:r>
              <a:rPr sz="3000" dirty="0">
                <a:latin typeface="Arial MT"/>
                <a:cs typeface="Arial MT"/>
              </a:rPr>
              <a:t>muitos </a:t>
            </a:r>
            <a:r>
              <a:rPr sz="3000" spc="-5" dirty="0">
                <a:latin typeface="Arial MT"/>
                <a:cs typeface="Arial MT"/>
              </a:rPr>
              <a:t>personagens do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Scratch;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Arial MT"/>
              <a:cs typeface="Arial MT"/>
            </a:endParaRPr>
          </a:p>
          <a:p>
            <a:pPr marL="298450" marR="5080" indent="-286385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3000" spc="-5" dirty="0">
                <a:latin typeface="Arial MT"/>
                <a:cs typeface="Arial MT"/>
              </a:rPr>
              <a:t>Os</a:t>
            </a:r>
            <a:r>
              <a:rPr sz="3000" dirty="0">
                <a:latin typeface="Arial MT"/>
                <a:cs typeface="Arial MT"/>
              </a:rPr>
              <a:t> caracteres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são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programados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para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executar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que </a:t>
            </a:r>
            <a:r>
              <a:rPr sz="3000" dirty="0">
                <a:latin typeface="Arial MT"/>
                <a:cs typeface="Arial MT"/>
              </a:rPr>
              <a:t>você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quiser;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Arial MT"/>
              <a:cs typeface="Arial MT"/>
            </a:endParaRPr>
          </a:p>
          <a:p>
            <a:pPr marL="298450" marR="21590" indent="-286385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3000" dirty="0">
                <a:latin typeface="Arial MT"/>
                <a:cs typeface="Arial MT"/>
              </a:rPr>
              <a:t>O </a:t>
            </a:r>
            <a:r>
              <a:rPr sz="3000" spc="-10" dirty="0">
                <a:latin typeface="Arial MT"/>
                <a:cs typeface="Arial MT"/>
              </a:rPr>
              <a:t>Scratch </a:t>
            </a:r>
            <a:r>
              <a:rPr sz="3000" spc="-5" dirty="0">
                <a:latin typeface="Arial MT"/>
                <a:cs typeface="Arial MT"/>
              </a:rPr>
              <a:t>tem ampla flexibilidade, permitindo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utilizar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criatividade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imaginação.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835" y="477709"/>
            <a:ext cx="4713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Tente</a:t>
            </a:r>
            <a:r>
              <a:rPr spc="-45" dirty="0"/>
              <a:t> </a:t>
            </a:r>
            <a:r>
              <a:rPr dirty="0"/>
              <a:t>você</a:t>
            </a:r>
            <a:r>
              <a:rPr spc="-45" dirty="0"/>
              <a:t> </a:t>
            </a:r>
            <a:r>
              <a:rPr dirty="0"/>
              <a:t>mesmo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7798434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4"/>
              </a:spcBef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Faça </a:t>
            </a:r>
            <a:r>
              <a:rPr sz="3200" dirty="0">
                <a:latin typeface="Arial MT"/>
                <a:cs typeface="Arial MT"/>
              </a:rPr>
              <a:t>seu </a:t>
            </a:r>
            <a:r>
              <a:rPr sz="3200" spc="-5" dirty="0">
                <a:latin typeface="Arial MT"/>
                <a:cs typeface="Arial MT"/>
              </a:rPr>
              <a:t>primeiro jogo, para isso utilize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básico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dessas</a:t>
            </a:r>
            <a:r>
              <a:rPr sz="3200" spc="-10" dirty="0">
                <a:latin typeface="Arial MT"/>
                <a:cs typeface="Arial MT"/>
              </a:rPr>
              <a:t> três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áreas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principais.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925" y="3155675"/>
            <a:ext cx="6553199" cy="3238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057" y="233679"/>
            <a:ext cx="6600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Criando</a:t>
            </a:r>
            <a:r>
              <a:rPr sz="4000" spc="-35" dirty="0"/>
              <a:t> </a:t>
            </a:r>
            <a:r>
              <a:rPr sz="4000" spc="-5" dirty="0"/>
              <a:t>meu</a:t>
            </a:r>
            <a:r>
              <a:rPr sz="4000" spc="-30" dirty="0"/>
              <a:t> </a:t>
            </a:r>
            <a:r>
              <a:rPr sz="4000" spc="-5" dirty="0"/>
              <a:t>primeiro</a:t>
            </a:r>
            <a:r>
              <a:rPr sz="4000" spc="-35" dirty="0"/>
              <a:t> </a:t>
            </a:r>
            <a:r>
              <a:rPr sz="4000" spc="-5" dirty="0"/>
              <a:t>projeto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2400" y="2905521"/>
            <a:ext cx="8839200" cy="1899920"/>
            <a:chOff x="152400" y="2905521"/>
            <a:chExt cx="8839200" cy="1899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3428887"/>
              <a:ext cx="8839199" cy="13765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13599" y="3191924"/>
              <a:ext cx="1978025" cy="952500"/>
            </a:xfrm>
            <a:custGeom>
              <a:avLst/>
              <a:gdLst/>
              <a:ahLst/>
              <a:cxnLst/>
              <a:rect l="l" t="t" r="r" b="b"/>
              <a:pathLst>
                <a:path w="1978025" h="952500">
                  <a:moveTo>
                    <a:pt x="0" y="476099"/>
                  </a:moveTo>
                  <a:lnTo>
                    <a:pt x="1945" y="445990"/>
                  </a:lnTo>
                  <a:lnTo>
                    <a:pt x="7704" y="416379"/>
                  </a:lnTo>
                  <a:lnTo>
                    <a:pt x="30198" y="358871"/>
                  </a:lnTo>
                  <a:lnTo>
                    <a:pt x="66557" y="304024"/>
                  </a:lnTo>
                  <a:lnTo>
                    <a:pt x="115853" y="252283"/>
                  </a:lnTo>
                  <a:lnTo>
                    <a:pt x="145063" y="227716"/>
                  </a:lnTo>
                  <a:lnTo>
                    <a:pt x="177159" y="204093"/>
                  </a:lnTo>
                  <a:lnTo>
                    <a:pt x="212027" y="181470"/>
                  </a:lnTo>
                  <a:lnTo>
                    <a:pt x="249550" y="159903"/>
                  </a:lnTo>
                  <a:lnTo>
                    <a:pt x="289612" y="139446"/>
                  </a:lnTo>
                  <a:lnTo>
                    <a:pt x="332098" y="120156"/>
                  </a:lnTo>
                  <a:lnTo>
                    <a:pt x="376891" y="102089"/>
                  </a:lnTo>
                  <a:lnTo>
                    <a:pt x="423877" y="85301"/>
                  </a:lnTo>
                  <a:lnTo>
                    <a:pt x="472938" y="69846"/>
                  </a:lnTo>
                  <a:lnTo>
                    <a:pt x="523960" y="55782"/>
                  </a:lnTo>
                  <a:lnTo>
                    <a:pt x="576825" y="43164"/>
                  </a:lnTo>
                  <a:lnTo>
                    <a:pt x="631420" y="32046"/>
                  </a:lnTo>
                  <a:lnTo>
                    <a:pt x="687627" y="22487"/>
                  </a:lnTo>
                  <a:lnTo>
                    <a:pt x="745331" y="14540"/>
                  </a:lnTo>
                  <a:lnTo>
                    <a:pt x="804416" y="8262"/>
                  </a:lnTo>
                  <a:lnTo>
                    <a:pt x="864767" y="3709"/>
                  </a:lnTo>
                  <a:lnTo>
                    <a:pt x="926266" y="936"/>
                  </a:lnTo>
                  <a:lnTo>
                    <a:pt x="988799" y="0"/>
                  </a:lnTo>
                  <a:lnTo>
                    <a:pt x="1051333" y="936"/>
                  </a:lnTo>
                  <a:lnTo>
                    <a:pt x="1112832" y="3709"/>
                  </a:lnTo>
                  <a:lnTo>
                    <a:pt x="1173183" y="8262"/>
                  </a:lnTo>
                  <a:lnTo>
                    <a:pt x="1232268" y="14540"/>
                  </a:lnTo>
                  <a:lnTo>
                    <a:pt x="1289972" y="22487"/>
                  </a:lnTo>
                  <a:lnTo>
                    <a:pt x="1346179" y="32046"/>
                  </a:lnTo>
                  <a:lnTo>
                    <a:pt x="1400774" y="43164"/>
                  </a:lnTo>
                  <a:lnTo>
                    <a:pt x="1453639" y="55782"/>
                  </a:lnTo>
                  <a:lnTo>
                    <a:pt x="1504661" y="69846"/>
                  </a:lnTo>
                  <a:lnTo>
                    <a:pt x="1553722" y="85301"/>
                  </a:lnTo>
                  <a:lnTo>
                    <a:pt x="1600708" y="102089"/>
                  </a:lnTo>
                  <a:lnTo>
                    <a:pt x="1645501" y="120156"/>
                  </a:lnTo>
                  <a:lnTo>
                    <a:pt x="1687987" y="139446"/>
                  </a:lnTo>
                  <a:lnTo>
                    <a:pt x="1728049" y="159903"/>
                  </a:lnTo>
                  <a:lnTo>
                    <a:pt x="1765572" y="181470"/>
                  </a:lnTo>
                  <a:lnTo>
                    <a:pt x="1800440" y="204093"/>
                  </a:lnTo>
                  <a:lnTo>
                    <a:pt x="1832536" y="227716"/>
                  </a:lnTo>
                  <a:lnTo>
                    <a:pt x="1861746" y="252283"/>
                  </a:lnTo>
                  <a:lnTo>
                    <a:pt x="1911042" y="304024"/>
                  </a:lnTo>
                  <a:lnTo>
                    <a:pt x="1947401" y="358871"/>
                  </a:lnTo>
                  <a:lnTo>
                    <a:pt x="1969895" y="416379"/>
                  </a:lnTo>
                  <a:lnTo>
                    <a:pt x="1977599" y="476099"/>
                  </a:lnTo>
                  <a:lnTo>
                    <a:pt x="1969895" y="535821"/>
                  </a:lnTo>
                  <a:lnTo>
                    <a:pt x="1947401" y="593328"/>
                  </a:lnTo>
                  <a:lnTo>
                    <a:pt x="1911042" y="648175"/>
                  </a:lnTo>
                  <a:lnTo>
                    <a:pt x="1861746" y="699917"/>
                  </a:lnTo>
                  <a:lnTo>
                    <a:pt x="1832536" y="724483"/>
                  </a:lnTo>
                  <a:lnTo>
                    <a:pt x="1800440" y="748106"/>
                  </a:lnTo>
                  <a:lnTo>
                    <a:pt x="1765572" y="770729"/>
                  </a:lnTo>
                  <a:lnTo>
                    <a:pt x="1728049" y="792297"/>
                  </a:lnTo>
                  <a:lnTo>
                    <a:pt x="1687987" y="812753"/>
                  </a:lnTo>
                  <a:lnTo>
                    <a:pt x="1645501" y="832043"/>
                  </a:lnTo>
                  <a:lnTo>
                    <a:pt x="1600708" y="850110"/>
                  </a:lnTo>
                  <a:lnTo>
                    <a:pt x="1553722" y="866898"/>
                  </a:lnTo>
                  <a:lnTo>
                    <a:pt x="1504661" y="882353"/>
                  </a:lnTo>
                  <a:lnTo>
                    <a:pt x="1453639" y="896417"/>
                  </a:lnTo>
                  <a:lnTo>
                    <a:pt x="1400774" y="909036"/>
                  </a:lnTo>
                  <a:lnTo>
                    <a:pt x="1346179" y="920153"/>
                  </a:lnTo>
                  <a:lnTo>
                    <a:pt x="1289972" y="929712"/>
                  </a:lnTo>
                  <a:lnTo>
                    <a:pt x="1232268" y="937659"/>
                  </a:lnTo>
                  <a:lnTo>
                    <a:pt x="1173183" y="943937"/>
                  </a:lnTo>
                  <a:lnTo>
                    <a:pt x="1112832" y="948490"/>
                  </a:lnTo>
                  <a:lnTo>
                    <a:pt x="1051333" y="951263"/>
                  </a:lnTo>
                  <a:lnTo>
                    <a:pt x="988799" y="952199"/>
                  </a:lnTo>
                  <a:lnTo>
                    <a:pt x="926266" y="951263"/>
                  </a:lnTo>
                  <a:lnTo>
                    <a:pt x="864767" y="948490"/>
                  </a:lnTo>
                  <a:lnTo>
                    <a:pt x="804416" y="943937"/>
                  </a:lnTo>
                  <a:lnTo>
                    <a:pt x="745331" y="937659"/>
                  </a:lnTo>
                  <a:lnTo>
                    <a:pt x="687627" y="929712"/>
                  </a:lnTo>
                  <a:lnTo>
                    <a:pt x="631420" y="920153"/>
                  </a:lnTo>
                  <a:lnTo>
                    <a:pt x="576825" y="909036"/>
                  </a:lnTo>
                  <a:lnTo>
                    <a:pt x="523960" y="896417"/>
                  </a:lnTo>
                  <a:lnTo>
                    <a:pt x="472938" y="882353"/>
                  </a:lnTo>
                  <a:lnTo>
                    <a:pt x="423877" y="866898"/>
                  </a:lnTo>
                  <a:lnTo>
                    <a:pt x="376891" y="850110"/>
                  </a:lnTo>
                  <a:lnTo>
                    <a:pt x="332098" y="832043"/>
                  </a:lnTo>
                  <a:lnTo>
                    <a:pt x="289612" y="812753"/>
                  </a:lnTo>
                  <a:lnTo>
                    <a:pt x="249550" y="792297"/>
                  </a:lnTo>
                  <a:lnTo>
                    <a:pt x="212027" y="770729"/>
                  </a:lnTo>
                  <a:lnTo>
                    <a:pt x="177159" y="748106"/>
                  </a:lnTo>
                  <a:lnTo>
                    <a:pt x="145063" y="724483"/>
                  </a:lnTo>
                  <a:lnTo>
                    <a:pt x="115853" y="699917"/>
                  </a:lnTo>
                  <a:lnTo>
                    <a:pt x="66557" y="648175"/>
                  </a:lnTo>
                  <a:lnTo>
                    <a:pt x="30198" y="593328"/>
                  </a:lnTo>
                  <a:lnTo>
                    <a:pt x="7704" y="535821"/>
                  </a:lnTo>
                  <a:lnTo>
                    <a:pt x="1945" y="506209"/>
                  </a:lnTo>
                  <a:lnTo>
                    <a:pt x="0" y="4760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2965" y="2924571"/>
              <a:ext cx="556260" cy="299085"/>
            </a:xfrm>
            <a:custGeom>
              <a:avLst/>
              <a:gdLst/>
              <a:ahLst/>
              <a:cxnLst/>
              <a:rect l="l" t="t" r="r" b="b"/>
              <a:pathLst>
                <a:path w="556260" h="299085">
                  <a:moveTo>
                    <a:pt x="555821" y="0"/>
                  </a:moveTo>
                  <a:lnTo>
                    <a:pt x="0" y="29861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602" y="3148695"/>
              <a:ext cx="220195" cy="1753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5449" y="1477969"/>
            <a:ext cx="8039734" cy="15836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67665" marR="5080" indent="-355600">
              <a:lnSpc>
                <a:spcPts val="2900"/>
              </a:lnSpc>
              <a:spcBef>
                <a:spcPts val="780"/>
              </a:spcBef>
              <a:tabLst>
                <a:tab pos="367665" algn="l"/>
              </a:tabLst>
            </a:pPr>
            <a:r>
              <a:rPr sz="3000" dirty="0">
                <a:latin typeface="Arial MT"/>
                <a:cs typeface="Arial MT"/>
              </a:rPr>
              <a:t>-	</a:t>
            </a:r>
            <a:r>
              <a:rPr sz="3000" spc="-5" dirty="0">
                <a:latin typeface="Arial MT"/>
                <a:cs typeface="Arial MT"/>
              </a:rPr>
              <a:t>Faça </a:t>
            </a:r>
            <a:r>
              <a:rPr sz="3000" dirty="0">
                <a:latin typeface="Arial MT"/>
                <a:cs typeface="Arial MT"/>
              </a:rPr>
              <a:t>seu </a:t>
            </a:r>
            <a:r>
              <a:rPr sz="3000" spc="-5" dirty="0">
                <a:latin typeface="Arial MT"/>
                <a:cs typeface="Arial MT"/>
              </a:rPr>
              <a:t>login </a:t>
            </a:r>
            <a:r>
              <a:rPr sz="3000" dirty="0">
                <a:latin typeface="Arial MT"/>
                <a:cs typeface="Arial MT"/>
              </a:rPr>
              <a:t>e </a:t>
            </a:r>
            <a:r>
              <a:rPr sz="3000" spc="-5" dirty="0">
                <a:latin typeface="Arial MT"/>
                <a:cs typeface="Arial MT"/>
              </a:rPr>
              <a:t>posteriormente dê um nome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seu</a:t>
            </a:r>
            <a:r>
              <a:rPr sz="3000" spc="-5" dirty="0">
                <a:latin typeface="Arial MT"/>
                <a:cs typeface="Arial MT"/>
              </a:rPr>
              <a:t> projeto.</a:t>
            </a:r>
            <a:endParaRPr sz="3000">
              <a:latin typeface="Arial MT"/>
              <a:cs typeface="Arial MT"/>
            </a:endParaRPr>
          </a:p>
          <a:p>
            <a:pPr marL="5743575" marR="1185545" indent="-330835">
              <a:lnSpc>
                <a:spcPct val="100699"/>
              </a:lnSpc>
              <a:spcBef>
                <a:spcPts val="1435"/>
              </a:spcBef>
            </a:pPr>
            <a:r>
              <a:rPr sz="1800" b="1" dirty="0">
                <a:latin typeface="Arial"/>
                <a:cs typeface="Arial"/>
              </a:rPr>
              <a:t>Meu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primeiro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projeto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594" y="477709"/>
            <a:ext cx="5423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Faça</a:t>
            </a:r>
            <a:r>
              <a:rPr spc="-40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spc="-5" dirty="0"/>
              <a:t>gato</a:t>
            </a:r>
            <a:r>
              <a:rPr spc="-25" dirty="0"/>
              <a:t> </a:t>
            </a:r>
            <a:r>
              <a:rPr dirty="0"/>
              <a:t>se</a:t>
            </a:r>
            <a:r>
              <a:rPr spc="-25" dirty="0"/>
              <a:t> </a:t>
            </a:r>
            <a:r>
              <a:rPr dirty="0"/>
              <a:t>mover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649" y="2896800"/>
            <a:ext cx="6959600" cy="3716020"/>
            <a:chOff x="978649" y="2896800"/>
            <a:chExt cx="6959600" cy="3716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899" y="2896800"/>
              <a:ext cx="3704624" cy="37153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7699" y="3106600"/>
              <a:ext cx="462915" cy="1051560"/>
            </a:xfrm>
            <a:custGeom>
              <a:avLst/>
              <a:gdLst/>
              <a:ahLst/>
              <a:cxnLst/>
              <a:rect l="l" t="t" r="r" b="b"/>
              <a:pathLst>
                <a:path w="462915" h="1051560">
                  <a:moveTo>
                    <a:pt x="0" y="126149"/>
                  </a:moveTo>
                  <a:lnTo>
                    <a:pt x="8267" y="92614"/>
                  </a:lnTo>
                  <a:lnTo>
                    <a:pt x="31599" y="62479"/>
                  </a:lnTo>
                  <a:lnTo>
                    <a:pt x="67790" y="36948"/>
                  </a:lnTo>
                  <a:lnTo>
                    <a:pt x="114632" y="17223"/>
                  </a:lnTo>
                  <a:lnTo>
                    <a:pt x="169921" y="4506"/>
                  </a:lnTo>
                  <a:lnTo>
                    <a:pt x="231449" y="0"/>
                  </a:lnTo>
                  <a:lnTo>
                    <a:pt x="292978" y="4506"/>
                  </a:lnTo>
                  <a:lnTo>
                    <a:pt x="348267" y="17223"/>
                  </a:lnTo>
                  <a:lnTo>
                    <a:pt x="395109" y="36948"/>
                  </a:lnTo>
                  <a:lnTo>
                    <a:pt x="431300" y="62479"/>
                  </a:lnTo>
                  <a:lnTo>
                    <a:pt x="454632" y="92614"/>
                  </a:lnTo>
                  <a:lnTo>
                    <a:pt x="462899" y="126149"/>
                  </a:lnTo>
                  <a:lnTo>
                    <a:pt x="431300" y="189820"/>
                  </a:lnTo>
                  <a:lnTo>
                    <a:pt x="395109" y="215351"/>
                  </a:lnTo>
                  <a:lnTo>
                    <a:pt x="348267" y="235076"/>
                  </a:lnTo>
                  <a:lnTo>
                    <a:pt x="292978" y="247793"/>
                  </a:lnTo>
                  <a:lnTo>
                    <a:pt x="231449" y="252299"/>
                  </a:lnTo>
                  <a:lnTo>
                    <a:pt x="169921" y="247793"/>
                  </a:lnTo>
                  <a:lnTo>
                    <a:pt x="114632" y="235076"/>
                  </a:lnTo>
                  <a:lnTo>
                    <a:pt x="67790" y="215351"/>
                  </a:lnTo>
                  <a:lnTo>
                    <a:pt x="31599" y="189820"/>
                  </a:lnTo>
                  <a:lnTo>
                    <a:pt x="8267" y="159685"/>
                  </a:lnTo>
                  <a:lnTo>
                    <a:pt x="0" y="126149"/>
                  </a:lnTo>
                  <a:close/>
                </a:path>
                <a:path w="462915" h="1051560">
                  <a:moveTo>
                    <a:pt x="0" y="924924"/>
                  </a:moveTo>
                  <a:lnTo>
                    <a:pt x="8267" y="891389"/>
                  </a:lnTo>
                  <a:lnTo>
                    <a:pt x="31599" y="861254"/>
                  </a:lnTo>
                  <a:lnTo>
                    <a:pt x="67790" y="835723"/>
                  </a:lnTo>
                  <a:lnTo>
                    <a:pt x="114632" y="815998"/>
                  </a:lnTo>
                  <a:lnTo>
                    <a:pt x="169921" y="803281"/>
                  </a:lnTo>
                  <a:lnTo>
                    <a:pt x="231449" y="798774"/>
                  </a:lnTo>
                  <a:lnTo>
                    <a:pt x="292978" y="803281"/>
                  </a:lnTo>
                  <a:lnTo>
                    <a:pt x="348267" y="815998"/>
                  </a:lnTo>
                  <a:lnTo>
                    <a:pt x="395109" y="835723"/>
                  </a:lnTo>
                  <a:lnTo>
                    <a:pt x="431300" y="861254"/>
                  </a:lnTo>
                  <a:lnTo>
                    <a:pt x="454632" y="891389"/>
                  </a:lnTo>
                  <a:lnTo>
                    <a:pt x="462899" y="924924"/>
                  </a:lnTo>
                  <a:lnTo>
                    <a:pt x="431300" y="988595"/>
                  </a:lnTo>
                  <a:lnTo>
                    <a:pt x="395109" y="1014126"/>
                  </a:lnTo>
                  <a:lnTo>
                    <a:pt x="348267" y="1033851"/>
                  </a:lnTo>
                  <a:lnTo>
                    <a:pt x="292978" y="1046568"/>
                  </a:lnTo>
                  <a:lnTo>
                    <a:pt x="231449" y="1051074"/>
                  </a:lnTo>
                  <a:lnTo>
                    <a:pt x="169921" y="1046568"/>
                  </a:lnTo>
                  <a:lnTo>
                    <a:pt x="114632" y="1033851"/>
                  </a:lnTo>
                  <a:lnTo>
                    <a:pt x="67790" y="1014126"/>
                  </a:lnTo>
                  <a:lnTo>
                    <a:pt x="31599" y="988595"/>
                  </a:lnTo>
                  <a:lnTo>
                    <a:pt x="8267" y="958460"/>
                  </a:lnTo>
                  <a:lnTo>
                    <a:pt x="0" y="92492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625" y="4033400"/>
              <a:ext cx="3574275" cy="25118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4974" y="4240150"/>
              <a:ext cx="278765" cy="252729"/>
            </a:xfrm>
            <a:custGeom>
              <a:avLst/>
              <a:gdLst/>
              <a:ahLst/>
              <a:cxnLst/>
              <a:rect l="l" t="t" r="r" b="b"/>
              <a:pathLst>
                <a:path w="278764" h="252729">
                  <a:moveTo>
                    <a:pt x="0" y="126149"/>
                  </a:moveTo>
                  <a:lnTo>
                    <a:pt x="7104" y="86276"/>
                  </a:lnTo>
                  <a:lnTo>
                    <a:pt x="26886" y="51647"/>
                  </a:lnTo>
                  <a:lnTo>
                    <a:pt x="57051" y="24339"/>
                  </a:lnTo>
                  <a:lnTo>
                    <a:pt x="95304" y="6431"/>
                  </a:lnTo>
                  <a:lnTo>
                    <a:pt x="139349" y="0"/>
                  </a:lnTo>
                  <a:lnTo>
                    <a:pt x="183395" y="6431"/>
                  </a:lnTo>
                  <a:lnTo>
                    <a:pt x="221648" y="24339"/>
                  </a:lnTo>
                  <a:lnTo>
                    <a:pt x="251813" y="51647"/>
                  </a:lnTo>
                  <a:lnTo>
                    <a:pt x="271595" y="86276"/>
                  </a:lnTo>
                  <a:lnTo>
                    <a:pt x="278699" y="126149"/>
                  </a:lnTo>
                  <a:lnTo>
                    <a:pt x="271595" y="166023"/>
                  </a:lnTo>
                  <a:lnTo>
                    <a:pt x="251813" y="200652"/>
                  </a:lnTo>
                  <a:lnTo>
                    <a:pt x="221648" y="227960"/>
                  </a:lnTo>
                  <a:lnTo>
                    <a:pt x="183395" y="245868"/>
                  </a:lnTo>
                  <a:lnTo>
                    <a:pt x="139349" y="252299"/>
                  </a:lnTo>
                  <a:lnTo>
                    <a:pt x="95304" y="245868"/>
                  </a:lnTo>
                  <a:lnTo>
                    <a:pt x="57051" y="227960"/>
                  </a:lnTo>
                  <a:lnTo>
                    <a:pt x="26886" y="200652"/>
                  </a:lnTo>
                  <a:lnTo>
                    <a:pt x="7104" y="166023"/>
                  </a:lnTo>
                  <a:lnTo>
                    <a:pt x="0" y="12614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7435" y="3651250"/>
              <a:ext cx="657860" cy="552450"/>
            </a:xfrm>
            <a:custGeom>
              <a:avLst/>
              <a:gdLst/>
              <a:ahLst/>
              <a:cxnLst/>
              <a:rect l="l" t="t" r="r" b="b"/>
              <a:pathLst>
                <a:path w="657860" h="552450">
                  <a:moveTo>
                    <a:pt x="657338" y="0"/>
                  </a:moveTo>
                  <a:lnTo>
                    <a:pt x="0" y="5521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4337" y="4191345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0" y="39848"/>
                  </a:moveTo>
                  <a:lnTo>
                    <a:pt x="22979" y="0"/>
                  </a:lnTo>
                  <a:lnTo>
                    <a:pt x="43217" y="24093"/>
                  </a:lnTo>
                  <a:lnTo>
                    <a:pt x="0" y="39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4337" y="4191345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2979" y="0"/>
                  </a:moveTo>
                  <a:lnTo>
                    <a:pt x="0" y="39848"/>
                  </a:lnTo>
                  <a:lnTo>
                    <a:pt x="43217" y="24093"/>
                  </a:lnTo>
                  <a:lnTo>
                    <a:pt x="2297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5915" y="1554886"/>
            <a:ext cx="8310245" cy="23387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09880" marR="5080" indent="-297815" algn="just">
              <a:lnSpc>
                <a:spcPts val="2330"/>
              </a:lnSpc>
              <a:spcBef>
                <a:spcPts val="635"/>
              </a:spcBef>
              <a:buChar char="•"/>
              <a:tabLst>
                <a:tab pos="310515" algn="l"/>
              </a:tabLst>
            </a:pPr>
            <a:r>
              <a:rPr sz="2400" spc="-5" dirty="0">
                <a:latin typeface="Arial MT"/>
                <a:cs typeface="Arial MT"/>
              </a:rPr>
              <a:t>Para fazer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gato </a:t>
            </a:r>
            <a:r>
              <a:rPr sz="2400" dirty="0">
                <a:latin typeface="Arial MT"/>
                <a:cs typeface="Arial MT"/>
              </a:rPr>
              <a:t>se mover é </a:t>
            </a:r>
            <a:r>
              <a:rPr sz="2400" spc="-5" dirty="0">
                <a:latin typeface="Arial MT"/>
                <a:cs typeface="Arial MT"/>
              </a:rPr>
              <a:t>necessário adicionar um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bloco de </a:t>
            </a:r>
            <a:r>
              <a:rPr sz="2400" dirty="0">
                <a:latin typeface="Arial MT"/>
                <a:cs typeface="Arial MT"/>
              </a:rPr>
              <a:t>movimento </a:t>
            </a:r>
            <a:r>
              <a:rPr sz="2400" spc="-5" dirty="0">
                <a:latin typeface="Arial MT"/>
                <a:cs typeface="Arial MT"/>
              </a:rPr>
              <a:t>para </a:t>
            </a:r>
            <a:r>
              <a:rPr sz="2400" dirty="0">
                <a:latin typeface="Arial MT"/>
                <a:cs typeface="Arial MT"/>
              </a:rPr>
              <a:t>o movimento </a:t>
            </a:r>
            <a:r>
              <a:rPr sz="2400" spc="-5" dirty="0">
                <a:latin typeface="Arial MT"/>
                <a:cs typeface="Arial MT"/>
              </a:rPr>
              <a:t>do personagem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 bloco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eventos para acionar </a:t>
            </a:r>
            <a:r>
              <a:rPr sz="2400" dirty="0">
                <a:latin typeface="Arial MT"/>
                <a:cs typeface="Arial MT"/>
              </a:rPr>
              <a:t>o movimento </a:t>
            </a:r>
            <a:r>
              <a:rPr sz="2400" spc="-5" dirty="0">
                <a:latin typeface="Arial MT"/>
                <a:cs typeface="Arial MT"/>
              </a:rPr>
              <a:t>quando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botão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verde</a:t>
            </a:r>
            <a:r>
              <a:rPr sz="2400" spc="-5" dirty="0">
                <a:latin typeface="Arial MT"/>
                <a:cs typeface="Arial MT"/>
              </a:rPr>
              <a:t> 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clicado;</a:t>
            </a:r>
            <a:endParaRPr sz="2400">
              <a:latin typeface="Arial MT"/>
              <a:cs typeface="Arial MT"/>
            </a:endParaRPr>
          </a:p>
          <a:p>
            <a:pPr marL="5724525" algn="just">
              <a:lnSpc>
                <a:spcPts val="1830"/>
              </a:lnSpc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executar </a:t>
            </a:r>
            <a:r>
              <a:rPr sz="1800" dirty="0">
                <a:latin typeface="Arial MT"/>
                <a:cs typeface="Arial MT"/>
              </a:rPr>
              <a:t>clique</a:t>
            </a:r>
            <a:r>
              <a:rPr sz="1800" spc="-5" dirty="0">
                <a:latin typeface="Arial MT"/>
                <a:cs typeface="Arial MT"/>
              </a:rPr>
              <a:t> na</a:t>
            </a:r>
            <a:endParaRPr sz="1800">
              <a:latin typeface="Arial MT"/>
              <a:cs typeface="Arial MT"/>
            </a:endParaRPr>
          </a:p>
          <a:p>
            <a:pPr marL="5724525" marR="169545" algn="just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bandeira </a:t>
            </a:r>
            <a:r>
              <a:rPr sz="1800" dirty="0">
                <a:latin typeface="Arial MT"/>
                <a:cs typeface="Arial MT"/>
              </a:rPr>
              <a:t>verde e veja 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andar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pequenos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passos.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4399" y="5754005"/>
            <a:ext cx="564388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OBS.: Os projetos não definem nenhuma posição do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 quando </a:t>
            </a:r>
            <a:r>
              <a:rPr sz="1800" dirty="0">
                <a:latin typeface="Arial MT"/>
                <a:cs typeface="Arial MT"/>
              </a:rPr>
              <a:t>o </a:t>
            </a:r>
            <a:r>
              <a:rPr sz="1800" spc="-5" dirty="0">
                <a:latin typeface="Arial MT"/>
                <a:cs typeface="Arial MT"/>
              </a:rPr>
              <a:t>jogo </a:t>
            </a:r>
            <a:r>
              <a:rPr sz="1800" dirty="0">
                <a:latin typeface="Arial MT"/>
                <a:cs typeface="Arial MT"/>
              </a:rPr>
              <a:t>é </a:t>
            </a:r>
            <a:r>
              <a:rPr sz="1800" spc="-5" dirty="0">
                <a:latin typeface="Arial MT"/>
                <a:cs typeface="Arial MT"/>
              </a:rPr>
              <a:t>parado, </a:t>
            </a:r>
            <a:r>
              <a:rPr sz="1800" dirty="0">
                <a:latin typeface="Arial MT"/>
                <a:cs typeface="Arial MT"/>
              </a:rPr>
              <a:t>o </a:t>
            </a:r>
            <a:r>
              <a:rPr sz="1800" spc="-5" dirty="0">
                <a:latin typeface="Arial MT"/>
                <a:cs typeface="Arial MT"/>
              </a:rPr>
              <a:t>ideal </a:t>
            </a:r>
            <a:r>
              <a:rPr sz="1800" dirty="0">
                <a:latin typeface="Arial MT"/>
                <a:cs typeface="Arial MT"/>
              </a:rPr>
              <a:t>é voltar </a:t>
            </a:r>
            <a:r>
              <a:rPr sz="1800" spc="-5" dirty="0">
                <a:latin typeface="Arial MT"/>
                <a:cs typeface="Arial MT"/>
              </a:rPr>
              <a:t>para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estava.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581" y="203073"/>
            <a:ext cx="5423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Faça</a:t>
            </a:r>
            <a:r>
              <a:rPr spc="-40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spc="-5" dirty="0"/>
              <a:t>gato</a:t>
            </a:r>
            <a:r>
              <a:rPr spc="-25" dirty="0"/>
              <a:t> </a:t>
            </a:r>
            <a:r>
              <a:rPr dirty="0"/>
              <a:t>se</a:t>
            </a:r>
            <a:r>
              <a:rPr spc="-25" dirty="0"/>
              <a:t> </a:t>
            </a:r>
            <a:r>
              <a:rPr dirty="0"/>
              <a:t>mover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37" y="1196533"/>
            <a:ext cx="7994015" cy="46926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36550" marR="20955" indent="-324485" algn="just">
              <a:lnSpc>
                <a:spcPct val="79200"/>
              </a:lnSpc>
              <a:spcBef>
                <a:spcPts val="844"/>
              </a:spcBef>
              <a:buChar char="•"/>
              <a:tabLst>
                <a:tab pos="337185" algn="l"/>
              </a:tabLst>
            </a:pPr>
            <a:r>
              <a:rPr sz="3000" spc="-20" dirty="0">
                <a:latin typeface="Arial MT"/>
                <a:cs typeface="Arial MT"/>
              </a:rPr>
              <a:t>Troque </a:t>
            </a:r>
            <a:r>
              <a:rPr sz="3000" dirty="0">
                <a:latin typeface="Arial MT"/>
                <a:cs typeface="Arial MT"/>
              </a:rPr>
              <a:t>o movimento </a:t>
            </a:r>
            <a:r>
              <a:rPr sz="3000" spc="-5" dirty="0">
                <a:latin typeface="Arial MT"/>
                <a:cs typeface="Arial MT"/>
              </a:rPr>
              <a:t>de 10 passos para um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número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30" dirty="0">
                <a:latin typeface="Arial MT"/>
                <a:cs typeface="Arial MT"/>
              </a:rPr>
              <a:t>maior,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100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passos,</a:t>
            </a:r>
            <a:r>
              <a:rPr sz="3000" dirty="0">
                <a:latin typeface="Arial MT"/>
                <a:cs typeface="Arial MT"/>
              </a:rPr>
              <a:t> clique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na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bandeira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verde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</a:t>
            </a:r>
            <a:r>
              <a:rPr sz="3000" spc="-5" dirty="0">
                <a:latin typeface="Arial MT"/>
                <a:cs typeface="Arial MT"/>
              </a:rPr>
              <a:t> observe;</a:t>
            </a:r>
            <a:endParaRPr sz="3000">
              <a:latin typeface="Arial MT"/>
              <a:cs typeface="Arial MT"/>
            </a:endParaRPr>
          </a:p>
          <a:p>
            <a:pPr marL="336550" marR="5080" indent="-324485" algn="just">
              <a:lnSpc>
                <a:spcPct val="79200"/>
              </a:lnSpc>
              <a:spcBef>
                <a:spcPts val="2850"/>
              </a:spcBef>
              <a:buChar char="•"/>
              <a:tabLst>
                <a:tab pos="337185" algn="l"/>
              </a:tabLst>
            </a:pPr>
            <a:r>
              <a:rPr sz="3000" dirty="0">
                <a:latin typeface="Arial MT"/>
                <a:cs typeface="Arial MT"/>
              </a:rPr>
              <a:t>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gato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está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em</a:t>
            </a:r>
            <a:r>
              <a:rPr sz="3000" dirty="0">
                <a:latin typeface="Arial MT"/>
                <a:cs typeface="Arial MT"/>
              </a:rPr>
              <a:t> movimento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mais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para</a:t>
            </a:r>
            <a:r>
              <a:rPr sz="3000" dirty="0">
                <a:latin typeface="Arial MT"/>
                <a:cs typeface="Arial MT"/>
              </a:rPr>
              <a:t> a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direita;</a:t>
            </a:r>
            <a:endParaRPr sz="3000">
              <a:latin typeface="Arial MT"/>
              <a:cs typeface="Arial MT"/>
            </a:endParaRPr>
          </a:p>
          <a:p>
            <a:pPr marL="336550" marR="5715" indent="-324485" algn="just">
              <a:lnSpc>
                <a:spcPct val="79200"/>
              </a:lnSpc>
              <a:spcBef>
                <a:spcPts val="2850"/>
              </a:spcBef>
              <a:buChar char="•"/>
              <a:tabLst>
                <a:tab pos="337185" algn="l"/>
              </a:tabLst>
            </a:pPr>
            <a:r>
              <a:rPr sz="3000" dirty="0">
                <a:latin typeface="Arial MT"/>
                <a:cs typeface="Arial MT"/>
              </a:rPr>
              <a:t>E a cada vez </a:t>
            </a:r>
            <a:r>
              <a:rPr sz="3000" spc="-5" dirty="0">
                <a:latin typeface="Arial MT"/>
                <a:cs typeface="Arial MT"/>
              </a:rPr>
              <a:t>que </a:t>
            </a:r>
            <a:r>
              <a:rPr sz="3000" dirty="0">
                <a:latin typeface="Arial MT"/>
                <a:cs typeface="Arial MT"/>
              </a:rPr>
              <a:t>à </a:t>
            </a:r>
            <a:r>
              <a:rPr sz="3000" spc="-5" dirty="0">
                <a:latin typeface="Arial MT"/>
                <a:cs typeface="Arial MT"/>
              </a:rPr>
              <a:t>bandeira </a:t>
            </a:r>
            <a:r>
              <a:rPr sz="3000" dirty="0">
                <a:latin typeface="Arial MT"/>
                <a:cs typeface="Arial MT"/>
              </a:rPr>
              <a:t>verde é clicada,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ele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anda para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direita;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Arial MT"/>
              <a:cs typeface="Arial MT"/>
            </a:endParaRPr>
          </a:p>
          <a:p>
            <a:pPr marL="336550" marR="8890" indent="-286385" algn="just">
              <a:lnSpc>
                <a:spcPct val="79200"/>
              </a:lnSpc>
              <a:buChar char="•"/>
              <a:tabLst>
                <a:tab pos="337185" algn="l"/>
              </a:tabLst>
            </a:pPr>
            <a:r>
              <a:rPr sz="3000" i="1" spc="-5" dirty="0">
                <a:latin typeface="Arial"/>
                <a:cs typeface="Arial"/>
              </a:rPr>
              <a:t>Como</a:t>
            </a:r>
            <a:r>
              <a:rPr sz="3000" i="1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fazer</a:t>
            </a:r>
            <a:r>
              <a:rPr sz="3000" i="1" dirty="0">
                <a:latin typeface="Arial"/>
                <a:cs typeface="Arial"/>
              </a:rPr>
              <a:t> com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que</a:t>
            </a:r>
            <a:r>
              <a:rPr sz="3000" i="1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ele</a:t>
            </a:r>
            <a:r>
              <a:rPr sz="3000" i="1" dirty="0">
                <a:latin typeface="Arial"/>
                <a:cs typeface="Arial"/>
              </a:rPr>
              <a:t> volte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para</a:t>
            </a:r>
            <a:r>
              <a:rPr sz="3000" i="1" spc="819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 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posição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inicial?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33" y="42036"/>
            <a:ext cx="763397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61335" marR="5080" indent="-3049270">
              <a:lnSpc>
                <a:spcPct val="100699"/>
              </a:lnSpc>
              <a:spcBef>
                <a:spcPts val="70"/>
              </a:spcBef>
            </a:pPr>
            <a:r>
              <a:rPr sz="3600" b="1" spc="-10" dirty="0">
                <a:latin typeface="Arial"/>
                <a:cs typeface="Arial"/>
              </a:rPr>
              <a:t>Fazendo </a:t>
            </a:r>
            <a:r>
              <a:rPr sz="3600" b="1" dirty="0">
                <a:latin typeface="Arial"/>
                <a:cs typeface="Arial"/>
              </a:rPr>
              <a:t>o </a:t>
            </a:r>
            <a:r>
              <a:rPr sz="3600" b="1" spc="-10" dirty="0">
                <a:latin typeface="Arial"/>
                <a:cs typeface="Arial"/>
              </a:rPr>
              <a:t>gato </a:t>
            </a:r>
            <a:r>
              <a:rPr sz="3600" b="1" spc="-5" dirty="0">
                <a:latin typeface="Arial"/>
                <a:cs typeface="Arial"/>
              </a:rPr>
              <a:t>se mover </a:t>
            </a:r>
            <a:r>
              <a:rPr sz="3600" b="1" dirty="0">
                <a:latin typeface="Arial"/>
                <a:cs typeface="Arial"/>
              </a:rPr>
              <a:t>e </a:t>
            </a:r>
            <a:r>
              <a:rPr sz="3600" b="1" spc="-5" dirty="0">
                <a:latin typeface="Arial"/>
                <a:cs typeface="Arial"/>
              </a:rPr>
              <a:t>voltar </a:t>
            </a:r>
            <a:r>
              <a:rPr sz="3600" b="1" dirty="0">
                <a:latin typeface="Arial"/>
                <a:cs typeface="Arial"/>
              </a:rPr>
              <a:t>à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origem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550" y="1268662"/>
            <a:ext cx="1581149" cy="619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300" y="3429000"/>
            <a:ext cx="2496350" cy="619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625" y="3949388"/>
            <a:ext cx="1581149" cy="6191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675" y="1254937"/>
            <a:ext cx="7971790" cy="493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1330960" indent="90170">
              <a:lnSpc>
                <a:spcPct val="113100"/>
              </a:lnSpc>
              <a:spcBef>
                <a:spcPts val="100"/>
              </a:spcBef>
              <a:buSzPct val="60000"/>
              <a:buChar char="●"/>
              <a:tabLst>
                <a:tab pos="556895" algn="l"/>
                <a:tab pos="558165" algn="l"/>
              </a:tabLst>
            </a:pPr>
            <a:r>
              <a:rPr sz="3000" spc="-5" dirty="0">
                <a:latin typeface="Arial MT"/>
                <a:cs typeface="Arial MT"/>
              </a:rPr>
              <a:t>Na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aba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b="1" dirty="0">
                <a:latin typeface="Arial"/>
                <a:cs typeface="Arial"/>
              </a:rPr>
              <a:t>Movimento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procure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bloco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mas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não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conecte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ele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aos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demais;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Arial MT"/>
              <a:cs typeface="Arial MT"/>
            </a:endParaRPr>
          </a:p>
          <a:p>
            <a:pPr marL="557530" indent="-363220">
              <a:lnSpc>
                <a:spcPct val="100000"/>
              </a:lnSpc>
              <a:buChar char="•"/>
              <a:tabLst>
                <a:tab pos="556895" algn="l"/>
                <a:tab pos="558165" algn="l"/>
                <a:tab pos="1633855" algn="l"/>
              </a:tabLst>
            </a:pPr>
            <a:r>
              <a:rPr sz="3000" spc="-10" dirty="0">
                <a:latin typeface="Arial MT"/>
                <a:cs typeface="Arial MT"/>
              </a:rPr>
              <a:t>Após	</a:t>
            </a:r>
            <a:r>
              <a:rPr sz="3000" spc="-5" dirty="0">
                <a:latin typeface="Arial MT"/>
                <a:cs typeface="Arial MT"/>
              </a:rPr>
              <a:t>na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aba</a:t>
            </a:r>
            <a:r>
              <a:rPr sz="3000" spc="25" dirty="0">
                <a:latin typeface="Arial MT"/>
                <a:cs typeface="Arial MT"/>
              </a:rPr>
              <a:t> </a:t>
            </a:r>
            <a:r>
              <a:rPr sz="3000" b="1" spc="-10" dirty="0">
                <a:latin typeface="Arial"/>
                <a:cs typeface="Arial"/>
              </a:rPr>
              <a:t>Eventos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spc="-5" dirty="0">
                <a:latin typeface="Arial MT"/>
                <a:cs typeface="Arial MT"/>
              </a:rPr>
              <a:t>procure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bloco</a:t>
            </a:r>
            <a:endParaRPr sz="3000">
              <a:latin typeface="Arial MT"/>
              <a:cs typeface="Arial MT"/>
            </a:endParaRPr>
          </a:p>
          <a:p>
            <a:pPr marL="12700" marR="465455" indent="2426970">
              <a:lnSpc>
                <a:spcPct val="100000"/>
              </a:lnSpc>
              <a:spcBef>
                <a:spcPts val="1745"/>
              </a:spcBef>
            </a:pPr>
            <a:r>
              <a:rPr sz="3000" dirty="0">
                <a:latin typeface="Arial MT"/>
                <a:cs typeface="Arial MT"/>
              </a:rPr>
              <a:t>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arraste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até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área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scripts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conectando-o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acima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do bloco</a:t>
            </a:r>
            <a:endParaRPr sz="3000">
              <a:latin typeface="Arial MT"/>
              <a:cs typeface="Arial MT"/>
            </a:endParaRPr>
          </a:p>
          <a:p>
            <a:pPr marL="557530" marR="5080" indent="-367030" algn="just">
              <a:lnSpc>
                <a:spcPct val="100000"/>
              </a:lnSpc>
              <a:spcBef>
                <a:spcPts val="2740"/>
              </a:spcBef>
              <a:buSzPct val="60000"/>
              <a:buChar char="●"/>
              <a:tabLst>
                <a:tab pos="558165" algn="l"/>
              </a:tabLst>
            </a:pPr>
            <a:r>
              <a:rPr sz="3000" spc="-10" dirty="0">
                <a:latin typeface="Arial MT"/>
                <a:cs typeface="Arial MT"/>
              </a:rPr>
              <a:t>Agora </a:t>
            </a:r>
            <a:r>
              <a:rPr sz="3000" dirty="0">
                <a:latin typeface="Arial MT"/>
                <a:cs typeface="Arial MT"/>
              </a:rPr>
              <a:t>clique </a:t>
            </a:r>
            <a:r>
              <a:rPr sz="3000" spc="-5" dirty="0">
                <a:latin typeface="Arial MT"/>
                <a:cs typeface="Arial MT"/>
              </a:rPr>
              <a:t>na bandeira </a:t>
            </a:r>
            <a:r>
              <a:rPr sz="3000" dirty="0">
                <a:latin typeface="Arial MT"/>
                <a:cs typeface="Arial MT"/>
              </a:rPr>
              <a:t>verde e </a:t>
            </a:r>
            <a:r>
              <a:rPr sz="3000" spc="-5" dirty="0">
                <a:latin typeface="Arial MT"/>
                <a:cs typeface="Arial MT"/>
              </a:rPr>
              <a:t>pressione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tecla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espaço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teclado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ver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que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 </a:t>
            </a:r>
            <a:r>
              <a:rPr sz="3000" spc="-8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gato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retorna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centro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palco.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233" y="203072"/>
            <a:ext cx="5547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Faça</a:t>
            </a:r>
            <a:r>
              <a:rPr spc="-35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spc="-5" dirty="0"/>
              <a:t>gato</a:t>
            </a:r>
            <a:r>
              <a:rPr spc="-25" dirty="0"/>
              <a:t> </a:t>
            </a:r>
            <a:r>
              <a:rPr spc="-5" dirty="0"/>
              <a:t>dizer</a:t>
            </a:r>
            <a:r>
              <a:rPr spc="-25" dirty="0"/>
              <a:t> </a:t>
            </a:r>
            <a:r>
              <a:rPr spc="-5" dirty="0"/>
              <a:t>algo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626" y="1515285"/>
            <a:ext cx="753300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SzPct val="80000"/>
              <a:buChar char="●"/>
              <a:tabLst>
                <a:tab pos="424815" algn="l"/>
                <a:tab pos="425450" algn="l"/>
              </a:tabLst>
            </a:pPr>
            <a:r>
              <a:rPr sz="3000" spc="-50" dirty="0">
                <a:latin typeface="Arial MT"/>
                <a:cs typeface="Arial MT"/>
              </a:rPr>
              <a:t>Vamos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fazer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gato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falar?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3100">
              <a:latin typeface="Arial MT"/>
              <a:cs typeface="Arial MT"/>
            </a:endParaRPr>
          </a:p>
          <a:p>
            <a:pPr marL="424815" marR="5080" indent="-412750" algn="just">
              <a:lnSpc>
                <a:spcPct val="100000"/>
              </a:lnSpc>
              <a:buSzPct val="80000"/>
              <a:buChar char="●"/>
              <a:tabLst>
                <a:tab pos="425450" algn="l"/>
              </a:tabLst>
            </a:pPr>
            <a:r>
              <a:rPr sz="3000" spc="-5" dirty="0">
                <a:latin typeface="Arial MT"/>
                <a:cs typeface="Arial MT"/>
              </a:rPr>
              <a:t>Depois do gato </a:t>
            </a:r>
            <a:r>
              <a:rPr sz="3000" dirty="0">
                <a:latin typeface="Arial MT"/>
                <a:cs typeface="Arial MT"/>
              </a:rPr>
              <a:t>se </a:t>
            </a:r>
            <a:r>
              <a:rPr sz="3000" spc="-15" dirty="0">
                <a:latin typeface="Arial MT"/>
                <a:cs typeface="Arial MT"/>
              </a:rPr>
              <a:t>movimentar, </a:t>
            </a:r>
            <a:r>
              <a:rPr sz="3000" dirty="0">
                <a:latin typeface="Arial MT"/>
                <a:cs typeface="Arial MT"/>
              </a:rPr>
              <a:t>você </a:t>
            </a:r>
            <a:r>
              <a:rPr sz="3000" spc="-5" dirty="0">
                <a:latin typeface="Arial MT"/>
                <a:cs typeface="Arial MT"/>
              </a:rPr>
              <a:t>deve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fazer ele falar algo, </a:t>
            </a:r>
            <a:r>
              <a:rPr sz="3000" dirty="0">
                <a:latin typeface="Arial MT"/>
                <a:cs typeface="Arial MT"/>
              </a:rPr>
              <a:t>conectando o </a:t>
            </a:r>
            <a:r>
              <a:rPr sz="3000" spc="-5" dirty="0">
                <a:latin typeface="Arial MT"/>
                <a:cs typeface="Arial MT"/>
              </a:rPr>
              <a:t>bloco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abaixo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etapas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já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existentes.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300" y="3921174"/>
            <a:ext cx="2748824" cy="27124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00" y="1208400"/>
            <a:ext cx="8884301" cy="27394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25" y="248460"/>
            <a:ext cx="3174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Aqui</a:t>
            </a:r>
            <a:r>
              <a:rPr sz="3000" spc="-40" dirty="0"/>
              <a:t> </a:t>
            </a:r>
            <a:r>
              <a:rPr sz="3000" spc="-5" dirty="0"/>
              <a:t>está</a:t>
            </a:r>
            <a:r>
              <a:rPr sz="3000" spc="-30" dirty="0"/>
              <a:t> </a:t>
            </a:r>
            <a:r>
              <a:rPr sz="3000" dirty="0"/>
              <a:t>o</a:t>
            </a:r>
            <a:r>
              <a:rPr sz="3000" spc="-35" dirty="0"/>
              <a:t> </a:t>
            </a:r>
            <a:r>
              <a:rPr sz="3000" spc="-5" dirty="0"/>
              <a:t>teste...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2124" y="4427760"/>
            <a:ext cx="71837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SzPct val="60000"/>
              <a:buChar char="●"/>
              <a:tabLst>
                <a:tab pos="379095" algn="l"/>
                <a:tab pos="379730" algn="l"/>
              </a:tabLst>
            </a:pPr>
            <a:r>
              <a:rPr sz="3000" spc="-10" dirty="0">
                <a:latin typeface="Arial MT"/>
                <a:cs typeface="Arial MT"/>
              </a:rPr>
              <a:t>Agora </a:t>
            </a:r>
            <a:r>
              <a:rPr sz="3000" spc="-5" dirty="0">
                <a:latin typeface="Arial MT"/>
                <a:cs typeface="Arial MT"/>
              </a:rPr>
              <a:t>proponha </a:t>
            </a:r>
            <a:r>
              <a:rPr sz="3000" dirty="0">
                <a:latin typeface="Arial MT"/>
                <a:cs typeface="Arial MT"/>
              </a:rPr>
              <a:t>você </a:t>
            </a:r>
            <a:r>
              <a:rPr sz="3000" spc="-5" dirty="0">
                <a:latin typeface="Arial MT"/>
                <a:cs typeface="Arial MT"/>
              </a:rPr>
              <a:t>um diálogo para </a:t>
            </a:r>
            <a:r>
              <a:rPr sz="3000" dirty="0">
                <a:latin typeface="Arial MT"/>
                <a:cs typeface="Arial MT"/>
              </a:rPr>
              <a:t>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gato </a:t>
            </a:r>
            <a:r>
              <a:rPr sz="3000" dirty="0">
                <a:latin typeface="Arial MT"/>
                <a:cs typeface="Arial MT"/>
              </a:rPr>
              <a:t>e modifique o </a:t>
            </a:r>
            <a:r>
              <a:rPr sz="3000" spc="-5" dirty="0">
                <a:latin typeface="Arial MT"/>
                <a:cs typeface="Arial MT"/>
              </a:rPr>
              <a:t>tempo que ele deve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35" dirty="0">
                <a:latin typeface="Arial MT"/>
                <a:cs typeface="Arial MT"/>
              </a:rPr>
              <a:t>falar.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661" y="477709"/>
            <a:ext cx="5265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Salvando</a:t>
            </a:r>
            <a:r>
              <a:rPr spc="-60" dirty="0"/>
              <a:t> </a:t>
            </a:r>
            <a:r>
              <a:rPr dirty="0"/>
              <a:t>seu</a:t>
            </a:r>
            <a:r>
              <a:rPr spc="-45" dirty="0"/>
              <a:t> </a:t>
            </a:r>
            <a:r>
              <a:rPr spc="-5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234" y="1318475"/>
            <a:ext cx="801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0"/>
              </a:spcBef>
              <a:buChar char="•"/>
              <a:tabLst>
                <a:tab pos="327025" algn="l"/>
                <a:tab pos="328295" algn="l"/>
              </a:tabLst>
            </a:pPr>
            <a:r>
              <a:rPr sz="2800" spc="-5" dirty="0">
                <a:latin typeface="Arial MT"/>
                <a:cs typeface="Arial MT"/>
              </a:rPr>
              <a:t>Ao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finalizar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não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esqueça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salvar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projeto.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924" y="2384250"/>
            <a:ext cx="6810375" cy="2673350"/>
            <a:chOff x="722924" y="2384250"/>
            <a:chExt cx="6810375" cy="2673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924" y="2384250"/>
              <a:ext cx="6810223" cy="2672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6874" y="3022199"/>
              <a:ext cx="1893570" cy="407034"/>
            </a:xfrm>
            <a:custGeom>
              <a:avLst/>
              <a:gdLst/>
              <a:ahLst/>
              <a:cxnLst/>
              <a:rect l="l" t="t" r="r" b="b"/>
              <a:pathLst>
                <a:path w="1893570" h="407035">
                  <a:moveTo>
                    <a:pt x="0" y="203399"/>
                  </a:moveTo>
                  <a:lnTo>
                    <a:pt x="2848" y="187504"/>
                  </a:lnTo>
                  <a:lnTo>
                    <a:pt x="11252" y="171943"/>
                  </a:lnTo>
                  <a:lnTo>
                    <a:pt x="43886" y="142006"/>
                  </a:lnTo>
                  <a:lnTo>
                    <a:pt x="96218" y="113949"/>
                  </a:lnTo>
                  <a:lnTo>
                    <a:pt x="166565" y="88136"/>
                  </a:lnTo>
                  <a:lnTo>
                    <a:pt x="207968" y="76183"/>
                  </a:lnTo>
                  <a:lnTo>
                    <a:pt x="253243" y="64927"/>
                  </a:lnTo>
                  <a:lnTo>
                    <a:pt x="302180" y="54412"/>
                  </a:lnTo>
                  <a:lnTo>
                    <a:pt x="354568" y="44684"/>
                  </a:lnTo>
                  <a:lnTo>
                    <a:pt x="410197" y="35788"/>
                  </a:lnTo>
                  <a:lnTo>
                    <a:pt x="468857" y="27770"/>
                  </a:lnTo>
                  <a:lnTo>
                    <a:pt x="530337" y="20673"/>
                  </a:lnTo>
                  <a:lnTo>
                    <a:pt x="594426" y="14545"/>
                  </a:lnTo>
                  <a:lnTo>
                    <a:pt x="660914" y="9429"/>
                  </a:lnTo>
                  <a:lnTo>
                    <a:pt x="729591" y="5371"/>
                  </a:lnTo>
                  <a:lnTo>
                    <a:pt x="800247" y="2417"/>
                  </a:lnTo>
                  <a:lnTo>
                    <a:pt x="872669" y="611"/>
                  </a:lnTo>
                  <a:lnTo>
                    <a:pt x="946649" y="0"/>
                  </a:lnTo>
                  <a:lnTo>
                    <a:pt x="1020630" y="611"/>
                  </a:lnTo>
                  <a:lnTo>
                    <a:pt x="1093052" y="2417"/>
                  </a:lnTo>
                  <a:lnTo>
                    <a:pt x="1163708" y="5371"/>
                  </a:lnTo>
                  <a:lnTo>
                    <a:pt x="1232385" y="9429"/>
                  </a:lnTo>
                  <a:lnTo>
                    <a:pt x="1298873" y="14545"/>
                  </a:lnTo>
                  <a:lnTo>
                    <a:pt x="1362962" y="20673"/>
                  </a:lnTo>
                  <a:lnTo>
                    <a:pt x="1424442" y="27770"/>
                  </a:lnTo>
                  <a:lnTo>
                    <a:pt x="1483102" y="35788"/>
                  </a:lnTo>
                  <a:lnTo>
                    <a:pt x="1538731" y="44684"/>
                  </a:lnTo>
                  <a:lnTo>
                    <a:pt x="1591119" y="54412"/>
                  </a:lnTo>
                  <a:lnTo>
                    <a:pt x="1640056" y="64927"/>
                  </a:lnTo>
                  <a:lnTo>
                    <a:pt x="1685331" y="76183"/>
                  </a:lnTo>
                  <a:lnTo>
                    <a:pt x="1726734" y="88136"/>
                  </a:lnTo>
                  <a:lnTo>
                    <a:pt x="1764054" y="100740"/>
                  </a:lnTo>
                  <a:lnTo>
                    <a:pt x="1825604" y="127720"/>
                  </a:lnTo>
                  <a:lnTo>
                    <a:pt x="1868298" y="156762"/>
                  </a:lnTo>
                  <a:lnTo>
                    <a:pt x="1893299" y="203399"/>
                  </a:lnTo>
                  <a:lnTo>
                    <a:pt x="1868298" y="250037"/>
                  </a:lnTo>
                  <a:lnTo>
                    <a:pt x="1825604" y="279079"/>
                  </a:lnTo>
                  <a:lnTo>
                    <a:pt x="1764054" y="306059"/>
                  </a:lnTo>
                  <a:lnTo>
                    <a:pt x="1726734" y="318663"/>
                  </a:lnTo>
                  <a:lnTo>
                    <a:pt x="1685331" y="330616"/>
                  </a:lnTo>
                  <a:lnTo>
                    <a:pt x="1640056" y="341872"/>
                  </a:lnTo>
                  <a:lnTo>
                    <a:pt x="1591119" y="352387"/>
                  </a:lnTo>
                  <a:lnTo>
                    <a:pt x="1538731" y="362115"/>
                  </a:lnTo>
                  <a:lnTo>
                    <a:pt x="1483102" y="371011"/>
                  </a:lnTo>
                  <a:lnTo>
                    <a:pt x="1424442" y="379029"/>
                  </a:lnTo>
                  <a:lnTo>
                    <a:pt x="1362962" y="386126"/>
                  </a:lnTo>
                  <a:lnTo>
                    <a:pt x="1298873" y="392254"/>
                  </a:lnTo>
                  <a:lnTo>
                    <a:pt x="1232385" y="397370"/>
                  </a:lnTo>
                  <a:lnTo>
                    <a:pt x="1163708" y="401428"/>
                  </a:lnTo>
                  <a:lnTo>
                    <a:pt x="1093052" y="404382"/>
                  </a:lnTo>
                  <a:lnTo>
                    <a:pt x="1020630" y="406188"/>
                  </a:lnTo>
                  <a:lnTo>
                    <a:pt x="946649" y="406799"/>
                  </a:lnTo>
                  <a:lnTo>
                    <a:pt x="872669" y="406188"/>
                  </a:lnTo>
                  <a:lnTo>
                    <a:pt x="800247" y="404382"/>
                  </a:lnTo>
                  <a:lnTo>
                    <a:pt x="729591" y="401428"/>
                  </a:lnTo>
                  <a:lnTo>
                    <a:pt x="660914" y="397370"/>
                  </a:lnTo>
                  <a:lnTo>
                    <a:pt x="594426" y="392254"/>
                  </a:lnTo>
                  <a:lnTo>
                    <a:pt x="530337" y="386126"/>
                  </a:lnTo>
                  <a:lnTo>
                    <a:pt x="468857" y="379029"/>
                  </a:lnTo>
                  <a:lnTo>
                    <a:pt x="410197" y="371011"/>
                  </a:lnTo>
                  <a:lnTo>
                    <a:pt x="354568" y="362115"/>
                  </a:lnTo>
                  <a:lnTo>
                    <a:pt x="302180" y="352387"/>
                  </a:lnTo>
                  <a:lnTo>
                    <a:pt x="253243" y="341872"/>
                  </a:lnTo>
                  <a:lnTo>
                    <a:pt x="207968" y="330616"/>
                  </a:lnTo>
                  <a:lnTo>
                    <a:pt x="166565" y="318663"/>
                  </a:lnTo>
                  <a:lnTo>
                    <a:pt x="129245" y="306059"/>
                  </a:lnTo>
                  <a:lnTo>
                    <a:pt x="67695" y="279079"/>
                  </a:lnTo>
                  <a:lnTo>
                    <a:pt x="25001" y="250037"/>
                  </a:lnTo>
                  <a:lnTo>
                    <a:pt x="2848" y="219295"/>
                  </a:lnTo>
                  <a:lnTo>
                    <a:pt x="0" y="2033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02295" y="5182576"/>
            <a:ext cx="2393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7755" algn="l"/>
                <a:tab pos="1985010" algn="l"/>
              </a:tabLst>
            </a:pPr>
            <a:r>
              <a:rPr sz="2800" dirty="0">
                <a:latin typeface="Arial MT"/>
                <a:cs typeface="Arial MT"/>
              </a:rPr>
              <a:t>você	sair	</a:t>
            </a:r>
            <a:r>
              <a:rPr sz="2800" spc="-5" dirty="0">
                <a:latin typeface="Arial MT"/>
                <a:cs typeface="Arial MT"/>
              </a:rPr>
              <a:t>da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49" y="5182576"/>
            <a:ext cx="8074659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SzPct val="64285"/>
              <a:buChar char="●"/>
              <a:tabLst>
                <a:tab pos="379095" algn="l"/>
                <a:tab pos="379730" algn="l"/>
                <a:tab pos="1334135" algn="l"/>
                <a:tab pos="2744470" algn="l"/>
                <a:tab pos="3740785" algn="l"/>
                <a:tab pos="4994275" algn="l"/>
              </a:tabLst>
            </a:pPr>
            <a:r>
              <a:rPr sz="2800" spc="-10" dirty="0">
                <a:latin typeface="Arial MT"/>
                <a:cs typeface="Arial MT"/>
              </a:rPr>
              <a:t>Seu	</a:t>
            </a:r>
            <a:r>
              <a:rPr sz="2800" spc="-5" dirty="0">
                <a:latin typeface="Arial MT"/>
                <a:cs typeface="Arial MT"/>
              </a:rPr>
              <a:t>projeto	está	</a:t>
            </a:r>
            <a:r>
              <a:rPr sz="2800" dirty="0">
                <a:latin typeface="Arial MT"/>
                <a:cs typeface="Arial MT"/>
              </a:rPr>
              <a:t>salvo,	se</a:t>
            </a:r>
            <a:endParaRPr sz="2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  <a:tabLst>
                <a:tab pos="2421255" algn="l"/>
                <a:tab pos="2981960" algn="l"/>
                <a:tab pos="4272915" algn="l"/>
                <a:tab pos="6394450" algn="l"/>
                <a:tab pos="7251700" algn="l"/>
              </a:tabLst>
            </a:pPr>
            <a:r>
              <a:rPr sz="2800" spc="-5" dirty="0">
                <a:latin typeface="Arial MT"/>
                <a:cs typeface="Arial MT"/>
              </a:rPr>
              <a:t>plataform</a:t>
            </a:r>
            <a:r>
              <a:rPr sz="2800" dirty="0">
                <a:latin typeface="Arial MT"/>
                <a:cs typeface="Arial MT"/>
              </a:rPr>
              <a:t>a	e	</a:t>
            </a:r>
            <a:r>
              <a:rPr sz="2800" spc="-5" dirty="0">
                <a:latin typeface="Arial MT"/>
                <a:cs typeface="Arial MT"/>
              </a:rPr>
              <a:t>entra</a:t>
            </a:r>
            <a:r>
              <a:rPr sz="2800" dirty="0">
                <a:latin typeface="Arial MT"/>
                <a:cs typeface="Arial MT"/>
              </a:rPr>
              <a:t>r	</a:t>
            </a:r>
            <a:r>
              <a:rPr sz="2800" spc="-5" dirty="0">
                <a:latin typeface="Arial MT"/>
                <a:cs typeface="Arial MT"/>
              </a:rPr>
              <a:t>novament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m	</a:t>
            </a:r>
            <a:r>
              <a:rPr sz="2800" spc="-5" dirty="0">
                <a:latin typeface="Arial MT"/>
                <a:cs typeface="Arial MT"/>
              </a:rPr>
              <a:t>outro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425" y="6039826"/>
            <a:ext cx="4175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momento,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poderá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editá-lo.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248" y="477709"/>
            <a:ext cx="594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Assuntos</a:t>
            </a:r>
            <a:r>
              <a:rPr spc="-60" dirty="0"/>
              <a:t> </a:t>
            </a:r>
            <a:r>
              <a:rPr spc="-5" dirty="0"/>
              <a:t>deste</a:t>
            </a:r>
            <a:r>
              <a:rPr spc="-45" dirty="0"/>
              <a:t> </a:t>
            </a:r>
            <a:r>
              <a:rPr dirty="0"/>
              <a:t>capítulo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0" y="2114244"/>
            <a:ext cx="6505575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Familiarizando-se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interface;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50">
              <a:latin typeface="Arial MT"/>
              <a:cs typeface="Arial MT"/>
            </a:endParaRPr>
          </a:p>
          <a:p>
            <a:pPr marL="294640" marR="162560" indent="-281940">
              <a:lnSpc>
                <a:spcPct val="100499"/>
              </a:lnSpc>
              <a:buChar char="•"/>
              <a:tabLst>
                <a:tab pos="294640" algn="l"/>
                <a:tab pos="1868805" algn="l"/>
                <a:tab pos="4892040" algn="l"/>
                <a:tab pos="6108700" algn="l"/>
              </a:tabLst>
            </a:pPr>
            <a:r>
              <a:rPr sz="3200" spc="-10" dirty="0">
                <a:latin typeface="Arial MT"/>
                <a:cs typeface="Arial MT"/>
              </a:rPr>
              <a:t>Açõe</a:t>
            </a:r>
            <a:r>
              <a:rPr sz="3200" dirty="0">
                <a:latin typeface="Arial MT"/>
                <a:cs typeface="Arial MT"/>
              </a:rPr>
              <a:t>s	</a:t>
            </a:r>
            <a:r>
              <a:rPr sz="3200" spc="-5" dirty="0">
                <a:latin typeface="Arial MT"/>
                <a:cs typeface="Arial MT"/>
              </a:rPr>
              <a:t>desenvolvida</a:t>
            </a:r>
            <a:r>
              <a:rPr sz="3200" dirty="0">
                <a:latin typeface="Arial MT"/>
                <a:cs typeface="Arial MT"/>
              </a:rPr>
              <a:t>s	com	a  </a:t>
            </a:r>
            <a:r>
              <a:rPr sz="3200" spc="-5" dirty="0">
                <a:latin typeface="Arial MT"/>
                <a:cs typeface="Arial MT"/>
              </a:rPr>
              <a:t>editável.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2449" y="3167074"/>
            <a:ext cx="124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versão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996" y="233679"/>
            <a:ext cx="4652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</a:t>
            </a:r>
            <a:r>
              <a:rPr sz="4000" spc="-35" dirty="0"/>
              <a:t> </a:t>
            </a:r>
            <a:r>
              <a:rPr sz="4000" spc="-5" dirty="0"/>
              <a:t>que</a:t>
            </a:r>
            <a:r>
              <a:rPr sz="4000" spc="-25" dirty="0"/>
              <a:t> </a:t>
            </a:r>
            <a:r>
              <a:rPr sz="4000" dirty="0"/>
              <a:t>é</a:t>
            </a:r>
            <a:r>
              <a:rPr sz="4000" spc="-30" dirty="0"/>
              <a:t> </a:t>
            </a:r>
            <a:r>
              <a:rPr sz="4000" spc="-5" dirty="0"/>
              <a:t>um</a:t>
            </a:r>
            <a:r>
              <a:rPr sz="4000" spc="-25" dirty="0"/>
              <a:t> </a:t>
            </a:r>
            <a:r>
              <a:rPr sz="4000" spc="-5" dirty="0"/>
              <a:t>projeto?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8687" y="1697080"/>
            <a:ext cx="8035290" cy="37592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11150" marR="11430" indent="-299085" algn="just">
              <a:lnSpc>
                <a:spcPts val="3229"/>
              </a:lnSpc>
              <a:spcBef>
                <a:spcPts val="515"/>
              </a:spcBef>
              <a:buChar char="•"/>
              <a:tabLst>
                <a:tab pos="311785" algn="l"/>
              </a:tabLst>
            </a:pPr>
            <a:r>
              <a:rPr sz="3000" spc="-10" dirty="0">
                <a:latin typeface="Arial MT"/>
                <a:cs typeface="Arial MT"/>
              </a:rPr>
              <a:t>Projetos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são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animações,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histórias,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arte</a:t>
            </a:r>
            <a:r>
              <a:rPr sz="3000" dirty="0">
                <a:latin typeface="Arial MT"/>
                <a:cs typeface="Arial MT"/>
              </a:rPr>
              <a:t> e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jogos;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11150" marR="13970" indent="-299085" algn="just">
              <a:lnSpc>
                <a:spcPts val="3229"/>
              </a:lnSpc>
              <a:buChar char="•"/>
              <a:tabLst>
                <a:tab pos="311785" algn="l"/>
              </a:tabLst>
            </a:pPr>
            <a:r>
              <a:rPr sz="3000" spc="-5" dirty="0">
                <a:latin typeface="Arial MT"/>
                <a:cs typeface="Arial MT"/>
              </a:rPr>
              <a:t>Qualquer</a:t>
            </a:r>
            <a:r>
              <a:rPr sz="3000" dirty="0">
                <a:latin typeface="Arial MT"/>
                <a:cs typeface="Arial MT"/>
              </a:rPr>
              <a:t> coisa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que</a:t>
            </a:r>
            <a:r>
              <a:rPr sz="3000" dirty="0">
                <a:latin typeface="Arial MT"/>
                <a:cs typeface="Arial MT"/>
              </a:rPr>
              <a:t> você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possa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fazer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Scratch;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750">
              <a:latin typeface="Arial MT"/>
              <a:cs typeface="Arial MT"/>
            </a:endParaRPr>
          </a:p>
          <a:p>
            <a:pPr marL="311150" marR="5080" indent="-299085" algn="just">
              <a:lnSpc>
                <a:spcPts val="3229"/>
              </a:lnSpc>
              <a:buChar char="•"/>
              <a:tabLst>
                <a:tab pos="311785" algn="l"/>
              </a:tabLst>
            </a:pPr>
            <a:r>
              <a:rPr sz="3000" spc="-5" dirty="0">
                <a:latin typeface="Arial MT"/>
                <a:cs typeface="Arial MT"/>
              </a:rPr>
              <a:t>Com </a:t>
            </a:r>
            <a:r>
              <a:rPr sz="3000" dirty="0">
                <a:latin typeface="Arial MT"/>
                <a:cs typeface="Arial MT"/>
              </a:rPr>
              <a:t>o </a:t>
            </a:r>
            <a:r>
              <a:rPr sz="3000" spc="-5" dirty="0">
                <a:latin typeface="Arial MT"/>
                <a:cs typeface="Arial MT"/>
              </a:rPr>
              <a:t>editor de projetos </a:t>
            </a:r>
            <a:r>
              <a:rPr sz="3000" spc="-10" dirty="0">
                <a:latin typeface="Arial MT"/>
                <a:cs typeface="Arial MT"/>
              </a:rPr>
              <a:t>Scratch, </a:t>
            </a:r>
            <a:r>
              <a:rPr sz="3000" dirty="0">
                <a:latin typeface="Arial MT"/>
                <a:cs typeface="Arial MT"/>
              </a:rPr>
              <a:t>é </a:t>
            </a:r>
            <a:r>
              <a:rPr sz="3000" spc="-5" dirty="0">
                <a:latin typeface="Arial MT"/>
                <a:cs typeface="Arial MT"/>
              </a:rPr>
              <a:t>possível </a:t>
            </a:r>
            <a:r>
              <a:rPr sz="3000" dirty="0">
                <a:latin typeface="Arial MT"/>
                <a:cs typeface="Arial MT"/>
              </a:rPr>
              <a:t> compartilhar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seus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projetos</a:t>
            </a:r>
            <a:r>
              <a:rPr sz="3000" dirty="0">
                <a:latin typeface="Arial MT"/>
                <a:cs typeface="Arial MT"/>
              </a:rPr>
              <a:t> com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diversos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membros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comunidade.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705" y="203072"/>
            <a:ext cx="4774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55" dirty="0"/>
              <a:t> </a:t>
            </a:r>
            <a:r>
              <a:rPr spc="-5" dirty="0"/>
              <a:t>um</a:t>
            </a:r>
            <a:r>
              <a:rPr spc="-45" dirty="0"/>
              <a:t> </a:t>
            </a:r>
            <a:r>
              <a:rPr spc="-5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965" y="1252347"/>
            <a:ext cx="7559675" cy="7245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4480" marR="5080" indent="-272415">
              <a:lnSpc>
                <a:spcPts val="2630"/>
              </a:lnSpc>
              <a:spcBef>
                <a:spcPts val="395"/>
              </a:spcBef>
              <a:buChar char="•"/>
              <a:tabLst>
                <a:tab pos="283845" algn="l"/>
                <a:tab pos="285115" algn="l"/>
                <a:tab pos="5821680" algn="l"/>
              </a:tabLst>
            </a:pP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criar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novo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projeto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deve-se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entrar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página </a:t>
            </a:r>
            <a:r>
              <a:rPr sz="2400" spc="-65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https://scratch.mit.edu</a:t>
            </a:r>
            <a:r>
              <a:rPr sz="2400" spc="5" dirty="0">
                <a:solidFill>
                  <a:srgbClr val="00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400" dirty="0">
                <a:latin typeface="Arial MT"/>
                <a:cs typeface="Arial MT"/>
              </a:rPr>
              <a:t>e clicar</a:t>
            </a:r>
            <a:r>
              <a:rPr sz="2400" spc="-5" dirty="0">
                <a:latin typeface="Arial MT"/>
                <a:cs typeface="Arial MT"/>
              </a:rPr>
              <a:t> na opção	"Criar".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7675" y="2382124"/>
            <a:ext cx="7850505" cy="4321810"/>
            <a:chOff x="847675" y="2382124"/>
            <a:chExt cx="7850505" cy="4321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675" y="2420225"/>
              <a:ext cx="7850227" cy="4283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52624" y="2420224"/>
              <a:ext cx="491490" cy="307340"/>
            </a:xfrm>
            <a:custGeom>
              <a:avLst/>
              <a:gdLst/>
              <a:ahLst/>
              <a:cxnLst/>
              <a:rect l="l" t="t" r="r" b="b"/>
              <a:pathLst>
                <a:path w="491489" h="307339">
                  <a:moveTo>
                    <a:pt x="0" y="153599"/>
                  </a:moveTo>
                  <a:lnTo>
                    <a:pt x="6485" y="118380"/>
                  </a:lnTo>
                  <a:lnTo>
                    <a:pt x="24957" y="86050"/>
                  </a:lnTo>
                  <a:lnTo>
                    <a:pt x="53944" y="57531"/>
                  </a:lnTo>
                  <a:lnTo>
                    <a:pt x="91971" y="33744"/>
                  </a:lnTo>
                  <a:lnTo>
                    <a:pt x="137563" y="15612"/>
                  </a:lnTo>
                  <a:lnTo>
                    <a:pt x="189247" y="4056"/>
                  </a:lnTo>
                  <a:lnTo>
                    <a:pt x="245549" y="0"/>
                  </a:lnTo>
                  <a:lnTo>
                    <a:pt x="301852" y="4056"/>
                  </a:lnTo>
                  <a:lnTo>
                    <a:pt x="353536" y="15612"/>
                  </a:lnTo>
                  <a:lnTo>
                    <a:pt x="399128" y="33744"/>
                  </a:lnTo>
                  <a:lnTo>
                    <a:pt x="437155" y="57531"/>
                  </a:lnTo>
                  <a:lnTo>
                    <a:pt x="466142" y="86050"/>
                  </a:lnTo>
                  <a:lnTo>
                    <a:pt x="491099" y="153599"/>
                  </a:lnTo>
                  <a:lnTo>
                    <a:pt x="466142" y="221149"/>
                  </a:lnTo>
                  <a:lnTo>
                    <a:pt x="437155" y="249668"/>
                  </a:lnTo>
                  <a:lnTo>
                    <a:pt x="399128" y="273455"/>
                  </a:lnTo>
                  <a:lnTo>
                    <a:pt x="353536" y="291587"/>
                  </a:lnTo>
                  <a:lnTo>
                    <a:pt x="301852" y="303143"/>
                  </a:lnTo>
                  <a:lnTo>
                    <a:pt x="245549" y="307199"/>
                  </a:lnTo>
                  <a:lnTo>
                    <a:pt x="189247" y="303143"/>
                  </a:lnTo>
                  <a:lnTo>
                    <a:pt x="137563" y="291587"/>
                  </a:lnTo>
                  <a:lnTo>
                    <a:pt x="91971" y="273455"/>
                  </a:lnTo>
                  <a:lnTo>
                    <a:pt x="53944" y="249668"/>
                  </a:lnTo>
                  <a:lnTo>
                    <a:pt x="24957" y="221149"/>
                  </a:lnTo>
                  <a:lnTo>
                    <a:pt x="6485" y="188819"/>
                  </a:lnTo>
                  <a:lnTo>
                    <a:pt x="0" y="153599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971" y="477709"/>
            <a:ext cx="6617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Interface</a:t>
            </a:r>
            <a:r>
              <a:rPr spc="-4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Editor</a:t>
            </a:r>
            <a:r>
              <a:rPr spc="-40" dirty="0"/>
              <a:t> </a:t>
            </a:r>
            <a:r>
              <a:rPr spc="-10" dirty="0"/>
              <a:t>Scratch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 marR="508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652780" algn="l"/>
                <a:tab pos="653415" algn="l"/>
                <a:tab pos="1068070" algn="l"/>
                <a:tab pos="2711450" algn="l"/>
                <a:tab pos="3317875" algn="l"/>
                <a:tab pos="4787265" algn="l"/>
                <a:tab pos="5181600" algn="l"/>
                <a:tab pos="6655434" algn="l"/>
                <a:tab pos="7367270" algn="l"/>
              </a:tabLst>
            </a:pPr>
            <a:r>
              <a:rPr dirty="0"/>
              <a:t>A	</a:t>
            </a:r>
            <a:r>
              <a:rPr spc="-5" dirty="0"/>
              <a:t>interfac</a:t>
            </a:r>
            <a:r>
              <a:rPr dirty="0"/>
              <a:t>e	</a:t>
            </a:r>
            <a:r>
              <a:rPr spc="-5" dirty="0"/>
              <a:t>d</a:t>
            </a:r>
            <a:r>
              <a:rPr dirty="0"/>
              <a:t>o	</a:t>
            </a:r>
            <a:r>
              <a:rPr spc="-10" dirty="0"/>
              <a:t>Scratc</a:t>
            </a:r>
            <a:r>
              <a:rPr dirty="0"/>
              <a:t>h	é	</a:t>
            </a:r>
            <a:r>
              <a:rPr spc="-5" dirty="0"/>
              <a:t>dividid</a:t>
            </a:r>
            <a:r>
              <a:rPr dirty="0"/>
              <a:t>a	</a:t>
            </a:r>
            <a:r>
              <a:rPr spc="-5" dirty="0"/>
              <a:t>e</a:t>
            </a:r>
            <a:r>
              <a:rPr dirty="0"/>
              <a:t>m	</a:t>
            </a:r>
            <a:r>
              <a:rPr spc="-5" dirty="0"/>
              <a:t>três  </a:t>
            </a:r>
            <a:r>
              <a:rPr dirty="0"/>
              <a:t>seções:</a:t>
            </a:r>
          </a:p>
          <a:p>
            <a:pPr marL="180975">
              <a:lnSpc>
                <a:spcPct val="100000"/>
              </a:lnSpc>
            </a:pPr>
            <a:endParaRPr sz="3150"/>
          </a:p>
          <a:p>
            <a:pPr marL="652145" indent="-330835">
              <a:lnSpc>
                <a:spcPct val="100000"/>
              </a:lnSpc>
              <a:buChar char="-"/>
              <a:tabLst>
                <a:tab pos="652780" algn="l"/>
                <a:tab pos="653415" algn="l"/>
              </a:tabLst>
            </a:pPr>
            <a:r>
              <a:rPr sz="2400" dirty="0"/>
              <a:t>A</a:t>
            </a:r>
            <a:r>
              <a:rPr sz="2400" spc="-160" dirty="0"/>
              <a:t> </a:t>
            </a:r>
            <a:r>
              <a:rPr sz="2400" spc="-5" dirty="0"/>
              <a:t>paleta</a:t>
            </a:r>
            <a:r>
              <a:rPr sz="2400" spc="-30" dirty="0"/>
              <a:t> </a:t>
            </a:r>
            <a:r>
              <a:rPr sz="2400" spc="-5" dirty="0"/>
              <a:t>de</a:t>
            </a:r>
            <a:r>
              <a:rPr sz="2400" spc="-25" dirty="0"/>
              <a:t> </a:t>
            </a:r>
            <a:r>
              <a:rPr sz="2400" spc="-5" dirty="0"/>
              <a:t>blocos;</a:t>
            </a:r>
            <a:endParaRPr sz="2400"/>
          </a:p>
          <a:p>
            <a:pPr marL="180975">
              <a:lnSpc>
                <a:spcPct val="100000"/>
              </a:lnSpc>
              <a:buFont typeface="Arial MT"/>
              <a:buChar char="-"/>
            </a:pPr>
            <a:endParaRPr sz="2450"/>
          </a:p>
          <a:p>
            <a:pPr marL="652145" indent="-330835">
              <a:lnSpc>
                <a:spcPct val="100000"/>
              </a:lnSpc>
              <a:spcBef>
                <a:spcPts val="5"/>
              </a:spcBef>
              <a:buChar char="-"/>
              <a:tabLst>
                <a:tab pos="652780" algn="l"/>
                <a:tab pos="653415" algn="l"/>
              </a:tabLst>
            </a:pPr>
            <a:r>
              <a:rPr sz="2400" dirty="0"/>
              <a:t>A</a:t>
            </a:r>
            <a:r>
              <a:rPr sz="2400" spc="-160" dirty="0"/>
              <a:t> </a:t>
            </a:r>
            <a:r>
              <a:rPr sz="2400" spc="-5" dirty="0"/>
              <a:t>área</a:t>
            </a:r>
            <a:r>
              <a:rPr sz="2400" spc="-30" dirty="0"/>
              <a:t> </a:t>
            </a:r>
            <a:r>
              <a:rPr sz="2400" spc="-5" dirty="0"/>
              <a:t>de</a:t>
            </a:r>
            <a:r>
              <a:rPr sz="2400" spc="-25" dirty="0"/>
              <a:t> </a:t>
            </a:r>
            <a:r>
              <a:rPr sz="2400" spc="-5" dirty="0"/>
              <a:t>Script;</a:t>
            </a:r>
            <a:endParaRPr sz="2400"/>
          </a:p>
          <a:p>
            <a:pPr marL="180975">
              <a:lnSpc>
                <a:spcPct val="100000"/>
              </a:lnSpc>
              <a:buFont typeface="Arial MT"/>
              <a:buChar char="-"/>
            </a:pPr>
            <a:endParaRPr sz="2450"/>
          </a:p>
          <a:p>
            <a:pPr marL="652145" indent="-330835">
              <a:lnSpc>
                <a:spcPct val="100000"/>
              </a:lnSpc>
              <a:buChar char="-"/>
              <a:tabLst>
                <a:tab pos="652780" algn="l"/>
                <a:tab pos="653415" algn="l"/>
              </a:tabLst>
            </a:pPr>
            <a:r>
              <a:rPr sz="2400" dirty="0"/>
              <a:t>O</a:t>
            </a:r>
            <a:r>
              <a:rPr sz="2400" spc="-60" dirty="0"/>
              <a:t> </a:t>
            </a:r>
            <a:r>
              <a:rPr sz="2400" spc="-5" dirty="0"/>
              <a:t>palco.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445" y="6052087"/>
            <a:ext cx="10255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Paleta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1050" y="2699199"/>
            <a:ext cx="1360805" cy="897890"/>
          </a:xfrm>
          <a:custGeom>
            <a:avLst/>
            <a:gdLst/>
            <a:ahLst/>
            <a:cxnLst/>
            <a:rect l="l" t="t" r="r" b="b"/>
            <a:pathLst>
              <a:path w="1360804" h="897889">
                <a:moveTo>
                  <a:pt x="0" y="314261"/>
                </a:moveTo>
                <a:lnTo>
                  <a:pt x="568087" y="314261"/>
                </a:lnTo>
                <a:lnTo>
                  <a:pt x="568087" y="224324"/>
                </a:lnTo>
                <a:lnTo>
                  <a:pt x="455924" y="224324"/>
                </a:lnTo>
                <a:lnTo>
                  <a:pt x="680249" y="0"/>
                </a:lnTo>
                <a:lnTo>
                  <a:pt x="904574" y="224324"/>
                </a:lnTo>
                <a:lnTo>
                  <a:pt x="792412" y="224324"/>
                </a:lnTo>
                <a:lnTo>
                  <a:pt x="792412" y="314261"/>
                </a:lnTo>
                <a:lnTo>
                  <a:pt x="1360499" y="314261"/>
                </a:lnTo>
                <a:lnTo>
                  <a:pt x="1360499" y="897299"/>
                </a:lnTo>
                <a:lnTo>
                  <a:pt x="0" y="897299"/>
                </a:lnTo>
                <a:lnTo>
                  <a:pt x="0" y="31426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3651" y="314502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Palco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0100" y="3075950"/>
            <a:ext cx="1360805" cy="897890"/>
          </a:xfrm>
          <a:custGeom>
            <a:avLst/>
            <a:gdLst/>
            <a:ahLst/>
            <a:cxnLst/>
            <a:rect l="l" t="t" r="r" b="b"/>
            <a:pathLst>
              <a:path w="1360804" h="897889">
                <a:moveTo>
                  <a:pt x="0" y="314261"/>
                </a:moveTo>
                <a:lnTo>
                  <a:pt x="568087" y="314261"/>
                </a:lnTo>
                <a:lnTo>
                  <a:pt x="568087" y="224324"/>
                </a:lnTo>
                <a:lnTo>
                  <a:pt x="455924" y="224324"/>
                </a:lnTo>
                <a:lnTo>
                  <a:pt x="680249" y="0"/>
                </a:lnTo>
                <a:lnTo>
                  <a:pt x="904574" y="224324"/>
                </a:lnTo>
                <a:lnTo>
                  <a:pt x="792412" y="224324"/>
                </a:lnTo>
                <a:lnTo>
                  <a:pt x="792412" y="314261"/>
                </a:lnTo>
                <a:lnTo>
                  <a:pt x="1360499" y="314261"/>
                </a:lnTo>
                <a:lnTo>
                  <a:pt x="1360499" y="897299"/>
                </a:lnTo>
                <a:lnTo>
                  <a:pt x="0" y="897299"/>
                </a:lnTo>
                <a:lnTo>
                  <a:pt x="0" y="31426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8345" y="3383661"/>
            <a:ext cx="8629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450" marR="5080" indent="-32384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Área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Scripts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882" y="203072"/>
            <a:ext cx="414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Paleta</a:t>
            </a:r>
            <a:r>
              <a:rPr spc="-55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spc="-5" dirty="0"/>
              <a:t>blocos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7997" y="1390475"/>
            <a:ext cx="1829435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0289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paleta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esquerda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Scratch;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216" y="1390475"/>
            <a:ext cx="177673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3664" marR="5080" indent="-101600">
              <a:lnSpc>
                <a:spcPct val="100400"/>
              </a:lnSpc>
              <a:spcBef>
                <a:spcPts val="85"/>
              </a:spcBef>
              <a:tabLst>
                <a:tab pos="735965" algn="l"/>
              </a:tabLst>
            </a:pPr>
            <a:r>
              <a:rPr sz="2800" spc="-5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blocos  da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411" y="1390475"/>
            <a:ext cx="224599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120140">
              <a:lnSpc>
                <a:spcPct val="100400"/>
              </a:lnSpc>
              <a:spcBef>
                <a:spcPts val="85"/>
              </a:spcBef>
              <a:tabLst>
                <a:tab pos="1837689" algn="l"/>
                <a:tab pos="2012314" algn="l"/>
              </a:tabLst>
            </a:pPr>
            <a:r>
              <a:rPr sz="2800" spc="-5" dirty="0">
                <a:latin typeface="Arial MT"/>
                <a:cs typeface="Arial MT"/>
              </a:rPr>
              <a:t>fica		</a:t>
            </a:r>
            <a:r>
              <a:rPr sz="2800" dirty="0">
                <a:latin typeface="Arial MT"/>
                <a:cs typeface="Arial MT"/>
              </a:rPr>
              <a:t>à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interfac</a:t>
            </a:r>
            <a:r>
              <a:rPr sz="2800" dirty="0">
                <a:latin typeface="Arial MT"/>
                <a:cs typeface="Arial MT"/>
              </a:rPr>
              <a:t>e	</a:t>
            </a:r>
            <a:r>
              <a:rPr sz="2800" spc="-5" dirty="0">
                <a:latin typeface="Arial MT"/>
                <a:cs typeface="Arial MT"/>
              </a:rPr>
              <a:t>do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997" y="3104975"/>
            <a:ext cx="336042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>
              <a:lnSpc>
                <a:spcPct val="100400"/>
              </a:lnSpc>
              <a:spcBef>
                <a:spcPts val="85"/>
              </a:spcBef>
              <a:buChar char="•"/>
              <a:tabLst>
                <a:tab pos="301625" algn="l"/>
                <a:tab pos="302895" algn="l"/>
                <a:tab pos="1212215" algn="l"/>
                <a:tab pos="1283970" algn="l"/>
                <a:tab pos="2622550" algn="l"/>
              </a:tabLst>
            </a:pPr>
            <a:r>
              <a:rPr sz="2800" spc="-5" dirty="0">
                <a:latin typeface="Arial MT"/>
                <a:cs typeface="Arial MT"/>
              </a:rPr>
              <a:t>Nela		podem	</a:t>
            </a:r>
            <a:r>
              <a:rPr sz="2800" dirty="0">
                <a:latin typeface="Arial MT"/>
                <a:cs typeface="Arial MT"/>
              </a:rPr>
              <a:t>ser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s	componentes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3398" y="3104975"/>
            <a:ext cx="198373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26415" marR="5080" indent="-514350">
              <a:lnSpc>
                <a:spcPct val="100400"/>
              </a:lnSpc>
              <a:spcBef>
                <a:spcPts val="85"/>
              </a:spcBef>
              <a:tabLst>
                <a:tab pos="1772285" algn="l"/>
              </a:tabLst>
            </a:pPr>
            <a:r>
              <a:rPr sz="2800" spc="-5" dirty="0">
                <a:latin typeface="Arial MT"/>
                <a:cs typeface="Arial MT"/>
              </a:rPr>
              <a:t>encontrados  par</a:t>
            </a:r>
            <a:r>
              <a:rPr sz="2800" dirty="0">
                <a:latin typeface="Arial MT"/>
                <a:cs typeface="Arial MT"/>
              </a:rPr>
              <a:t>a	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575" y="3962226"/>
            <a:ext cx="4648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programação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realizada.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5" y="1044825"/>
            <a:ext cx="2454999" cy="5391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767" y="203072"/>
            <a:ext cx="355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Área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45" dirty="0"/>
              <a:t> </a:t>
            </a:r>
            <a:r>
              <a:rPr spc="-5" dirty="0"/>
              <a:t>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197" y="1174013"/>
            <a:ext cx="7557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5080" indent="-290195">
              <a:lnSpc>
                <a:spcPts val="3000"/>
              </a:lnSpc>
              <a:spcBef>
                <a:spcPts val="50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área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scripts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situa-se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ao</a:t>
            </a:r>
            <a:r>
              <a:rPr sz="2800" spc="1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meio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tela.</a:t>
            </a:r>
            <a:r>
              <a:rPr sz="2800" spc="1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devem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arrastados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até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ela;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197" y="2317013"/>
            <a:ext cx="443484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5080" indent="-290195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Os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blocos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cada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organizados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nesta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área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programação.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3699" y="2317013"/>
            <a:ext cx="292671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800" marR="5080" indent="-38735">
              <a:lnSpc>
                <a:spcPts val="3000"/>
              </a:lnSpc>
              <a:spcBef>
                <a:spcPts val="500"/>
              </a:spcBef>
              <a:tabLst>
                <a:tab pos="829944" algn="l"/>
                <a:tab pos="1057275" algn="l"/>
                <a:tab pos="2062480" algn="l"/>
                <a:tab pos="2715895" algn="l"/>
              </a:tabLst>
            </a:pP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atore</a:t>
            </a:r>
            <a:r>
              <a:rPr sz="2800" dirty="0">
                <a:latin typeface="Arial MT"/>
                <a:cs typeface="Arial MT"/>
              </a:rPr>
              <a:t>s	</a:t>
            </a:r>
            <a:r>
              <a:rPr sz="2800" spc="-5" dirty="0">
                <a:latin typeface="Arial MT"/>
                <a:cs typeface="Arial MT"/>
              </a:rPr>
              <a:t>ficam  par</a:t>
            </a:r>
            <a:r>
              <a:rPr sz="2800" dirty="0">
                <a:latin typeface="Arial MT"/>
                <a:cs typeface="Arial MT"/>
              </a:rPr>
              <a:t>a		construir	a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088" y="3814800"/>
            <a:ext cx="4703825" cy="2506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Palco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49" y="1062671"/>
            <a:ext cx="80194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3000" dirty="0">
                <a:latin typeface="Arial MT"/>
                <a:cs typeface="Arial MT"/>
              </a:rPr>
              <a:t>À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direita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está</a:t>
            </a:r>
            <a:r>
              <a:rPr sz="3000" dirty="0">
                <a:latin typeface="Arial MT"/>
                <a:cs typeface="Arial MT"/>
              </a:rPr>
              <a:t> 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palco,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onde</a:t>
            </a:r>
            <a:r>
              <a:rPr sz="3000" dirty="0">
                <a:latin typeface="Arial MT"/>
                <a:cs typeface="Arial MT"/>
              </a:rPr>
              <a:t> 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programa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Scratch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é</a:t>
            </a:r>
            <a:r>
              <a:rPr sz="3000" spc="-5" dirty="0">
                <a:latin typeface="Arial MT"/>
                <a:cs typeface="Arial MT"/>
              </a:rPr>
              <a:t> executado;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Arial MT"/>
              <a:cs typeface="Arial MT"/>
            </a:endParaRPr>
          </a:p>
          <a:p>
            <a:pPr marL="298450" marR="10160" indent="-286385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3000" spc="-5" dirty="0">
                <a:latin typeface="Arial MT"/>
                <a:cs typeface="Arial MT"/>
              </a:rPr>
              <a:t>Ao testar </a:t>
            </a:r>
            <a:r>
              <a:rPr sz="3000" dirty="0">
                <a:latin typeface="Arial MT"/>
                <a:cs typeface="Arial MT"/>
              </a:rPr>
              <a:t>o </a:t>
            </a:r>
            <a:r>
              <a:rPr sz="3000" spc="-5" dirty="0">
                <a:latin typeface="Arial MT"/>
                <a:cs typeface="Arial MT"/>
              </a:rPr>
              <a:t>jogo, no palco pode-se observar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movimentação </a:t>
            </a:r>
            <a:r>
              <a:rPr sz="3000" spc="-5" dirty="0">
                <a:latin typeface="Arial MT"/>
                <a:cs typeface="Arial MT"/>
              </a:rPr>
              <a:t>do ator </a:t>
            </a:r>
            <a:r>
              <a:rPr sz="3000" dirty="0">
                <a:latin typeface="Arial MT"/>
                <a:cs typeface="Arial MT"/>
              </a:rPr>
              <a:t>e o </a:t>
            </a:r>
            <a:r>
              <a:rPr sz="3000" spc="-5" dirty="0">
                <a:latin typeface="Arial MT"/>
                <a:cs typeface="Arial MT"/>
              </a:rPr>
              <a:t>funcionamento da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programação.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7375" y="3530649"/>
            <a:ext cx="3655550" cy="3048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489</Words>
  <Application>Microsoft Office PowerPoint</Application>
  <PresentationFormat>Apresentação na tela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Criando seu primeiro jogo</vt:lpstr>
      <vt:lpstr>Assuntos deste capítulo</vt:lpstr>
      <vt:lpstr>O que é um projeto?</vt:lpstr>
      <vt:lpstr>Criando um projeto</vt:lpstr>
      <vt:lpstr>Interface do Editor Scratch</vt:lpstr>
      <vt:lpstr>Apresentação do PowerPoint</vt:lpstr>
      <vt:lpstr>Paleta de blocos</vt:lpstr>
      <vt:lpstr>Área de Script</vt:lpstr>
      <vt:lpstr>Palco</vt:lpstr>
      <vt:lpstr>Palco</vt:lpstr>
      <vt:lpstr>Tente você mesmo</vt:lpstr>
      <vt:lpstr>Criando meu primeiro projeto</vt:lpstr>
      <vt:lpstr>Faça o gato se mover</vt:lpstr>
      <vt:lpstr>Faça o gato se mover</vt:lpstr>
      <vt:lpstr>Fazendo o gato se mover e voltar à  origem</vt:lpstr>
      <vt:lpstr>Faça o gato dizer algo</vt:lpstr>
      <vt:lpstr>Aqui está o teste...</vt:lpstr>
      <vt:lpstr>Salvando seu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seu primeiro jogo</dc:title>
  <dc:creator>Ricardo Scarpita</dc:creator>
  <cp:lastModifiedBy>Ricardo Scarpita</cp:lastModifiedBy>
  <cp:revision>1</cp:revision>
  <dcterms:created xsi:type="dcterms:W3CDTF">2022-10-19T18:18:30Z</dcterms:created>
  <dcterms:modified xsi:type="dcterms:W3CDTF">2022-10-19T18:21:26Z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