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5" r:id="rId10"/>
    <p:sldId id="263" r:id="rId11"/>
    <p:sldId id="266" r:id="rId12"/>
    <p:sldId id="267" r:id="rId13"/>
    <p:sldId id="268" r:id="rId14"/>
    <p:sldId id="269" r:id="rId15"/>
    <p:sldId id="270" r:id="rId16"/>
    <p:sldId id="282" r:id="rId17"/>
    <p:sldId id="271" r:id="rId18"/>
    <p:sldId id="272" r:id="rId19"/>
    <p:sldId id="273" r:id="rId20"/>
    <p:sldId id="274" r:id="rId21"/>
    <p:sldId id="275" r:id="rId22"/>
    <p:sldId id="276" r:id="rId23"/>
    <p:sldId id="277" r:id="rId24"/>
    <p:sldId id="278" r:id="rId25"/>
    <p:sldId id="279" r:id="rId26"/>
    <p:sldId id="310" r:id="rId27"/>
    <p:sldId id="280" r:id="rId28"/>
    <p:sldId id="281" r:id="rId29"/>
    <p:sldId id="283" r:id="rId30"/>
    <p:sldId id="284" r:id="rId31"/>
    <p:sldId id="285" r:id="rId32"/>
    <p:sldId id="286" r:id="rId33"/>
    <p:sldId id="287" r:id="rId34"/>
    <p:sldId id="288" r:id="rId35"/>
    <p:sldId id="289" r:id="rId36"/>
    <p:sldId id="290" r:id="rId37"/>
    <p:sldId id="311" r:id="rId38"/>
    <p:sldId id="292" r:id="rId39"/>
    <p:sldId id="291" r:id="rId40"/>
    <p:sldId id="293" r:id="rId41"/>
    <p:sldId id="312" r:id="rId42"/>
    <p:sldId id="294" r:id="rId43"/>
    <p:sldId id="295" r:id="rId44"/>
    <p:sldId id="313" r:id="rId45"/>
    <p:sldId id="296" r:id="rId46"/>
    <p:sldId id="297" r:id="rId47"/>
    <p:sldId id="298" r:id="rId48"/>
    <p:sldId id="314" r:id="rId49"/>
    <p:sldId id="315" r:id="rId50"/>
    <p:sldId id="300" r:id="rId51"/>
    <p:sldId id="299" r:id="rId52"/>
    <p:sldId id="301" r:id="rId53"/>
    <p:sldId id="302" r:id="rId54"/>
    <p:sldId id="303" r:id="rId55"/>
    <p:sldId id="304" r:id="rId56"/>
    <p:sldId id="305" r:id="rId57"/>
    <p:sldId id="306" r:id="rId58"/>
    <p:sldId id="307" r:id="rId59"/>
    <p:sldId id="308" r:id="rId60"/>
    <p:sldId id="309" r:id="rId6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F0B0F-F59E-4E1F-A325-455CE25CA72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B5C1F6F-1AD8-449A-BD43-F6A13B7D0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5AD2E44-DD1F-41AB-9C51-BA6D81888355}"/>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5" name="Espaço Reservado para Rodapé 4">
            <a:extLst>
              <a:ext uri="{FF2B5EF4-FFF2-40B4-BE49-F238E27FC236}">
                <a16:creationId xmlns:a16="http://schemas.microsoft.com/office/drawing/2014/main" id="{61CE5DEE-45C1-47E1-99AA-C98161A8F1E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1DEABC5-9A6E-4FF4-A529-61A726776F3D}"/>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142920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5851E-CC0B-4365-A98F-C81F4F04B34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A93686D-07F4-49A1-AA5D-97701E76B8A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B07FB87-5CB8-4D49-A834-45BCADE8726C}"/>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5" name="Espaço Reservado para Rodapé 4">
            <a:extLst>
              <a:ext uri="{FF2B5EF4-FFF2-40B4-BE49-F238E27FC236}">
                <a16:creationId xmlns:a16="http://schemas.microsoft.com/office/drawing/2014/main" id="{2E85378B-1C98-460C-A765-FDF91EA6279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EF921A-9B2C-468E-BA3F-0B07A789FEFE}"/>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327983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98B380-4082-4067-B1CB-661BB261F8A1}"/>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A2A0768-1D57-4256-BB31-B954AF979852}"/>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422A43C-2A28-4489-934C-938742821148}"/>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5" name="Espaço Reservado para Rodapé 4">
            <a:extLst>
              <a:ext uri="{FF2B5EF4-FFF2-40B4-BE49-F238E27FC236}">
                <a16:creationId xmlns:a16="http://schemas.microsoft.com/office/drawing/2014/main" id="{C39A54ED-D224-47AA-B1B6-D540F503561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7965890-93F7-4BE9-B0C5-00E6CFD93B72}"/>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202898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A61F2-FA97-43CE-BE81-B11CD1BE477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26A4C3F-D1E7-4666-8161-6F35E0DCB225}"/>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560BC72-344F-437D-B2CC-711C5581BA57}"/>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5" name="Espaço Reservado para Rodapé 4">
            <a:extLst>
              <a:ext uri="{FF2B5EF4-FFF2-40B4-BE49-F238E27FC236}">
                <a16:creationId xmlns:a16="http://schemas.microsoft.com/office/drawing/2014/main" id="{C27C025B-C5A4-4B98-86A1-28DDD47C14B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1971085-96F0-44A6-A41A-1625DF566590}"/>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118980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A74CA-0267-4EF3-A96D-87F6458F4F4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4234D06-D69D-41C5-A6AF-838A01833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C7CFEE0A-A3B7-4A63-9F6B-333FE05F1F82}"/>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5" name="Espaço Reservado para Rodapé 4">
            <a:extLst>
              <a:ext uri="{FF2B5EF4-FFF2-40B4-BE49-F238E27FC236}">
                <a16:creationId xmlns:a16="http://schemas.microsoft.com/office/drawing/2014/main" id="{7CB3C550-D5B7-425F-924E-DE7996C1963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A27DBDD-1495-4FC8-98D2-C6898B24DAB6}"/>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245151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3ED82-A546-46AC-BCCB-79A97B35C5E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C934855-9F90-4869-8967-EC42FE680D3C}"/>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E53F734-8EED-43AA-BDC7-204945BBA1D3}"/>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53A6E45-1491-482B-B455-D87E187A66FF}"/>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6" name="Espaço Reservado para Rodapé 5">
            <a:extLst>
              <a:ext uri="{FF2B5EF4-FFF2-40B4-BE49-F238E27FC236}">
                <a16:creationId xmlns:a16="http://schemas.microsoft.com/office/drawing/2014/main" id="{5CA8B339-6517-4B5C-B971-25896507AC4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E7D3DAA-97E6-4B12-91BD-76D3A893494E}"/>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124700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31F04-637D-4353-B188-C110A8B472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640C764-A304-4A52-BB46-B1DB7B0232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BA9EBB09-3E4D-4324-86E5-507018DED7DE}"/>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AC67BEB-4F03-453E-9DB0-4E8AA76609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591DEE02-3FFF-4494-8FA9-3DA1CC128FAA}"/>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4D3B88F-6531-4D7C-BC40-9B86E83BB21C}"/>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8" name="Espaço Reservado para Rodapé 7">
            <a:extLst>
              <a:ext uri="{FF2B5EF4-FFF2-40B4-BE49-F238E27FC236}">
                <a16:creationId xmlns:a16="http://schemas.microsoft.com/office/drawing/2014/main" id="{7DCE5CF6-E147-4C1A-9A13-D8F26ECF3F0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05C3788-4E46-4A52-9E42-FD2092F38010}"/>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126919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B9D63-9DD6-46C4-B1DC-879C08E789E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D47C1EF-2502-416D-8324-CDE505FC54C8}"/>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4" name="Espaço Reservado para Rodapé 3">
            <a:extLst>
              <a:ext uri="{FF2B5EF4-FFF2-40B4-BE49-F238E27FC236}">
                <a16:creationId xmlns:a16="http://schemas.microsoft.com/office/drawing/2014/main" id="{69CB9EE0-9BDB-4310-A05C-BC0829AC0EE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E1915DF-9CE1-4D29-BE50-5D47F3688CCD}"/>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173040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B03887-1723-4F31-8751-15BF6FE59F23}"/>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3" name="Espaço Reservado para Rodapé 2">
            <a:extLst>
              <a:ext uri="{FF2B5EF4-FFF2-40B4-BE49-F238E27FC236}">
                <a16:creationId xmlns:a16="http://schemas.microsoft.com/office/drawing/2014/main" id="{842CE985-B508-404A-BC40-A85861C4DA0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790DD8F-9181-4EF6-A0D7-46F7ED81ED94}"/>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295744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EF46E-ABDC-4244-A8EA-F42AD578238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2E7E11F-7973-4432-AD5F-84EA35738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FAE9A53-10CE-4BBF-8463-E77496AF2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9ABE44C-8579-4262-B394-C24543D97E86}"/>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6" name="Espaço Reservado para Rodapé 5">
            <a:extLst>
              <a:ext uri="{FF2B5EF4-FFF2-40B4-BE49-F238E27FC236}">
                <a16:creationId xmlns:a16="http://schemas.microsoft.com/office/drawing/2014/main" id="{088083E5-2AB0-485B-85D8-B400350891E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E3D7E63-0206-4729-916D-108474497460}"/>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249094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42619-7902-4B5D-91C1-E3587676267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DFC5DD1-DA63-49DA-ABAC-475133CF1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78AEC9B-A8DA-4538-AD55-2C0AF89D5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6FB1160-F571-4592-87E1-F8DE2B3016D5}"/>
              </a:ext>
            </a:extLst>
          </p:cNvPr>
          <p:cNvSpPr>
            <a:spLocks noGrp="1"/>
          </p:cNvSpPr>
          <p:nvPr>
            <p:ph type="dt" sz="half" idx="10"/>
          </p:nvPr>
        </p:nvSpPr>
        <p:spPr/>
        <p:txBody>
          <a:bodyPr/>
          <a:lstStyle/>
          <a:p>
            <a:fld id="{E66BB995-3248-4423-9799-E6FA5276DB4D}" type="datetimeFigureOut">
              <a:rPr lang="pt-BR" smtClean="0"/>
              <a:t>27/06/2024</a:t>
            </a:fld>
            <a:endParaRPr lang="pt-BR"/>
          </a:p>
        </p:txBody>
      </p:sp>
      <p:sp>
        <p:nvSpPr>
          <p:cNvPr id="6" name="Espaço Reservado para Rodapé 5">
            <a:extLst>
              <a:ext uri="{FF2B5EF4-FFF2-40B4-BE49-F238E27FC236}">
                <a16:creationId xmlns:a16="http://schemas.microsoft.com/office/drawing/2014/main" id="{30EC2AE9-0D12-4AE7-9BB7-CCDB658BB0A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F78C95E-57E3-4472-8C2C-6316EBB6A165}"/>
              </a:ext>
            </a:extLst>
          </p:cNvPr>
          <p:cNvSpPr>
            <a:spLocks noGrp="1"/>
          </p:cNvSpPr>
          <p:nvPr>
            <p:ph type="sldNum" sz="quarter" idx="12"/>
          </p:nvPr>
        </p:nvSpPr>
        <p:spPr/>
        <p:txBody>
          <a:bodyPr/>
          <a:lstStyle/>
          <a:p>
            <a:fld id="{8ECFCB5C-A62C-4DC9-819E-58694376E397}" type="slidenum">
              <a:rPr lang="pt-BR" smtClean="0"/>
              <a:t>‹nº›</a:t>
            </a:fld>
            <a:endParaRPr lang="pt-BR"/>
          </a:p>
        </p:txBody>
      </p:sp>
    </p:spTree>
    <p:extLst>
      <p:ext uri="{BB962C8B-B14F-4D97-AF65-F5344CB8AC3E}">
        <p14:creationId xmlns:p14="http://schemas.microsoft.com/office/powerpoint/2010/main" val="356828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DA6D75E-D065-4D3A-AFF3-80F7E4E33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504BD14-70F7-405B-B7E3-EE23B975E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D525F7-D4BE-48A5-8976-38B22D8A9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BB995-3248-4423-9799-E6FA5276DB4D}" type="datetimeFigureOut">
              <a:rPr lang="pt-BR" smtClean="0"/>
              <a:t>27/06/2024</a:t>
            </a:fld>
            <a:endParaRPr lang="pt-BR"/>
          </a:p>
        </p:txBody>
      </p:sp>
      <p:sp>
        <p:nvSpPr>
          <p:cNvPr id="5" name="Espaço Reservado para Rodapé 4">
            <a:extLst>
              <a:ext uri="{FF2B5EF4-FFF2-40B4-BE49-F238E27FC236}">
                <a16:creationId xmlns:a16="http://schemas.microsoft.com/office/drawing/2014/main" id="{9A92F0E5-4B98-4B76-8BD0-7F1EBD14E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CB53977-EE94-4EAF-A20E-C96244DD6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FCB5C-A62C-4DC9-819E-58694376E397}" type="slidenum">
              <a:rPr lang="pt-BR" smtClean="0"/>
              <a:t>‹nº›</a:t>
            </a:fld>
            <a:endParaRPr lang="pt-BR"/>
          </a:p>
        </p:txBody>
      </p:sp>
    </p:spTree>
    <p:extLst>
      <p:ext uri="{BB962C8B-B14F-4D97-AF65-F5344CB8AC3E}">
        <p14:creationId xmlns:p14="http://schemas.microsoft.com/office/powerpoint/2010/main" val="132264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projector.tensorflow.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8775D-00C7-475A-A078-7A3A618D3973}"/>
              </a:ext>
            </a:extLst>
          </p:cNvPr>
          <p:cNvSpPr>
            <a:spLocks noGrp="1"/>
          </p:cNvSpPr>
          <p:nvPr>
            <p:ph type="ctrTitle"/>
          </p:nvPr>
        </p:nvSpPr>
        <p:spPr/>
        <p:txBody>
          <a:bodyPr/>
          <a:lstStyle/>
          <a:p>
            <a:r>
              <a:rPr lang="pt-BR" dirty="0"/>
              <a:t>Redução de Dimensionalidade </a:t>
            </a:r>
          </a:p>
        </p:txBody>
      </p:sp>
      <p:sp>
        <p:nvSpPr>
          <p:cNvPr id="3" name="Subtítulo 2">
            <a:extLst>
              <a:ext uri="{FF2B5EF4-FFF2-40B4-BE49-F238E27FC236}">
                <a16:creationId xmlns:a16="http://schemas.microsoft.com/office/drawing/2014/main" id="{D86A7F00-1CBC-424B-A95B-F41FEA71E8F6}"/>
              </a:ext>
            </a:extLst>
          </p:cNvPr>
          <p:cNvSpPr>
            <a:spLocks noGrp="1"/>
          </p:cNvSpPr>
          <p:nvPr>
            <p:ph type="subTitle" idx="1"/>
          </p:nvPr>
        </p:nvSpPr>
        <p:spPr>
          <a:xfrm>
            <a:off x="1524000" y="4448705"/>
            <a:ext cx="9144000" cy="1655762"/>
          </a:xfrm>
        </p:spPr>
        <p:txBody>
          <a:bodyPr/>
          <a:lstStyle/>
          <a:p>
            <a:r>
              <a:rPr lang="pt-BR" dirty="0"/>
              <a:t>PhD. Leonardo Alfredo </a:t>
            </a:r>
            <a:r>
              <a:rPr lang="pt-BR" dirty="0" err="1"/>
              <a:t>Forero</a:t>
            </a:r>
            <a:r>
              <a:rPr lang="pt-BR" dirty="0"/>
              <a:t> Mendoza</a:t>
            </a:r>
          </a:p>
        </p:txBody>
      </p:sp>
    </p:spTree>
    <p:extLst>
      <p:ext uri="{BB962C8B-B14F-4D97-AF65-F5344CB8AC3E}">
        <p14:creationId xmlns:p14="http://schemas.microsoft.com/office/powerpoint/2010/main" val="92115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7C2F2-EF9C-4FCA-A7C6-3C41B8A6AAD6}"/>
              </a:ext>
            </a:extLst>
          </p:cNvPr>
          <p:cNvSpPr>
            <a:spLocks noGrp="1"/>
          </p:cNvSpPr>
          <p:nvPr>
            <p:ph type="title"/>
          </p:nvPr>
        </p:nvSpPr>
        <p:spPr/>
        <p:txBody>
          <a:bodyPr/>
          <a:lstStyle/>
          <a:p>
            <a:r>
              <a:rPr lang="pt-BR" b="1" dirty="0"/>
              <a:t>Compressão de Imagens</a:t>
            </a:r>
            <a:r>
              <a:rPr lang="pt-BR" dirty="0"/>
              <a:t/>
            </a:r>
            <a:br>
              <a:rPr lang="pt-BR" dirty="0"/>
            </a:br>
            <a:endParaRPr lang="pt-BR" dirty="0"/>
          </a:p>
        </p:txBody>
      </p:sp>
      <p:sp>
        <p:nvSpPr>
          <p:cNvPr id="3" name="Espaço Reservado para Conteúdo 2">
            <a:extLst>
              <a:ext uri="{FF2B5EF4-FFF2-40B4-BE49-F238E27FC236}">
                <a16:creationId xmlns:a16="http://schemas.microsoft.com/office/drawing/2014/main" id="{D3CB1EF9-2F03-420D-A27B-D3A8339417BD}"/>
              </a:ext>
            </a:extLst>
          </p:cNvPr>
          <p:cNvSpPr>
            <a:spLocks noGrp="1"/>
          </p:cNvSpPr>
          <p:nvPr>
            <p:ph idx="1"/>
          </p:nvPr>
        </p:nvSpPr>
        <p:spPr/>
        <p:txBody>
          <a:bodyPr/>
          <a:lstStyle/>
          <a:p>
            <a:pPr algn="just"/>
            <a:r>
              <a:rPr lang="pt-BR" b="1" dirty="0"/>
              <a:t>Objetivo:</a:t>
            </a:r>
            <a:r>
              <a:rPr lang="pt-BR" dirty="0"/>
              <a:t> Reduzir o tamanho do arquivo de imagem sem perder muita qualidade</a:t>
            </a:r>
            <a:r>
              <a:rPr lang="pt-BR" dirty="0" smtClean="0"/>
              <a:t>.</a:t>
            </a:r>
            <a:endParaRPr lang="pt-BR" dirty="0"/>
          </a:p>
          <a:p>
            <a:pPr algn="just"/>
            <a:r>
              <a:rPr lang="pt-BR" b="1" dirty="0"/>
              <a:t>Exemplo:</a:t>
            </a:r>
            <a:r>
              <a:rPr lang="pt-BR" dirty="0"/>
              <a:t> JPEG é um formato de compressão que utiliza transformada de </a:t>
            </a:r>
            <a:r>
              <a:rPr lang="pt-BR" dirty="0" err="1"/>
              <a:t>coseno</a:t>
            </a:r>
            <a:r>
              <a:rPr lang="pt-BR" dirty="0"/>
              <a:t> discreta (DCT) para reduzir a dimensionalidade, armazenando apenas as componentes mais significativas da imagem.</a:t>
            </a:r>
          </a:p>
          <a:p>
            <a:endParaRPr lang="pt-BR" dirty="0"/>
          </a:p>
        </p:txBody>
      </p:sp>
      <p:pic>
        <p:nvPicPr>
          <p:cNvPr id="7170" name="Picture 2" descr="Um Incomparável Compressor de Imagens Sem Perda de Qualida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823" y="4057981"/>
            <a:ext cx="3950541" cy="261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90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AF815-D76C-4166-A0E8-3FA95D5E939D}"/>
              </a:ext>
            </a:extLst>
          </p:cNvPr>
          <p:cNvSpPr>
            <a:spLocks noGrp="1"/>
          </p:cNvSpPr>
          <p:nvPr>
            <p:ph type="title"/>
          </p:nvPr>
        </p:nvSpPr>
        <p:spPr/>
        <p:txBody>
          <a:bodyPr/>
          <a:lstStyle/>
          <a:p>
            <a:r>
              <a:rPr lang="pt-BR" b="1" dirty="0"/>
              <a:t>Reconhecimento de Imagens</a:t>
            </a:r>
            <a:r>
              <a:rPr lang="pt-BR" dirty="0"/>
              <a:t/>
            </a:r>
            <a:br>
              <a:rPr lang="pt-BR" dirty="0"/>
            </a:br>
            <a:endParaRPr lang="pt-BR" dirty="0"/>
          </a:p>
        </p:txBody>
      </p:sp>
      <p:sp>
        <p:nvSpPr>
          <p:cNvPr id="3" name="Espaço Reservado para Conteúdo 2">
            <a:extLst>
              <a:ext uri="{FF2B5EF4-FFF2-40B4-BE49-F238E27FC236}">
                <a16:creationId xmlns:a16="http://schemas.microsoft.com/office/drawing/2014/main" id="{970575D1-B2BE-462C-9776-E20255D19D34}"/>
              </a:ext>
            </a:extLst>
          </p:cNvPr>
          <p:cNvSpPr>
            <a:spLocks noGrp="1"/>
          </p:cNvSpPr>
          <p:nvPr>
            <p:ph idx="1"/>
          </p:nvPr>
        </p:nvSpPr>
        <p:spPr/>
        <p:txBody>
          <a:bodyPr/>
          <a:lstStyle/>
          <a:p>
            <a:pPr algn="just"/>
            <a:r>
              <a:rPr lang="pt-BR" b="1" dirty="0"/>
              <a:t>Objetivo:</a:t>
            </a:r>
            <a:r>
              <a:rPr lang="pt-BR" dirty="0"/>
              <a:t> Melhorar a eficiência e precisão dos modelos de reconhecimento de imagens</a:t>
            </a:r>
            <a:r>
              <a:rPr lang="pt-BR" dirty="0" smtClean="0"/>
              <a:t>.</a:t>
            </a:r>
            <a:endParaRPr lang="pt-BR" dirty="0"/>
          </a:p>
          <a:p>
            <a:pPr algn="just"/>
            <a:r>
              <a:rPr lang="pt-BR" b="1" dirty="0"/>
              <a:t>Exemplo:</a:t>
            </a:r>
            <a:r>
              <a:rPr lang="pt-BR" dirty="0"/>
              <a:t> PCA pode ser usada para extrair características principais das imagens antes de treinar um modelo de aprendizado de máquina, como em reconhecimento facial.</a:t>
            </a:r>
          </a:p>
          <a:p>
            <a:endParaRPr lang="pt-BR" dirty="0"/>
          </a:p>
        </p:txBody>
      </p:sp>
      <p:pic>
        <p:nvPicPr>
          <p:cNvPr id="6148" name="Picture 4" descr="Novas aplicações de reconhecimento de imagem que estão despontando no  merc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912" y="4306700"/>
            <a:ext cx="3686175"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7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172EA-1862-4754-B285-20DED8C68321}"/>
              </a:ext>
            </a:extLst>
          </p:cNvPr>
          <p:cNvSpPr>
            <a:spLocks noGrp="1"/>
          </p:cNvSpPr>
          <p:nvPr>
            <p:ph type="title"/>
          </p:nvPr>
        </p:nvSpPr>
        <p:spPr/>
        <p:txBody>
          <a:bodyPr/>
          <a:lstStyle/>
          <a:p>
            <a:r>
              <a:rPr lang="pt-BR" b="1" dirty="0"/>
              <a:t>Visualização de Dados de Imagens</a:t>
            </a:r>
            <a:r>
              <a:rPr lang="pt-BR" dirty="0"/>
              <a:t/>
            </a:r>
            <a:br>
              <a:rPr lang="pt-BR" dirty="0"/>
            </a:br>
            <a:endParaRPr lang="pt-BR" dirty="0"/>
          </a:p>
        </p:txBody>
      </p:sp>
      <p:sp>
        <p:nvSpPr>
          <p:cNvPr id="3" name="Espaço Reservado para Conteúdo 2">
            <a:extLst>
              <a:ext uri="{FF2B5EF4-FFF2-40B4-BE49-F238E27FC236}">
                <a16:creationId xmlns:a16="http://schemas.microsoft.com/office/drawing/2014/main" id="{F172CB6D-A5DC-4712-B7A6-8B6684125C40}"/>
              </a:ext>
            </a:extLst>
          </p:cNvPr>
          <p:cNvSpPr>
            <a:spLocks noGrp="1"/>
          </p:cNvSpPr>
          <p:nvPr>
            <p:ph idx="1"/>
          </p:nvPr>
        </p:nvSpPr>
        <p:spPr/>
        <p:txBody>
          <a:bodyPr/>
          <a:lstStyle/>
          <a:p>
            <a:pPr algn="just"/>
            <a:r>
              <a:rPr lang="pt-BR" b="1" dirty="0"/>
              <a:t>Objetivo:</a:t>
            </a:r>
            <a:r>
              <a:rPr lang="pt-BR" dirty="0"/>
              <a:t> Facilitar a análise e interpretação de grandes conjuntos de imagens.</a:t>
            </a:r>
          </a:p>
          <a:p>
            <a:pPr algn="just"/>
            <a:endParaRPr lang="pt-BR" dirty="0"/>
          </a:p>
          <a:p>
            <a:pPr marL="0" indent="0" algn="just">
              <a:buNone/>
            </a:pPr>
            <a:endParaRPr lang="pt-BR" dirty="0"/>
          </a:p>
          <a:p>
            <a:pPr algn="just"/>
            <a:r>
              <a:rPr lang="pt-BR" b="1" dirty="0"/>
              <a:t>Exemplo:</a:t>
            </a:r>
            <a:r>
              <a:rPr lang="pt-BR" dirty="0"/>
              <a:t> Técnicas como t-SNE ou UMAP podem reduzir a dimensionalidade de um conjunto de imagens para 2D ou 3D, permitindo a visualização de clusters ou padrões.</a:t>
            </a:r>
          </a:p>
          <a:p>
            <a:endParaRPr lang="pt-BR" dirty="0"/>
          </a:p>
        </p:txBody>
      </p:sp>
    </p:spTree>
    <p:extLst>
      <p:ext uri="{BB962C8B-B14F-4D97-AF65-F5344CB8AC3E}">
        <p14:creationId xmlns:p14="http://schemas.microsoft.com/office/powerpoint/2010/main" val="76915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E14EC-01D7-447C-9B37-0B0CE161101D}"/>
              </a:ext>
            </a:extLst>
          </p:cNvPr>
          <p:cNvSpPr>
            <a:spLocks noGrp="1"/>
          </p:cNvSpPr>
          <p:nvPr>
            <p:ph type="title"/>
          </p:nvPr>
        </p:nvSpPr>
        <p:spPr/>
        <p:txBody>
          <a:bodyPr>
            <a:normAutofit fontScale="90000"/>
          </a:bodyPr>
          <a:lstStyle/>
          <a:p>
            <a:r>
              <a:rPr lang="pt-BR" b="1" dirty="0"/>
              <a:t>Aceleração de Modelos de Aprendizado de Máquina</a:t>
            </a:r>
            <a:r>
              <a:rPr lang="pt-BR" dirty="0"/>
              <a:t/>
            </a:r>
            <a:br>
              <a:rPr lang="pt-BR" dirty="0"/>
            </a:br>
            <a:endParaRPr lang="pt-BR" dirty="0"/>
          </a:p>
        </p:txBody>
      </p:sp>
      <p:sp>
        <p:nvSpPr>
          <p:cNvPr id="3" name="Espaço Reservado para Conteúdo 2">
            <a:extLst>
              <a:ext uri="{FF2B5EF4-FFF2-40B4-BE49-F238E27FC236}">
                <a16:creationId xmlns:a16="http://schemas.microsoft.com/office/drawing/2014/main" id="{37A6C443-5B09-4A78-A005-4700FF57ECB9}"/>
              </a:ext>
            </a:extLst>
          </p:cNvPr>
          <p:cNvSpPr>
            <a:spLocks noGrp="1"/>
          </p:cNvSpPr>
          <p:nvPr>
            <p:ph idx="1"/>
          </p:nvPr>
        </p:nvSpPr>
        <p:spPr/>
        <p:txBody>
          <a:bodyPr/>
          <a:lstStyle/>
          <a:p>
            <a:pPr algn="just"/>
            <a:r>
              <a:rPr lang="pt-BR" b="1" dirty="0"/>
              <a:t>Objetivo:</a:t>
            </a:r>
            <a:r>
              <a:rPr lang="pt-BR" dirty="0"/>
              <a:t> Reduzir o tempo de treinamento e melhorar a performance do modelo.</a:t>
            </a:r>
          </a:p>
          <a:p>
            <a:pPr algn="just"/>
            <a:endParaRPr lang="pt-BR" dirty="0"/>
          </a:p>
          <a:p>
            <a:pPr marL="0" indent="0" algn="just">
              <a:buNone/>
            </a:pPr>
            <a:endParaRPr lang="pt-BR" dirty="0"/>
          </a:p>
          <a:p>
            <a:pPr algn="just"/>
            <a:r>
              <a:rPr lang="pt-BR" b="1" dirty="0"/>
              <a:t>Exemplo:</a:t>
            </a:r>
            <a:r>
              <a:rPr lang="pt-BR" dirty="0"/>
              <a:t> </a:t>
            </a:r>
            <a:r>
              <a:rPr lang="pt-BR" dirty="0" err="1"/>
              <a:t>Autoencoders</a:t>
            </a:r>
            <a:r>
              <a:rPr lang="pt-BR" dirty="0"/>
              <a:t> (veremos mais na frente) podem ser usados para reduzir a dimensionalidade das imagens antes de passá-las para um modelo de classificação.</a:t>
            </a:r>
          </a:p>
          <a:p>
            <a:endParaRPr lang="pt-BR" dirty="0"/>
          </a:p>
        </p:txBody>
      </p:sp>
    </p:spTree>
    <p:extLst>
      <p:ext uri="{BB962C8B-B14F-4D97-AF65-F5344CB8AC3E}">
        <p14:creationId xmlns:p14="http://schemas.microsoft.com/office/powerpoint/2010/main" val="318122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48627-52AB-4B14-852C-CEA2ED38FEA2}"/>
              </a:ext>
            </a:extLst>
          </p:cNvPr>
          <p:cNvSpPr>
            <a:spLocks noGrp="1"/>
          </p:cNvSpPr>
          <p:nvPr>
            <p:ph type="title"/>
          </p:nvPr>
        </p:nvSpPr>
        <p:spPr/>
        <p:txBody>
          <a:bodyPr/>
          <a:lstStyle/>
          <a:p>
            <a:r>
              <a:rPr lang="pt-BR" b="1" dirty="0"/>
              <a:t>Redução de Ruído</a:t>
            </a:r>
            <a:r>
              <a:rPr lang="pt-BR" dirty="0"/>
              <a:t/>
            </a:r>
            <a:br>
              <a:rPr lang="pt-BR" dirty="0"/>
            </a:br>
            <a:endParaRPr lang="pt-BR" dirty="0"/>
          </a:p>
        </p:txBody>
      </p:sp>
      <p:sp>
        <p:nvSpPr>
          <p:cNvPr id="3" name="Espaço Reservado para Conteúdo 2">
            <a:extLst>
              <a:ext uri="{FF2B5EF4-FFF2-40B4-BE49-F238E27FC236}">
                <a16:creationId xmlns:a16="http://schemas.microsoft.com/office/drawing/2014/main" id="{4B8B407E-132C-49A8-887D-F7896950DC3D}"/>
              </a:ext>
            </a:extLst>
          </p:cNvPr>
          <p:cNvSpPr>
            <a:spLocks noGrp="1"/>
          </p:cNvSpPr>
          <p:nvPr>
            <p:ph idx="1"/>
          </p:nvPr>
        </p:nvSpPr>
        <p:spPr/>
        <p:txBody>
          <a:bodyPr/>
          <a:lstStyle/>
          <a:p>
            <a:pPr algn="just"/>
            <a:r>
              <a:rPr lang="pt-BR" b="1" dirty="0"/>
              <a:t>Objetivo:</a:t>
            </a:r>
            <a:r>
              <a:rPr lang="pt-BR" dirty="0"/>
              <a:t> Melhorar a qualidade da imagem removendo ruído.</a:t>
            </a:r>
          </a:p>
          <a:p>
            <a:pPr marL="0" indent="0" algn="just">
              <a:buNone/>
            </a:pPr>
            <a:endParaRPr lang="pt-BR" dirty="0"/>
          </a:p>
          <a:p>
            <a:pPr algn="just"/>
            <a:r>
              <a:rPr lang="pt-BR" b="1" dirty="0"/>
              <a:t>Exemplo:</a:t>
            </a:r>
            <a:r>
              <a:rPr lang="pt-BR" dirty="0"/>
              <a:t> Técnicas de </a:t>
            </a:r>
            <a:r>
              <a:rPr lang="pt-BR" dirty="0" err="1"/>
              <a:t>wavelet</a:t>
            </a:r>
            <a:r>
              <a:rPr lang="pt-BR" dirty="0"/>
              <a:t> </a:t>
            </a:r>
            <a:r>
              <a:rPr lang="pt-BR" dirty="0" err="1"/>
              <a:t>transform</a:t>
            </a:r>
            <a:r>
              <a:rPr lang="pt-BR" dirty="0"/>
              <a:t> podem decompor a imagem e filtrar componentes de alta frequência que representam ruído.</a:t>
            </a:r>
          </a:p>
          <a:p>
            <a:endParaRPr lang="pt-BR" dirty="0"/>
          </a:p>
        </p:txBody>
      </p:sp>
      <p:pic>
        <p:nvPicPr>
          <p:cNvPr id="8198" name="Picture 6" descr="Como reduzir o ruído de uma imagem usando a técnica de empilhamento -  Ricardo Takamu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847" y="3826855"/>
            <a:ext cx="4080125" cy="265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93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F55D8-9920-420A-A49C-203A81FC2B57}"/>
              </a:ext>
            </a:extLst>
          </p:cNvPr>
          <p:cNvSpPr>
            <a:spLocks noGrp="1"/>
          </p:cNvSpPr>
          <p:nvPr>
            <p:ph type="title"/>
          </p:nvPr>
        </p:nvSpPr>
        <p:spPr>
          <a:xfrm>
            <a:off x="690033" y="2766218"/>
            <a:ext cx="10934700" cy="1325563"/>
          </a:xfrm>
        </p:spPr>
        <p:txBody>
          <a:bodyPr/>
          <a:lstStyle/>
          <a:p>
            <a:r>
              <a:rPr lang="pt-BR" dirty="0"/>
              <a:t>Algoritmos para redução de Dimensionalidade </a:t>
            </a:r>
          </a:p>
        </p:txBody>
      </p:sp>
    </p:spTree>
    <p:extLst>
      <p:ext uri="{BB962C8B-B14F-4D97-AF65-F5344CB8AC3E}">
        <p14:creationId xmlns:p14="http://schemas.microsoft.com/office/powerpoint/2010/main" val="315494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4441C-98F7-4F97-9A36-E68FAE2BC7D6}"/>
              </a:ext>
            </a:extLst>
          </p:cNvPr>
          <p:cNvSpPr>
            <a:spLocks noGrp="1"/>
          </p:cNvSpPr>
          <p:nvPr>
            <p:ph type="title"/>
          </p:nvPr>
        </p:nvSpPr>
        <p:spPr/>
        <p:txBody>
          <a:bodyPr/>
          <a:lstStyle/>
          <a:p>
            <a:r>
              <a:rPr lang="pt-BR" dirty="0"/>
              <a:t>PCA (um clássico)</a:t>
            </a:r>
          </a:p>
        </p:txBody>
      </p:sp>
      <p:pic>
        <p:nvPicPr>
          <p:cNvPr id="9218" name="Picture 2" descr="O que é um clássico">
            <a:extLst>
              <a:ext uri="{FF2B5EF4-FFF2-40B4-BE49-F238E27FC236}">
                <a16:creationId xmlns:a16="http://schemas.microsoft.com/office/drawing/2014/main" id="{6DBA8BC5-4C64-4BF7-B630-B557FBB3A8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7340" y="1825625"/>
            <a:ext cx="839731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0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17DAC-290A-461B-9833-7A804AD0ADF5}"/>
              </a:ext>
            </a:extLst>
          </p:cNvPr>
          <p:cNvSpPr>
            <a:spLocks noGrp="1"/>
          </p:cNvSpPr>
          <p:nvPr>
            <p:ph type="title"/>
          </p:nvPr>
        </p:nvSpPr>
        <p:spPr/>
        <p:txBody>
          <a:bodyPr>
            <a:normAutofit fontScale="90000"/>
          </a:bodyPr>
          <a:lstStyle/>
          <a:p>
            <a:r>
              <a:rPr lang="pt-BR" b="1" dirty="0"/>
              <a:t>PCA para Redução de Dimensionalidade de Imagens</a:t>
            </a:r>
            <a:br>
              <a:rPr lang="pt-BR" b="1" dirty="0"/>
            </a:br>
            <a:endParaRPr lang="pt-BR" dirty="0"/>
          </a:p>
        </p:txBody>
      </p:sp>
      <p:sp>
        <p:nvSpPr>
          <p:cNvPr id="3" name="Espaço Reservado para Conteúdo 2">
            <a:extLst>
              <a:ext uri="{FF2B5EF4-FFF2-40B4-BE49-F238E27FC236}">
                <a16:creationId xmlns:a16="http://schemas.microsoft.com/office/drawing/2014/main" id="{664A5A8B-8272-4178-9035-C8C175F6B119}"/>
              </a:ext>
            </a:extLst>
          </p:cNvPr>
          <p:cNvSpPr>
            <a:spLocks noGrp="1"/>
          </p:cNvSpPr>
          <p:nvPr>
            <p:ph idx="1"/>
          </p:nvPr>
        </p:nvSpPr>
        <p:spPr/>
        <p:txBody>
          <a:bodyPr/>
          <a:lstStyle/>
          <a:p>
            <a:pPr algn="just"/>
            <a:r>
              <a:rPr lang="pt-BR" dirty="0"/>
              <a:t>A Análise de Componentes Principais (PCA) é uma técnica estatística amplamente utilizada para a redução de dimensionalidade em conjuntos de dados de alta dimensão, incluindo imagens. </a:t>
            </a:r>
          </a:p>
          <a:p>
            <a:pPr algn="just"/>
            <a:endParaRPr lang="pt-BR" dirty="0"/>
          </a:p>
          <a:p>
            <a:pPr algn="just"/>
            <a:endParaRPr lang="pt-BR" dirty="0"/>
          </a:p>
          <a:p>
            <a:pPr algn="just"/>
            <a:endParaRPr lang="pt-BR" dirty="0"/>
          </a:p>
          <a:p>
            <a:pPr algn="just"/>
            <a:r>
              <a:rPr lang="pt-BR" dirty="0"/>
              <a:t>PCA transforma os dados originais em um novo conjunto de variáveis não correlacionadas chamadas de componentes principais</a:t>
            </a:r>
          </a:p>
          <a:p>
            <a:endParaRPr lang="pt-BR" dirty="0"/>
          </a:p>
        </p:txBody>
      </p:sp>
    </p:spTree>
    <p:extLst>
      <p:ext uri="{BB962C8B-B14F-4D97-AF65-F5344CB8AC3E}">
        <p14:creationId xmlns:p14="http://schemas.microsoft.com/office/powerpoint/2010/main" val="2905890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7DABB-E406-47FF-B25D-C904486747FF}"/>
              </a:ext>
            </a:extLst>
          </p:cNvPr>
          <p:cNvSpPr>
            <a:spLocks noGrp="1"/>
          </p:cNvSpPr>
          <p:nvPr>
            <p:ph type="title"/>
          </p:nvPr>
        </p:nvSpPr>
        <p:spPr>
          <a:xfrm>
            <a:off x="1109134" y="356658"/>
            <a:ext cx="10515600" cy="1325563"/>
          </a:xfrm>
        </p:spPr>
        <p:txBody>
          <a:bodyPr>
            <a:normAutofit fontScale="90000"/>
          </a:bodyPr>
          <a:lstStyle/>
          <a:p>
            <a:r>
              <a:rPr lang="pt-BR" b="1" dirty="0"/>
              <a:t>PCA para Redução de Dimensionalidade de Imagens</a:t>
            </a:r>
            <a:br>
              <a:rPr lang="pt-BR" b="1" dirty="0"/>
            </a:br>
            <a:endParaRPr lang="pt-BR" dirty="0"/>
          </a:p>
        </p:txBody>
      </p:sp>
      <p:sp>
        <p:nvSpPr>
          <p:cNvPr id="3" name="Espaço Reservado para Conteúdo 2">
            <a:extLst>
              <a:ext uri="{FF2B5EF4-FFF2-40B4-BE49-F238E27FC236}">
                <a16:creationId xmlns:a16="http://schemas.microsoft.com/office/drawing/2014/main" id="{2620142C-4C29-4573-9A02-718F5AA6BDE5}"/>
              </a:ext>
            </a:extLst>
          </p:cNvPr>
          <p:cNvSpPr>
            <a:spLocks noGrp="1"/>
          </p:cNvSpPr>
          <p:nvPr>
            <p:ph idx="1"/>
          </p:nvPr>
        </p:nvSpPr>
        <p:spPr/>
        <p:txBody>
          <a:bodyPr/>
          <a:lstStyle/>
          <a:p>
            <a:pPr algn="just"/>
            <a:r>
              <a:rPr lang="pt-BR" dirty="0"/>
              <a:t>Essas componentes são ordenadas de tal forma que a primeira componente retém a maior parte da variação presente nos dados originais, e cada componente subsequente retém o máximo de variação possível sob a restrição de ser ortogonal às anteriores.</a:t>
            </a:r>
          </a:p>
          <a:p>
            <a:pPr algn="just"/>
            <a:endParaRPr lang="pt-BR" dirty="0"/>
          </a:p>
          <a:p>
            <a:pPr algn="just"/>
            <a:endParaRPr lang="pt-BR" dirty="0"/>
          </a:p>
          <a:p>
            <a:pPr algn="just"/>
            <a:r>
              <a:rPr lang="pt-BR" dirty="0"/>
              <a:t>A próxima imagem é bem explicativa</a:t>
            </a:r>
          </a:p>
        </p:txBody>
      </p:sp>
    </p:spTree>
    <p:extLst>
      <p:ext uri="{BB962C8B-B14F-4D97-AF65-F5344CB8AC3E}">
        <p14:creationId xmlns:p14="http://schemas.microsoft.com/office/powerpoint/2010/main" val="135307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932D9-C964-4983-8207-D7ABFE18BCD5}"/>
              </a:ext>
            </a:extLst>
          </p:cNvPr>
          <p:cNvSpPr>
            <a:spLocks noGrp="1"/>
          </p:cNvSpPr>
          <p:nvPr>
            <p:ph type="title"/>
          </p:nvPr>
        </p:nvSpPr>
        <p:spPr/>
        <p:txBody>
          <a:bodyPr/>
          <a:lstStyle/>
          <a:p>
            <a:r>
              <a:rPr lang="pt-BR" b="1" dirty="0"/>
              <a:t>PCA para Redução de Dimensionalidade de Imagens</a:t>
            </a:r>
            <a:endParaRPr lang="pt-BR" dirty="0"/>
          </a:p>
        </p:txBody>
      </p:sp>
      <p:pic>
        <p:nvPicPr>
          <p:cNvPr id="5" name="Espaço Reservado para Conteúdo 4">
            <a:extLst>
              <a:ext uri="{FF2B5EF4-FFF2-40B4-BE49-F238E27FC236}">
                <a16:creationId xmlns:a16="http://schemas.microsoft.com/office/drawing/2014/main" id="{66040C61-B7C9-44E5-9A49-B7053A2005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133" y="2201226"/>
            <a:ext cx="10672233" cy="4268893"/>
          </a:xfrm>
        </p:spPr>
      </p:pic>
    </p:spTree>
    <p:extLst>
      <p:ext uri="{BB962C8B-B14F-4D97-AF65-F5344CB8AC3E}">
        <p14:creationId xmlns:p14="http://schemas.microsoft.com/office/powerpoint/2010/main" val="212906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ED82C-170E-45C6-8C05-57212BD569E3}"/>
              </a:ext>
            </a:extLst>
          </p:cNvPr>
          <p:cNvSpPr>
            <a:spLocks noGrp="1"/>
          </p:cNvSpPr>
          <p:nvPr>
            <p:ph type="title"/>
          </p:nvPr>
        </p:nvSpPr>
        <p:spPr/>
        <p:txBody>
          <a:bodyPr/>
          <a:lstStyle/>
          <a:p>
            <a:r>
              <a:rPr lang="pt-BR" dirty="0"/>
              <a:t>Sumario</a:t>
            </a:r>
          </a:p>
        </p:txBody>
      </p:sp>
      <p:sp>
        <p:nvSpPr>
          <p:cNvPr id="3" name="Espaço Reservado para Conteúdo 2">
            <a:extLst>
              <a:ext uri="{FF2B5EF4-FFF2-40B4-BE49-F238E27FC236}">
                <a16:creationId xmlns:a16="http://schemas.microsoft.com/office/drawing/2014/main" id="{C618CCD1-303D-47B6-9005-CF846E6AD805}"/>
              </a:ext>
            </a:extLst>
          </p:cNvPr>
          <p:cNvSpPr>
            <a:spLocks noGrp="1"/>
          </p:cNvSpPr>
          <p:nvPr>
            <p:ph idx="1"/>
          </p:nvPr>
        </p:nvSpPr>
        <p:spPr/>
        <p:txBody>
          <a:bodyPr>
            <a:normAutofit lnSpcReduction="10000"/>
          </a:bodyPr>
          <a:lstStyle/>
          <a:p>
            <a:r>
              <a:rPr lang="pt-BR" dirty="0"/>
              <a:t>Problema Redução de Dimensionalidade </a:t>
            </a:r>
          </a:p>
          <a:p>
            <a:endParaRPr lang="pt-BR" dirty="0"/>
          </a:p>
          <a:p>
            <a:r>
              <a:rPr lang="pt-BR" dirty="0"/>
              <a:t>Aplicações</a:t>
            </a:r>
          </a:p>
          <a:p>
            <a:endParaRPr lang="pt-BR" dirty="0"/>
          </a:p>
          <a:p>
            <a:r>
              <a:rPr lang="pt-BR" dirty="0"/>
              <a:t>Algoritmos </a:t>
            </a:r>
          </a:p>
          <a:p>
            <a:endParaRPr lang="pt-BR" dirty="0"/>
          </a:p>
          <a:p>
            <a:r>
              <a:rPr lang="pt-BR" dirty="0"/>
              <a:t>Exemplos </a:t>
            </a:r>
          </a:p>
          <a:p>
            <a:endParaRPr lang="pt-BR" dirty="0"/>
          </a:p>
          <a:p>
            <a:r>
              <a:rPr lang="pt-BR" dirty="0"/>
              <a:t>Colocando em produção </a:t>
            </a:r>
          </a:p>
        </p:txBody>
      </p:sp>
    </p:spTree>
    <p:extLst>
      <p:ext uri="{BB962C8B-B14F-4D97-AF65-F5344CB8AC3E}">
        <p14:creationId xmlns:p14="http://schemas.microsoft.com/office/powerpoint/2010/main" val="4104165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6ACF3-E2DF-47FA-B240-75367B35C7A7}"/>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C2E4E79-DE99-44C2-B5AE-A484FC210A1F}"/>
              </a:ext>
            </a:extLst>
          </p:cNvPr>
          <p:cNvSpPr>
            <a:spLocks noGrp="1"/>
          </p:cNvSpPr>
          <p:nvPr>
            <p:ph idx="1"/>
          </p:nvPr>
        </p:nvSpPr>
        <p:spPr/>
        <p:txBody>
          <a:bodyPr>
            <a:normAutofit fontScale="92500" lnSpcReduction="20000"/>
          </a:bodyPr>
          <a:lstStyle/>
          <a:p>
            <a:pPr algn="just"/>
            <a:r>
              <a:rPr lang="pt-BR" dirty="0"/>
              <a:t>Assim como qualquer outra dispersão dos dados, imagine um objeto tridimensional, no qual temos valores diferentes para cada coluna. </a:t>
            </a:r>
          </a:p>
          <a:p>
            <a:pPr algn="just"/>
            <a:endParaRPr lang="pt-BR" dirty="0"/>
          </a:p>
          <a:p>
            <a:pPr marL="0" indent="0" algn="just">
              <a:buNone/>
            </a:pPr>
            <a:endParaRPr lang="pt-BR" dirty="0"/>
          </a:p>
          <a:p>
            <a:pPr algn="just"/>
            <a:r>
              <a:rPr lang="pt-BR" dirty="0"/>
              <a:t>Ou seja, esse objeto tridimensional </a:t>
            </a:r>
            <a:r>
              <a:rPr lang="pt-BR" dirty="0" err="1"/>
              <a:t>possue</a:t>
            </a:r>
            <a:r>
              <a:rPr lang="pt-BR" dirty="0"/>
              <a:t> uma visualização mais complexa (</a:t>
            </a:r>
            <a:r>
              <a:rPr lang="pt-BR" i="1" dirty="0" err="1"/>
              <a:t>x,y,z</a:t>
            </a:r>
            <a:r>
              <a:rPr lang="pt-BR" dirty="0"/>
              <a:t>) quando comparado com um objeto bidimensional (</a:t>
            </a:r>
            <a:r>
              <a:rPr lang="pt-BR" i="1" dirty="0" err="1"/>
              <a:t>x,y</a:t>
            </a:r>
            <a:r>
              <a:rPr lang="pt-BR" dirty="0"/>
              <a:t>). Assim como representado pela figura anterior</a:t>
            </a:r>
          </a:p>
          <a:p>
            <a:pPr algn="just"/>
            <a:endParaRPr lang="pt-BR" dirty="0"/>
          </a:p>
          <a:p>
            <a:pPr algn="just"/>
            <a:r>
              <a:rPr lang="pt-BR" dirty="0"/>
              <a:t>Mas e se nós transformarmos essas dispersão tridimensional para duas dimensões? Para isso </a:t>
            </a:r>
            <a:r>
              <a:rPr lang="pt-BR" dirty="0" err="1"/>
              <a:t>precisariamos</a:t>
            </a:r>
            <a:r>
              <a:rPr lang="pt-BR" dirty="0"/>
              <a:t> encontrar um plano que “</a:t>
            </a:r>
            <a:r>
              <a:rPr lang="pt-BR" i="1" dirty="0"/>
              <a:t>representaria” </a:t>
            </a:r>
            <a:r>
              <a:rPr lang="pt-BR" dirty="0"/>
              <a:t>todos os pontos encontrados. Dessa forma teríamos o exemplo a seguir</a:t>
            </a:r>
          </a:p>
          <a:p>
            <a:pPr algn="just"/>
            <a:endParaRPr lang="pt-BR" dirty="0"/>
          </a:p>
        </p:txBody>
      </p:sp>
    </p:spTree>
    <p:extLst>
      <p:ext uri="{BB962C8B-B14F-4D97-AF65-F5344CB8AC3E}">
        <p14:creationId xmlns:p14="http://schemas.microsoft.com/office/powerpoint/2010/main" val="142784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FEFD3F-5745-4F0D-B301-A6A8F50377B2}"/>
              </a:ext>
            </a:extLst>
          </p:cNvPr>
          <p:cNvSpPr>
            <a:spLocks noGrp="1"/>
          </p:cNvSpPr>
          <p:nvPr>
            <p:ph type="title"/>
          </p:nvPr>
        </p:nvSpPr>
        <p:spPr/>
        <p:txBody>
          <a:bodyPr/>
          <a:lstStyle/>
          <a:p>
            <a:endParaRPr lang="pt-BR"/>
          </a:p>
        </p:txBody>
      </p:sp>
      <p:pic>
        <p:nvPicPr>
          <p:cNvPr id="6146" name="Picture 2" descr="https://miro.medium.com/v2/resize:fit:571/1*gc7VaQCZKTpRE-J69No8Vg.png">
            <a:extLst>
              <a:ext uri="{FF2B5EF4-FFF2-40B4-BE49-F238E27FC236}">
                <a16:creationId xmlns:a16="http://schemas.microsoft.com/office/drawing/2014/main" id="{44222F30-E454-42D8-9ABD-5036D86AEC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3619" y="1566577"/>
            <a:ext cx="6778110" cy="492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56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6C091-54C7-4E41-91F0-AD2A2F9FA2E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0397645-CE84-4655-BE7F-08AC937E7299}"/>
              </a:ext>
            </a:extLst>
          </p:cNvPr>
          <p:cNvSpPr>
            <a:spLocks noGrp="1"/>
          </p:cNvSpPr>
          <p:nvPr>
            <p:ph idx="1"/>
          </p:nvPr>
        </p:nvSpPr>
        <p:spPr/>
        <p:txBody>
          <a:bodyPr>
            <a:normAutofit/>
          </a:bodyPr>
          <a:lstStyle/>
          <a:p>
            <a:pPr algn="just"/>
            <a:endParaRPr lang="pt-BR" dirty="0"/>
          </a:p>
          <a:p>
            <a:r>
              <a:rPr lang="pt-BR" dirty="0"/>
              <a:t>A reta central, representa o plano 3D em um plano 2D. E verifica a distância (normalmente a </a:t>
            </a:r>
            <a:r>
              <a:rPr lang="pt-BR" i="1" dirty="0"/>
              <a:t>euclidiana</a:t>
            </a:r>
            <a:r>
              <a:rPr lang="pt-BR" dirty="0"/>
              <a:t>). E então, podemos encontrar a posição desses dados 3D num plano 2D representado pela linha reta laranja. </a:t>
            </a:r>
            <a:endParaRPr lang="pt-BR" i="1" dirty="0"/>
          </a:p>
          <a:p>
            <a:endParaRPr lang="pt-BR" dirty="0"/>
          </a:p>
          <a:p>
            <a:r>
              <a:rPr lang="pt-BR" dirty="0"/>
              <a:t>Ao realizarmos essa avaliação, podemos ter o gráfico a seguir.</a:t>
            </a:r>
          </a:p>
          <a:p>
            <a:pPr algn="just"/>
            <a:endParaRPr lang="pt-BR" dirty="0"/>
          </a:p>
        </p:txBody>
      </p:sp>
    </p:spTree>
    <p:extLst>
      <p:ext uri="{BB962C8B-B14F-4D97-AF65-F5344CB8AC3E}">
        <p14:creationId xmlns:p14="http://schemas.microsoft.com/office/powerpoint/2010/main" val="1167305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8AF8D-0FAE-4433-BB68-F40F2C91B382}"/>
              </a:ext>
            </a:extLst>
          </p:cNvPr>
          <p:cNvSpPr>
            <a:spLocks noGrp="1"/>
          </p:cNvSpPr>
          <p:nvPr>
            <p:ph type="title"/>
          </p:nvPr>
        </p:nvSpPr>
        <p:spPr>
          <a:xfrm>
            <a:off x="982134" y="4725458"/>
            <a:ext cx="10515600" cy="1325563"/>
          </a:xfrm>
        </p:spPr>
        <p:txBody>
          <a:bodyPr>
            <a:normAutofit fontScale="90000"/>
          </a:bodyPr>
          <a:lstStyle/>
          <a:p>
            <a:r>
              <a:rPr lang="pt-BR" dirty="0"/>
              <a:t>Agora, observe que os pontos que </a:t>
            </a:r>
            <a:r>
              <a:rPr lang="pt-BR" dirty="0" err="1"/>
              <a:t>tinhamos</a:t>
            </a:r>
            <a:r>
              <a:rPr lang="pt-BR" dirty="0"/>
              <a:t> num plano 3D estamos representando-os num plano 2D, </a:t>
            </a:r>
            <a:r>
              <a:rPr lang="pt-BR" b="1" i="1" dirty="0"/>
              <a:t>sem perda de informação.</a:t>
            </a:r>
            <a:endParaRPr lang="pt-BR" dirty="0"/>
          </a:p>
        </p:txBody>
      </p:sp>
      <p:pic>
        <p:nvPicPr>
          <p:cNvPr id="7170" name="Picture 2" descr="https://miro.medium.com/v2/resize:fit:593/1*3gHDhLPrzJTbsHW57UEzlA.png">
            <a:extLst>
              <a:ext uri="{FF2B5EF4-FFF2-40B4-BE49-F238E27FC236}">
                <a16:creationId xmlns:a16="http://schemas.microsoft.com/office/drawing/2014/main" id="{856E08CB-679B-4857-A62C-BFCE3CA4D1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9262" y="271198"/>
            <a:ext cx="6936407" cy="435133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403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187DE-FDA2-4DB0-9BB3-2CAB75876B0D}"/>
              </a:ext>
            </a:extLst>
          </p:cNvPr>
          <p:cNvSpPr>
            <a:spLocks noGrp="1"/>
          </p:cNvSpPr>
          <p:nvPr>
            <p:ph type="title"/>
          </p:nvPr>
        </p:nvSpPr>
        <p:spPr/>
        <p:txBody>
          <a:bodyPr/>
          <a:lstStyle/>
          <a:p>
            <a:r>
              <a:rPr lang="pt-BR" dirty="0"/>
              <a:t>Como PCA Funciona para Imagens</a:t>
            </a:r>
            <a:br>
              <a:rPr lang="pt-BR" dirty="0"/>
            </a:br>
            <a:endParaRPr lang="pt-BR" dirty="0"/>
          </a:p>
        </p:txBody>
      </p:sp>
      <p:sp>
        <p:nvSpPr>
          <p:cNvPr id="3" name="Espaço Reservado para Conteúdo 2">
            <a:extLst>
              <a:ext uri="{FF2B5EF4-FFF2-40B4-BE49-F238E27FC236}">
                <a16:creationId xmlns:a16="http://schemas.microsoft.com/office/drawing/2014/main" id="{F6FE52E4-1235-4C45-84F0-EAF7186BA39B}"/>
              </a:ext>
            </a:extLst>
          </p:cNvPr>
          <p:cNvSpPr>
            <a:spLocks noGrp="1"/>
          </p:cNvSpPr>
          <p:nvPr>
            <p:ph idx="1"/>
          </p:nvPr>
        </p:nvSpPr>
        <p:spPr/>
        <p:txBody>
          <a:bodyPr>
            <a:normAutofit/>
          </a:bodyPr>
          <a:lstStyle/>
          <a:p>
            <a:r>
              <a:rPr lang="pt-BR" dirty="0"/>
              <a:t>A Análise de Componentes Principais (PCA) é uma técnica estatística amplamente utilizada para a redução de dimensionalidade em conjuntos de dados de alta dimensão, incluindo imagens. </a:t>
            </a:r>
          </a:p>
          <a:p>
            <a:endParaRPr lang="pt-BR" dirty="0"/>
          </a:p>
          <a:p>
            <a:endParaRPr lang="pt-BR" dirty="0"/>
          </a:p>
          <a:p>
            <a:r>
              <a:rPr lang="pt-BR" dirty="0"/>
              <a:t>PCA transforma os dados originais em um novo conjunto de variáveis não correlacionadas chamadas de componentes principais. </a:t>
            </a:r>
          </a:p>
          <a:p>
            <a:pPr marL="0" indent="0">
              <a:buNone/>
            </a:pPr>
            <a:endParaRPr lang="pt-BR" dirty="0"/>
          </a:p>
        </p:txBody>
      </p:sp>
    </p:spTree>
    <p:extLst>
      <p:ext uri="{BB962C8B-B14F-4D97-AF65-F5344CB8AC3E}">
        <p14:creationId xmlns:p14="http://schemas.microsoft.com/office/powerpoint/2010/main" val="41964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7D552-A17A-46DB-99F0-2D3B098608C5}"/>
              </a:ext>
            </a:extLst>
          </p:cNvPr>
          <p:cNvSpPr>
            <a:spLocks noGrp="1"/>
          </p:cNvSpPr>
          <p:nvPr>
            <p:ph type="title"/>
          </p:nvPr>
        </p:nvSpPr>
        <p:spPr/>
        <p:txBody>
          <a:bodyPr/>
          <a:lstStyle/>
          <a:p>
            <a:r>
              <a:rPr lang="pt-BR" dirty="0"/>
              <a:t>Como PCA Funciona para Imagens</a:t>
            </a:r>
          </a:p>
        </p:txBody>
      </p:sp>
      <p:sp>
        <p:nvSpPr>
          <p:cNvPr id="3" name="Espaço Reservado para Conteúdo 2">
            <a:extLst>
              <a:ext uri="{FF2B5EF4-FFF2-40B4-BE49-F238E27FC236}">
                <a16:creationId xmlns:a16="http://schemas.microsoft.com/office/drawing/2014/main" id="{72E6BE01-83CD-4399-924B-920AAFA19594}"/>
              </a:ext>
            </a:extLst>
          </p:cNvPr>
          <p:cNvSpPr>
            <a:spLocks noGrp="1"/>
          </p:cNvSpPr>
          <p:nvPr>
            <p:ph idx="1"/>
          </p:nvPr>
        </p:nvSpPr>
        <p:spPr/>
        <p:txBody>
          <a:bodyPr/>
          <a:lstStyle/>
          <a:p>
            <a:pPr algn="just"/>
            <a:r>
              <a:rPr lang="pt-BR" dirty="0"/>
              <a:t>Essas componentes são ordenadas de tal forma que a primeira componente retém a maior parte da variação presente nos dados originais, e cada componente subsequente retém o máximo de variação possível sob a restrição de ser ortogonal às anteriores.</a:t>
            </a:r>
          </a:p>
          <a:p>
            <a:pPr algn="just"/>
            <a:endParaRPr lang="pt-BR" dirty="0"/>
          </a:p>
          <a:p>
            <a:pPr algn="just"/>
            <a:endParaRPr lang="pt-BR" dirty="0"/>
          </a:p>
          <a:p>
            <a:pPr algn="just"/>
            <a:endParaRPr lang="pt-BR" dirty="0"/>
          </a:p>
          <a:p>
            <a:pPr algn="just"/>
            <a:r>
              <a:rPr lang="pt-BR" dirty="0"/>
              <a:t>Como PCA Funciona para Imagens?????</a:t>
            </a:r>
          </a:p>
          <a:p>
            <a:endParaRPr lang="pt-BR" dirty="0"/>
          </a:p>
        </p:txBody>
      </p:sp>
    </p:spTree>
    <p:extLst>
      <p:ext uri="{BB962C8B-B14F-4D97-AF65-F5344CB8AC3E}">
        <p14:creationId xmlns:p14="http://schemas.microsoft.com/office/powerpoint/2010/main" val="99456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Receita do </a:t>
            </a:r>
            <a:r>
              <a:rPr lang="pt-BR" dirty="0" err="1"/>
              <a:t>P</a:t>
            </a:r>
            <a:r>
              <a:rPr lang="pt-BR" dirty="0" err="1" smtClean="0"/>
              <a:t>ca</a:t>
            </a:r>
            <a:endParaRPr lang="en-US" dirty="0"/>
          </a:p>
        </p:txBody>
      </p:sp>
      <p:pic>
        <p:nvPicPr>
          <p:cNvPr id="9218" name="Picture 2" descr="15 receitas com 3 ingredientes para fazer no final de seman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2787" y="1825625"/>
            <a:ext cx="64464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99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AC36C-8D42-415D-8550-C4F637B3CB24}"/>
              </a:ext>
            </a:extLst>
          </p:cNvPr>
          <p:cNvSpPr>
            <a:spLocks noGrp="1"/>
          </p:cNvSpPr>
          <p:nvPr>
            <p:ph type="title"/>
          </p:nvPr>
        </p:nvSpPr>
        <p:spPr/>
        <p:txBody>
          <a:bodyPr/>
          <a:lstStyle/>
          <a:p>
            <a:r>
              <a:rPr lang="pt-BR" dirty="0"/>
              <a:t/>
            </a:r>
            <a:br>
              <a:rPr lang="pt-BR" dirty="0"/>
            </a:br>
            <a:r>
              <a:rPr lang="pt-BR" dirty="0"/>
              <a:t>Passos</a:t>
            </a:r>
          </a:p>
        </p:txBody>
      </p:sp>
      <p:sp>
        <p:nvSpPr>
          <p:cNvPr id="3" name="Espaço Reservado para Conteúdo 2">
            <a:extLst>
              <a:ext uri="{FF2B5EF4-FFF2-40B4-BE49-F238E27FC236}">
                <a16:creationId xmlns:a16="http://schemas.microsoft.com/office/drawing/2014/main" id="{F8241A5F-89E0-41A7-9E95-DA1C66F19F46}"/>
              </a:ext>
            </a:extLst>
          </p:cNvPr>
          <p:cNvSpPr>
            <a:spLocks noGrp="1"/>
          </p:cNvSpPr>
          <p:nvPr>
            <p:ph idx="1"/>
          </p:nvPr>
        </p:nvSpPr>
        <p:spPr/>
        <p:txBody>
          <a:bodyPr>
            <a:normAutofit lnSpcReduction="10000"/>
          </a:bodyPr>
          <a:lstStyle/>
          <a:p>
            <a:pPr marL="0" indent="0" algn="just">
              <a:buNone/>
            </a:pPr>
            <a:r>
              <a:rPr lang="pt-BR" b="1" dirty="0"/>
              <a:t>1- </a:t>
            </a:r>
            <a:r>
              <a:rPr lang="pt-BR" b="1" dirty="0" smtClean="0"/>
              <a:t>Organização </a:t>
            </a:r>
            <a:r>
              <a:rPr lang="pt-BR" b="1" dirty="0"/>
              <a:t>dos Dados</a:t>
            </a:r>
          </a:p>
          <a:p>
            <a:pPr algn="just"/>
            <a:endParaRPr lang="pt-BR" dirty="0"/>
          </a:p>
          <a:p>
            <a:pPr algn="just"/>
            <a:r>
              <a:rPr lang="pt-BR" b="1" dirty="0"/>
              <a:t>Imagens como Vetores:</a:t>
            </a:r>
            <a:r>
              <a:rPr lang="pt-BR" dirty="0"/>
              <a:t> Cada imagem é transformada em um vetor. Por exemplo, uma imagem em escala de cinza de 32×32 pixels se torna um vetor de 1024 dimensões. </a:t>
            </a:r>
          </a:p>
          <a:p>
            <a:pPr algn="just"/>
            <a:endParaRPr lang="pt-BR" dirty="0"/>
          </a:p>
          <a:p>
            <a:pPr algn="just"/>
            <a:endParaRPr lang="pt-BR" dirty="0"/>
          </a:p>
          <a:p>
            <a:pPr algn="just"/>
            <a:r>
              <a:rPr lang="pt-BR" dirty="0"/>
              <a:t>Para imagens coloridas, cada canal de cor (R, G, B) é tratado separadamente ou concatenado, resultando em um vetor de maior dimensão.</a:t>
            </a:r>
          </a:p>
        </p:txBody>
      </p:sp>
    </p:spTree>
    <p:extLst>
      <p:ext uri="{BB962C8B-B14F-4D97-AF65-F5344CB8AC3E}">
        <p14:creationId xmlns:p14="http://schemas.microsoft.com/office/powerpoint/2010/main" val="843747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1AADF-DAAF-493A-9FC3-F7BD8FFCA87C}"/>
              </a:ext>
            </a:extLst>
          </p:cNvPr>
          <p:cNvSpPr>
            <a:spLocks noGrp="1"/>
          </p:cNvSpPr>
          <p:nvPr>
            <p:ph type="title"/>
          </p:nvPr>
        </p:nvSpPr>
        <p:spPr/>
        <p:txBody>
          <a:bodyPr/>
          <a:lstStyle/>
          <a:p>
            <a:r>
              <a:rPr lang="pt-BR" dirty="0"/>
              <a:t>Passos</a:t>
            </a:r>
          </a:p>
        </p:txBody>
      </p:sp>
      <p:sp>
        <p:nvSpPr>
          <p:cNvPr id="3" name="Espaço Reservado para Conteúdo 2">
            <a:extLst>
              <a:ext uri="{FF2B5EF4-FFF2-40B4-BE49-F238E27FC236}">
                <a16:creationId xmlns:a16="http://schemas.microsoft.com/office/drawing/2014/main" id="{72E3AA3A-3BC9-4404-9EAD-1AF631408874}"/>
              </a:ext>
            </a:extLst>
          </p:cNvPr>
          <p:cNvSpPr>
            <a:spLocks noGrp="1"/>
          </p:cNvSpPr>
          <p:nvPr>
            <p:ph idx="1"/>
          </p:nvPr>
        </p:nvSpPr>
        <p:spPr>
          <a:xfrm>
            <a:off x="838200" y="1908752"/>
            <a:ext cx="10515600" cy="4351338"/>
          </a:xfrm>
        </p:spPr>
        <p:txBody>
          <a:bodyPr/>
          <a:lstStyle/>
          <a:p>
            <a:pPr marL="0" indent="0">
              <a:buNone/>
            </a:pPr>
            <a:r>
              <a:rPr lang="pt-BR" b="1" dirty="0"/>
              <a:t>2-Normalização</a:t>
            </a:r>
            <a:endParaRPr lang="pt-BR" dirty="0"/>
          </a:p>
          <a:p>
            <a:r>
              <a:rPr lang="pt-BR" b="1" dirty="0"/>
              <a:t>Centralização dos Dados:</a:t>
            </a:r>
            <a:r>
              <a:rPr lang="pt-BR" dirty="0"/>
              <a:t> Subtrai-se a média de cada pixel (ou canal) em todas as imagens, centralizando os dados em torno da origem.</a:t>
            </a:r>
          </a:p>
          <a:p>
            <a:endParaRPr lang="pt-BR" dirty="0"/>
          </a:p>
          <a:p>
            <a:pPr marL="0" indent="0">
              <a:buNone/>
            </a:pPr>
            <a:r>
              <a:rPr lang="pt-BR" b="1" dirty="0"/>
              <a:t>3-Cálculo da Matriz de Covariância</a:t>
            </a:r>
            <a:endParaRPr lang="pt-BR" dirty="0"/>
          </a:p>
          <a:p>
            <a:r>
              <a:rPr lang="pt-BR" b="1" dirty="0"/>
              <a:t>Covariância:</a:t>
            </a:r>
            <a:r>
              <a:rPr lang="pt-BR" dirty="0"/>
              <a:t> Calcula-se a matriz de covariância dos dados centralizados para entender como as variáveis (pixels) variam umas em relação às outras.</a:t>
            </a:r>
          </a:p>
          <a:p>
            <a:endParaRPr lang="pt-BR" dirty="0"/>
          </a:p>
          <a:p>
            <a:endParaRPr lang="pt-BR" dirty="0"/>
          </a:p>
        </p:txBody>
      </p:sp>
    </p:spTree>
    <p:extLst>
      <p:ext uri="{BB962C8B-B14F-4D97-AF65-F5344CB8AC3E}">
        <p14:creationId xmlns:p14="http://schemas.microsoft.com/office/powerpoint/2010/main" val="102989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A1D37-0252-4CBA-8B3E-8BEB4EFF5192}"/>
              </a:ext>
            </a:extLst>
          </p:cNvPr>
          <p:cNvSpPr>
            <a:spLocks noGrp="1"/>
          </p:cNvSpPr>
          <p:nvPr>
            <p:ph type="title"/>
          </p:nvPr>
        </p:nvSpPr>
        <p:spPr/>
        <p:txBody>
          <a:bodyPr/>
          <a:lstStyle/>
          <a:p>
            <a:r>
              <a:rPr lang="pt-BR" dirty="0"/>
              <a:t>Passos</a:t>
            </a:r>
          </a:p>
        </p:txBody>
      </p:sp>
      <p:sp>
        <p:nvSpPr>
          <p:cNvPr id="3" name="Espaço Reservado para Conteúdo 2">
            <a:extLst>
              <a:ext uri="{FF2B5EF4-FFF2-40B4-BE49-F238E27FC236}">
                <a16:creationId xmlns:a16="http://schemas.microsoft.com/office/drawing/2014/main" id="{5345DA5A-B6AE-4D54-A176-278A1526FE80}"/>
              </a:ext>
            </a:extLst>
          </p:cNvPr>
          <p:cNvSpPr>
            <a:spLocks noGrp="1"/>
          </p:cNvSpPr>
          <p:nvPr>
            <p:ph idx="1"/>
          </p:nvPr>
        </p:nvSpPr>
        <p:spPr/>
        <p:txBody>
          <a:bodyPr>
            <a:normAutofit lnSpcReduction="10000"/>
          </a:bodyPr>
          <a:lstStyle/>
          <a:p>
            <a:pPr marL="0" indent="0">
              <a:buNone/>
            </a:pPr>
            <a:r>
              <a:rPr lang="pt-BR" b="1" dirty="0"/>
              <a:t>4-Decomposição em Autovalores e </a:t>
            </a:r>
            <a:r>
              <a:rPr lang="pt-BR" b="1" dirty="0" err="1"/>
              <a:t>Autovetores</a:t>
            </a:r>
            <a:endParaRPr lang="pt-BR" dirty="0"/>
          </a:p>
          <a:p>
            <a:r>
              <a:rPr lang="pt-BR" b="1" dirty="0"/>
              <a:t>Autovalores e </a:t>
            </a:r>
            <a:r>
              <a:rPr lang="pt-BR" b="1" dirty="0" err="1"/>
              <a:t>Autovetores</a:t>
            </a:r>
            <a:r>
              <a:rPr lang="pt-BR" b="1" dirty="0"/>
              <a:t>:</a:t>
            </a:r>
            <a:r>
              <a:rPr lang="pt-BR" dirty="0"/>
              <a:t> A matriz de covariância é decomposta em autovalores e </a:t>
            </a:r>
            <a:r>
              <a:rPr lang="pt-BR" dirty="0" err="1"/>
              <a:t>autovetores</a:t>
            </a:r>
            <a:r>
              <a:rPr lang="pt-BR" dirty="0"/>
              <a:t>. Os autovalores indicam a quantidade de variação retida por cada componente, e os </a:t>
            </a:r>
            <a:r>
              <a:rPr lang="pt-BR" dirty="0" err="1"/>
              <a:t>autovetores</a:t>
            </a:r>
            <a:r>
              <a:rPr lang="pt-BR" dirty="0"/>
              <a:t> representam as direções das componentes principais.</a:t>
            </a:r>
          </a:p>
          <a:p>
            <a:endParaRPr lang="pt-BR" dirty="0"/>
          </a:p>
          <a:p>
            <a:pPr marL="0" indent="0">
              <a:buNone/>
            </a:pPr>
            <a:r>
              <a:rPr lang="pt-BR" b="1" dirty="0"/>
              <a:t>5-Seleção das Componentes Principais</a:t>
            </a:r>
            <a:endParaRPr lang="pt-BR" dirty="0"/>
          </a:p>
          <a:p>
            <a:r>
              <a:rPr lang="pt-BR" b="1" dirty="0"/>
              <a:t>Componentes Principais:</a:t>
            </a:r>
            <a:r>
              <a:rPr lang="pt-BR" dirty="0"/>
              <a:t> Seleciona-se um número reduzido de componentes principais (</a:t>
            </a:r>
            <a:r>
              <a:rPr lang="pt-BR" dirty="0" err="1"/>
              <a:t>autovetores</a:t>
            </a:r>
            <a:r>
              <a:rPr lang="pt-BR" dirty="0"/>
              <a:t>) correspondentes aos maiores autovalores, que retêm a maior parte da variação dos dados.</a:t>
            </a:r>
          </a:p>
          <a:p>
            <a:endParaRPr lang="pt-BR" dirty="0"/>
          </a:p>
          <a:p>
            <a:endParaRPr lang="pt-BR" dirty="0"/>
          </a:p>
        </p:txBody>
      </p:sp>
    </p:spTree>
    <p:extLst>
      <p:ext uri="{BB962C8B-B14F-4D97-AF65-F5344CB8AC3E}">
        <p14:creationId xmlns:p14="http://schemas.microsoft.com/office/powerpoint/2010/main" val="416659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v2/resize:fit:700/1*xlQoTKBXdtyrqa9_3Ezptg.png">
            <a:extLst>
              <a:ext uri="{FF2B5EF4-FFF2-40B4-BE49-F238E27FC236}">
                <a16:creationId xmlns:a16="http://schemas.microsoft.com/office/drawing/2014/main" id="{E93BC301-3BF2-49A9-A01F-777323A7B4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8074" y="651934"/>
            <a:ext cx="7888120" cy="522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977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8ED25-CE96-469E-B75E-A2ED959A0801}"/>
              </a:ext>
            </a:extLst>
          </p:cNvPr>
          <p:cNvSpPr>
            <a:spLocks noGrp="1"/>
          </p:cNvSpPr>
          <p:nvPr>
            <p:ph type="title"/>
          </p:nvPr>
        </p:nvSpPr>
        <p:spPr/>
        <p:txBody>
          <a:bodyPr/>
          <a:lstStyle/>
          <a:p>
            <a:r>
              <a:rPr lang="pt-BR" dirty="0"/>
              <a:t>Passos</a:t>
            </a:r>
          </a:p>
        </p:txBody>
      </p:sp>
      <p:sp>
        <p:nvSpPr>
          <p:cNvPr id="3" name="Espaço Reservado para Conteúdo 2">
            <a:extLst>
              <a:ext uri="{FF2B5EF4-FFF2-40B4-BE49-F238E27FC236}">
                <a16:creationId xmlns:a16="http://schemas.microsoft.com/office/drawing/2014/main" id="{8164C624-EE21-47AA-BC48-7A846C2C618C}"/>
              </a:ext>
            </a:extLst>
          </p:cNvPr>
          <p:cNvSpPr>
            <a:spLocks noGrp="1"/>
          </p:cNvSpPr>
          <p:nvPr>
            <p:ph idx="1"/>
          </p:nvPr>
        </p:nvSpPr>
        <p:spPr/>
        <p:txBody>
          <a:bodyPr/>
          <a:lstStyle/>
          <a:p>
            <a:pPr marL="0" indent="0">
              <a:buNone/>
            </a:pPr>
            <a:r>
              <a:rPr lang="pt-BR" b="1" dirty="0"/>
              <a:t>5-Transformação dos Dados</a:t>
            </a:r>
            <a:endParaRPr lang="pt-BR" dirty="0"/>
          </a:p>
          <a:p>
            <a:r>
              <a:rPr lang="pt-BR" b="1" dirty="0"/>
              <a:t>Transformação:</a:t>
            </a:r>
            <a:r>
              <a:rPr lang="pt-BR" dirty="0"/>
              <a:t> Os dados originais são projetados no espaço das componentes principais selecionadas, resultando em uma representação de menor dimensionalidade.</a:t>
            </a:r>
          </a:p>
          <a:p>
            <a:endParaRPr lang="pt-BR" dirty="0"/>
          </a:p>
        </p:txBody>
      </p:sp>
    </p:spTree>
    <p:extLst>
      <p:ext uri="{BB962C8B-B14F-4D97-AF65-F5344CB8AC3E}">
        <p14:creationId xmlns:p14="http://schemas.microsoft.com/office/powerpoint/2010/main" val="2132396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50CB9-92A1-4D91-89E0-40E280AA9262}"/>
              </a:ext>
            </a:extLst>
          </p:cNvPr>
          <p:cNvSpPr>
            <a:spLocks noGrp="1"/>
          </p:cNvSpPr>
          <p:nvPr>
            <p:ph type="title"/>
          </p:nvPr>
        </p:nvSpPr>
        <p:spPr/>
        <p:txBody>
          <a:bodyPr/>
          <a:lstStyle/>
          <a:p>
            <a:r>
              <a:rPr lang="pt-BR" dirty="0"/>
              <a:t>Exemplos</a:t>
            </a:r>
          </a:p>
        </p:txBody>
      </p:sp>
      <p:sp>
        <p:nvSpPr>
          <p:cNvPr id="3" name="Espaço Reservado para Conteúdo 2">
            <a:extLst>
              <a:ext uri="{FF2B5EF4-FFF2-40B4-BE49-F238E27FC236}">
                <a16:creationId xmlns:a16="http://schemas.microsoft.com/office/drawing/2014/main" id="{45AEFC53-0BD9-4766-A2EB-3E5BB8BD1481}"/>
              </a:ext>
            </a:extLst>
          </p:cNvPr>
          <p:cNvSpPr>
            <a:spLocks noGrp="1"/>
          </p:cNvSpPr>
          <p:nvPr>
            <p:ph idx="1"/>
          </p:nvPr>
        </p:nvSpPr>
        <p:spPr/>
        <p:txBody>
          <a:bodyPr/>
          <a:lstStyle/>
          <a:p>
            <a:r>
              <a:rPr lang="pt-BR" dirty="0">
                <a:hlinkClick r:id="rId2"/>
              </a:rPr>
              <a:t>https://projector.tensorflow.org</a:t>
            </a:r>
            <a:r>
              <a:rPr lang="pt-BR" dirty="0" smtClean="0">
                <a:hlinkClick r:id="rId2"/>
              </a:rPr>
              <a:t>/</a:t>
            </a:r>
            <a:endParaRPr lang="pt-BR" dirty="0" smtClean="0"/>
          </a:p>
          <a:p>
            <a:endParaRPr lang="pt-BR" dirty="0"/>
          </a:p>
          <a:p>
            <a:endParaRPr lang="pt-BR" dirty="0" smtClean="0"/>
          </a:p>
          <a:p>
            <a:r>
              <a:rPr lang="pt-BR" dirty="0" smtClean="0"/>
              <a:t>Exemplo básico branco e preto</a:t>
            </a:r>
          </a:p>
          <a:p>
            <a:endParaRPr lang="pt-BR" dirty="0"/>
          </a:p>
          <a:p>
            <a:endParaRPr lang="pt-BR" dirty="0" smtClean="0"/>
          </a:p>
          <a:p>
            <a:r>
              <a:rPr lang="pt-BR" dirty="0" smtClean="0"/>
              <a:t>Exemplo a cores </a:t>
            </a:r>
            <a:r>
              <a:rPr lang="pt-BR" dirty="0" smtClean="0">
                <a:sym typeface="Wingdings" panose="05000000000000000000" pitchFamily="2" charset="2"/>
              </a:rPr>
              <a:t></a:t>
            </a:r>
            <a:endParaRPr lang="pt-BR" dirty="0"/>
          </a:p>
        </p:txBody>
      </p:sp>
    </p:spTree>
    <p:extLst>
      <p:ext uri="{BB962C8B-B14F-4D97-AF65-F5344CB8AC3E}">
        <p14:creationId xmlns:p14="http://schemas.microsoft.com/office/powerpoint/2010/main" val="2480706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4754" y="862666"/>
            <a:ext cx="10515600" cy="1325563"/>
          </a:xfrm>
        </p:spPr>
        <p:txBody>
          <a:bodyPr/>
          <a:lstStyle/>
          <a:p>
            <a:pPr algn="just"/>
            <a:r>
              <a:rPr lang="en-US" dirty="0"/>
              <a:t>t-SNE (t-Distributed Stochastic Neighbor Embedding)</a:t>
            </a:r>
          </a:p>
        </p:txBody>
      </p:sp>
      <p:pic>
        <p:nvPicPr>
          <p:cNvPr id="1028" name="Picture 4" descr="Image t-SNE vie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654" y="3039036"/>
            <a:ext cx="4009799" cy="311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66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Descrição da Técnica</a:t>
            </a:r>
            <a:br>
              <a:rPr lang="pt-BR" b="1" dirty="0"/>
            </a:br>
            <a:endParaRPr lang="en-US" dirty="0"/>
          </a:p>
        </p:txBody>
      </p:sp>
      <p:sp>
        <p:nvSpPr>
          <p:cNvPr id="3" name="Espaço Reservado para Conteúdo 2"/>
          <p:cNvSpPr>
            <a:spLocks noGrp="1"/>
          </p:cNvSpPr>
          <p:nvPr>
            <p:ph idx="1"/>
          </p:nvPr>
        </p:nvSpPr>
        <p:spPr/>
        <p:txBody>
          <a:bodyPr>
            <a:normAutofit lnSpcReduction="10000"/>
          </a:bodyPr>
          <a:lstStyle/>
          <a:p>
            <a:pPr algn="just"/>
            <a:r>
              <a:rPr lang="pt-BR" dirty="0" smtClean="0"/>
              <a:t>t-SNE </a:t>
            </a:r>
            <a:r>
              <a:rPr lang="pt-BR" dirty="0"/>
              <a:t>é uma técnica de redução de dimensionalidade e visualização desenvolvida por </a:t>
            </a:r>
            <a:r>
              <a:rPr lang="pt-BR" dirty="0" err="1"/>
              <a:t>Laurens</a:t>
            </a:r>
            <a:r>
              <a:rPr lang="pt-BR" dirty="0"/>
              <a:t> van der </a:t>
            </a:r>
            <a:r>
              <a:rPr lang="pt-BR" dirty="0" err="1"/>
              <a:t>Maaten</a:t>
            </a:r>
            <a:r>
              <a:rPr lang="pt-BR" dirty="0"/>
              <a:t> e Geoffrey </a:t>
            </a:r>
            <a:r>
              <a:rPr lang="pt-BR" dirty="0" err="1"/>
              <a:t>Hinton</a:t>
            </a:r>
            <a:r>
              <a:rPr lang="pt-BR" dirty="0"/>
              <a:t>. </a:t>
            </a:r>
            <a:endParaRPr lang="pt-BR" dirty="0" smtClean="0"/>
          </a:p>
          <a:p>
            <a:pPr marL="0" indent="0" algn="just">
              <a:buNone/>
            </a:pPr>
            <a:endParaRPr lang="pt-BR" dirty="0" smtClean="0"/>
          </a:p>
          <a:p>
            <a:pPr algn="just"/>
            <a:r>
              <a:rPr lang="pt-BR" dirty="0"/>
              <a:t>O t-SNE é particularmente eficaz na redução de dimensionalidade para dados de alta dimensão, como imagens, pois consegue preservar tanto a estrutura local quanto global dos dados no espaço de baixa dimensão. </a:t>
            </a:r>
            <a:endParaRPr lang="pt-BR" dirty="0" smtClean="0"/>
          </a:p>
          <a:p>
            <a:pPr algn="just"/>
            <a:endParaRPr lang="pt-BR" dirty="0"/>
          </a:p>
          <a:p>
            <a:pPr algn="just"/>
            <a:r>
              <a:rPr lang="pt-BR" dirty="0" smtClean="0"/>
              <a:t>O </a:t>
            </a:r>
            <a:r>
              <a:rPr lang="pt-BR" dirty="0"/>
              <a:t>algoritmo é não linear e baseia-se na preservação da distribuição das distâncias entre pontos vizinhos.</a:t>
            </a:r>
          </a:p>
          <a:p>
            <a:endParaRPr lang="en-US" dirty="0"/>
          </a:p>
        </p:txBody>
      </p:sp>
    </p:spTree>
    <p:extLst>
      <p:ext uri="{BB962C8B-B14F-4D97-AF65-F5344CB8AC3E}">
        <p14:creationId xmlns:p14="http://schemas.microsoft.com/office/powerpoint/2010/main" val="4281236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Funcionamento</a:t>
            </a:r>
            <a:br>
              <a:rPr lang="pt-BR" b="1" dirty="0"/>
            </a:br>
            <a:endParaRPr lang="en-US" dirty="0"/>
          </a:p>
        </p:txBody>
      </p:sp>
      <p:sp>
        <p:nvSpPr>
          <p:cNvPr id="3" name="Espaço Reservado para Conteúdo 2"/>
          <p:cNvSpPr>
            <a:spLocks noGrp="1"/>
          </p:cNvSpPr>
          <p:nvPr>
            <p:ph idx="1"/>
          </p:nvPr>
        </p:nvSpPr>
        <p:spPr/>
        <p:txBody>
          <a:bodyPr>
            <a:normAutofit fontScale="92500"/>
          </a:bodyPr>
          <a:lstStyle/>
          <a:p>
            <a:pPr algn="just"/>
            <a:r>
              <a:rPr lang="pt-BR" b="1" dirty="0" smtClean="0"/>
              <a:t>1-Distribuições </a:t>
            </a:r>
            <a:r>
              <a:rPr lang="pt-BR" b="1" dirty="0"/>
              <a:t>de Probabilidade</a:t>
            </a:r>
            <a:r>
              <a:rPr lang="pt-BR" dirty="0"/>
              <a:t>: t-SNE começa convertendo as distâncias euclidianas entre pontos em alta dimensão em probabilidades conjuntas que representam similaridades</a:t>
            </a:r>
            <a:r>
              <a:rPr lang="pt-BR" dirty="0" smtClean="0"/>
              <a:t>.</a:t>
            </a:r>
          </a:p>
          <a:p>
            <a:pPr marL="0" indent="0" algn="just">
              <a:buNone/>
            </a:pPr>
            <a:endParaRPr lang="pt-BR" dirty="0" smtClean="0"/>
          </a:p>
          <a:p>
            <a:pPr algn="just"/>
            <a:r>
              <a:rPr lang="pt-BR" b="1" dirty="0" smtClean="0"/>
              <a:t>2-Minimização </a:t>
            </a:r>
            <a:r>
              <a:rPr lang="pt-BR" b="1" dirty="0"/>
              <a:t>de Divergência</a:t>
            </a:r>
            <a:r>
              <a:rPr lang="pt-BR" dirty="0"/>
              <a:t>: Em seguida, ele define uma distribuição de probabilidades similar no espaço de menor dimensão e minimiza a divergência de </a:t>
            </a:r>
            <a:r>
              <a:rPr lang="pt-BR" dirty="0" err="1"/>
              <a:t>Kullback-Leibler</a:t>
            </a:r>
            <a:r>
              <a:rPr lang="pt-BR" dirty="0"/>
              <a:t> (KL) entre essas duas distribuições</a:t>
            </a:r>
            <a:r>
              <a:rPr lang="pt-BR" dirty="0" smtClean="0"/>
              <a:t>.</a:t>
            </a:r>
          </a:p>
          <a:p>
            <a:pPr marL="0" indent="0" algn="just">
              <a:buNone/>
            </a:pPr>
            <a:endParaRPr lang="pt-BR" dirty="0" smtClean="0"/>
          </a:p>
          <a:p>
            <a:pPr algn="just"/>
            <a:r>
              <a:rPr lang="pt-BR" b="1" dirty="0" smtClean="0"/>
              <a:t>3-Gradiente </a:t>
            </a:r>
            <a:r>
              <a:rPr lang="pt-BR" b="1" dirty="0"/>
              <a:t>Descendente</a:t>
            </a:r>
            <a:r>
              <a:rPr lang="pt-BR" dirty="0"/>
              <a:t>: A minimização é realizada através de um método de gradiente descendente.</a:t>
            </a:r>
          </a:p>
          <a:p>
            <a:pPr algn="just"/>
            <a:endParaRPr lang="en-US" dirty="0"/>
          </a:p>
        </p:txBody>
      </p:sp>
    </p:spTree>
    <p:extLst>
      <p:ext uri="{BB962C8B-B14F-4D97-AF65-F5344CB8AC3E}">
        <p14:creationId xmlns:p14="http://schemas.microsoft.com/office/powerpoint/2010/main" val="1040754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6117" y="351678"/>
            <a:ext cx="10515600" cy="1325563"/>
          </a:xfrm>
        </p:spPr>
        <p:txBody>
          <a:bodyPr/>
          <a:lstStyle/>
          <a:p>
            <a:r>
              <a:rPr lang="pt-BR" b="1" dirty="0"/>
              <a:t>Aplicações</a:t>
            </a:r>
            <a:br>
              <a:rPr lang="pt-BR" b="1" dirty="0"/>
            </a:br>
            <a:endParaRPr lang="en-US" dirty="0"/>
          </a:p>
        </p:txBody>
      </p:sp>
      <p:sp>
        <p:nvSpPr>
          <p:cNvPr id="3" name="Espaço Reservado para Conteúdo 2"/>
          <p:cNvSpPr>
            <a:spLocks noGrp="1"/>
          </p:cNvSpPr>
          <p:nvPr>
            <p:ph idx="1"/>
          </p:nvPr>
        </p:nvSpPr>
        <p:spPr/>
        <p:txBody>
          <a:bodyPr/>
          <a:lstStyle/>
          <a:p>
            <a:pPr algn="just"/>
            <a:r>
              <a:rPr lang="pt-BR" b="1" dirty="0" smtClean="0"/>
              <a:t>Visualização </a:t>
            </a:r>
            <a:r>
              <a:rPr lang="pt-BR" b="1" dirty="0"/>
              <a:t>de Dados</a:t>
            </a:r>
            <a:r>
              <a:rPr lang="pt-BR" dirty="0"/>
              <a:t>: É amplamente utilizado para visualizar dados </a:t>
            </a:r>
            <a:r>
              <a:rPr lang="pt-BR" dirty="0" smtClean="0"/>
              <a:t>complexos </a:t>
            </a:r>
            <a:r>
              <a:rPr lang="pt-BR" dirty="0"/>
              <a:t>em espaços bidimensionais ou tridimensionais</a:t>
            </a:r>
            <a:r>
              <a:rPr lang="pt-BR" dirty="0" smtClean="0"/>
              <a:t>.</a:t>
            </a:r>
          </a:p>
          <a:p>
            <a:pPr marL="0" indent="0" algn="just">
              <a:buNone/>
            </a:pPr>
            <a:endParaRPr lang="pt-BR" dirty="0"/>
          </a:p>
          <a:p>
            <a:pPr algn="just"/>
            <a:r>
              <a:rPr lang="pt-BR" b="1" dirty="0"/>
              <a:t>Exploração de Dados</a:t>
            </a:r>
            <a:r>
              <a:rPr lang="pt-BR" dirty="0"/>
              <a:t>: Ajuda a identificar padrões e agrupamentos em conjuntos de dados complexos</a:t>
            </a:r>
            <a:r>
              <a:rPr lang="pt-BR" dirty="0" smtClean="0"/>
              <a:t>.</a:t>
            </a:r>
          </a:p>
          <a:p>
            <a:pPr marL="0" indent="0" algn="just">
              <a:buNone/>
            </a:pPr>
            <a:endParaRPr lang="pt-BR" dirty="0"/>
          </a:p>
          <a:p>
            <a:pPr algn="just"/>
            <a:r>
              <a:rPr lang="pt-BR" b="1" dirty="0"/>
              <a:t>Pré-processamento</a:t>
            </a:r>
            <a:r>
              <a:rPr lang="pt-BR" dirty="0"/>
              <a:t>: Pode ser usado como um passo de pré-processamento para algoritmos de aprendizado de máquina.</a:t>
            </a:r>
          </a:p>
          <a:p>
            <a:endParaRPr lang="en-US" dirty="0"/>
          </a:p>
        </p:txBody>
      </p:sp>
    </p:spTree>
    <p:extLst>
      <p:ext uri="{BB962C8B-B14F-4D97-AF65-F5344CB8AC3E}">
        <p14:creationId xmlns:p14="http://schemas.microsoft.com/office/powerpoint/2010/main" val="398381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Aplicações</a:t>
            </a:r>
            <a:endParaRPr lang="en-US" dirty="0"/>
          </a:p>
        </p:txBody>
      </p:sp>
      <p:sp>
        <p:nvSpPr>
          <p:cNvPr id="3" name="Espaço Reservado para Conteúdo 2"/>
          <p:cNvSpPr>
            <a:spLocks noGrp="1"/>
          </p:cNvSpPr>
          <p:nvPr>
            <p:ph idx="1"/>
          </p:nvPr>
        </p:nvSpPr>
        <p:spPr/>
        <p:txBody>
          <a:bodyPr/>
          <a:lstStyle/>
          <a:p>
            <a:pPr algn="just"/>
            <a:r>
              <a:rPr lang="pt-BR" dirty="0"/>
              <a:t>Quando aplicado a imagens, o t-SNE pode ser usado para visualizar e explorar grandes conjuntos de dados de imagens, revelando padrões e agrupamentos que podem não ser facilmente visíveis em alta dimensão. </a:t>
            </a:r>
            <a:endParaRPr lang="pt-BR" dirty="0" smtClean="0"/>
          </a:p>
          <a:p>
            <a:pPr algn="just"/>
            <a:endParaRPr lang="pt-BR" dirty="0"/>
          </a:p>
          <a:p>
            <a:pPr algn="just"/>
            <a:r>
              <a:rPr lang="pt-BR" dirty="0" smtClean="0"/>
              <a:t>Por </a:t>
            </a:r>
            <a:r>
              <a:rPr lang="pt-BR" dirty="0"/>
              <a:t>exemplo, pode ajudar a identificar grupos de imagens similares, como dígitos manuscritos no conjunto de dados MNIST, ou diferentes tipos de objetos em um conjunto de dados de imagens mais complexo.</a:t>
            </a:r>
            <a:endParaRPr lang="en-US" dirty="0"/>
          </a:p>
        </p:txBody>
      </p:sp>
    </p:spTree>
    <p:extLst>
      <p:ext uri="{BB962C8B-B14F-4D97-AF65-F5344CB8AC3E}">
        <p14:creationId xmlns:p14="http://schemas.microsoft.com/office/powerpoint/2010/main" val="731709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a:t>
            </a:r>
            <a:r>
              <a:rPr lang="pt-BR" dirty="0" smtClean="0"/>
              <a:t>xemplo</a:t>
            </a:r>
            <a:endParaRPr lang="en-US" dirty="0"/>
          </a:p>
        </p:txBody>
      </p:sp>
      <p:pic>
        <p:nvPicPr>
          <p:cNvPr id="10242" name="Picture 2" descr="Accelerating TSNE with GPUs: From hours to seconds | by Daniel Han-Chen |  RAPIDS AI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329" y="2568388"/>
            <a:ext cx="10151471" cy="306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742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a:t>
            </a:r>
            <a:endParaRPr lang="en-US" dirty="0"/>
          </a:p>
        </p:txBody>
      </p:sp>
      <p:sp>
        <p:nvSpPr>
          <p:cNvPr id="3" name="Espaço Reservado para Conteúdo 2"/>
          <p:cNvSpPr>
            <a:spLocks noGrp="1"/>
          </p:cNvSpPr>
          <p:nvPr>
            <p:ph idx="1"/>
          </p:nvPr>
        </p:nvSpPr>
        <p:spPr/>
        <p:txBody>
          <a:bodyPr/>
          <a:lstStyle/>
          <a:p>
            <a:r>
              <a:rPr lang="pt-BR" dirty="0" err="1" smtClean="0"/>
              <a:t>Embedding</a:t>
            </a:r>
            <a:r>
              <a:rPr lang="pt-BR" dirty="0" smtClean="0"/>
              <a:t> projetor </a:t>
            </a:r>
          </a:p>
          <a:p>
            <a:endParaRPr lang="pt-BR" dirty="0" smtClean="0"/>
          </a:p>
          <a:p>
            <a:endParaRPr lang="pt-BR" dirty="0"/>
          </a:p>
          <a:p>
            <a:endParaRPr lang="pt-BR" dirty="0" smtClean="0"/>
          </a:p>
          <a:p>
            <a:endParaRPr lang="pt-BR" dirty="0"/>
          </a:p>
          <a:p>
            <a:r>
              <a:rPr lang="pt-BR" dirty="0" smtClean="0"/>
              <a:t>Exemplo </a:t>
            </a:r>
            <a:r>
              <a:rPr lang="pt-BR" dirty="0" err="1" smtClean="0"/>
              <a:t>python</a:t>
            </a:r>
            <a:endParaRPr lang="en-US" dirty="0"/>
          </a:p>
        </p:txBody>
      </p:sp>
    </p:spTree>
    <p:extLst>
      <p:ext uri="{BB962C8B-B14F-4D97-AF65-F5344CB8AC3E}">
        <p14:creationId xmlns:p14="http://schemas.microsoft.com/office/powerpoint/2010/main" val="2605616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UMAP (</a:t>
            </a:r>
            <a:r>
              <a:rPr lang="pt-BR" b="1" dirty="0" err="1"/>
              <a:t>Uniform</a:t>
            </a:r>
            <a:r>
              <a:rPr lang="pt-BR" b="1" dirty="0"/>
              <a:t> </a:t>
            </a:r>
            <a:r>
              <a:rPr lang="pt-BR" b="1" dirty="0" err="1"/>
              <a:t>Manifold</a:t>
            </a:r>
            <a:r>
              <a:rPr lang="pt-BR" b="1" dirty="0"/>
              <a:t> </a:t>
            </a:r>
            <a:r>
              <a:rPr lang="pt-BR" b="1" dirty="0" err="1"/>
              <a:t>Approximation</a:t>
            </a:r>
            <a:r>
              <a:rPr lang="pt-BR" b="1" dirty="0"/>
              <a:t> </a:t>
            </a:r>
            <a:r>
              <a:rPr lang="pt-BR" b="1" dirty="0" err="1"/>
              <a:t>and</a:t>
            </a:r>
            <a:r>
              <a:rPr lang="pt-BR" b="1" dirty="0"/>
              <a:t> </a:t>
            </a:r>
            <a:r>
              <a:rPr lang="pt-BR" b="1" dirty="0" err="1"/>
              <a:t>Projection</a:t>
            </a:r>
            <a:r>
              <a:rPr lang="pt-BR" b="1" dirty="0"/>
              <a:t>)</a:t>
            </a:r>
            <a:br>
              <a:rPr lang="pt-BR" b="1" dirty="0"/>
            </a:br>
            <a:endParaRPr lang="en-US" dirty="0"/>
          </a:p>
        </p:txBody>
      </p:sp>
      <p:sp>
        <p:nvSpPr>
          <p:cNvPr id="3" name="Espaço Reservado para Conteúdo 2"/>
          <p:cNvSpPr>
            <a:spLocks noGrp="1"/>
          </p:cNvSpPr>
          <p:nvPr>
            <p:ph idx="1"/>
          </p:nvPr>
        </p:nvSpPr>
        <p:spPr/>
        <p:txBody>
          <a:bodyPr/>
          <a:lstStyle/>
          <a:p>
            <a:r>
              <a:rPr lang="pt-BR" b="1" dirty="0" smtClean="0"/>
              <a:t>Descrição </a:t>
            </a:r>
            <a:r>
              <a:rPr lang="pt-BR" b="1" dirty="0"/>
              <a:t>da Técnica</a:t>
            </a:r>
          </a:p>
          <a:p>
            <a:pPr algn="just"/>
            <a:r>
              <a:rPr lang="pt-BR" dirty="0"/>
              <a:t>UMAP é uma técnica de redução de dimensionalidade e visualização que preserva tanto a estrutura local quanto a global dos dados. </a:t>
            </a:r>
            <a:endParaRPr lang="pt-BR" dirty="0" smtClean="0"/>
          </a:p>
          <a:p>
            <a:pPr algn="just"/>
            <a:endParaRPr lang="pt-BR" dirty="0"/>
          </a:p>
          <a:p>
            <a:pPr algn="just"/>
            <a:endParaRPr lang="pt-BR" dirty="0" smtClean="0"/>
          </a:p>
          <a:p>
            <a:pPr algn="just"/>
            <a:r>
              <a:rPr lang="pt-BR" dirty="0" smtClean="0"/>
              <a:t>Foi </a:t>
            </a:r>
            <a:r>
              <a:rPr lang="pt-BR" dirty="0"/>
              <a:t>desenvolvida por Leland </a:t>
            </a:r>
            <a:r>
              <a:rPr lang="pt-BR" dirty="0" err="1"/>
              <a:t>McInnes</a:t>
            </a:r>
            <a:r>
              <a:rPr lang="pt-BR" dirty="0"/>
              <a:t>, John </a:t>
            </a:r>
            <a:r>
              <a:rPr lang="pt-BR" dirty="0" err="1"/>
              <a:t>Healy</a:t>
            </a:r>
            <a:r>
              <a:rPr lang="pt-BR" dirty="0"/>
              <a:t>, e James Melville. UMAP é baseada em princípios matemáticos da teoria de grafos e topologia algébrica, e é conhecida por ser rápida, escalável e eficaz na preservação das relações de vizinhança nos dados.</a:t>
            </a:r>
          </a:p>
          <a:p>
            <a:endParaRPr lang="en-US" dirty="0"/>
          </a:p>
        </p:txBody>
      </p:sp>
    </p:spTree>
    <p:extLst>
      <p:ext uri="{BB962C8B-B14F-4D97-AF65-F5344CB8AC3E}">
        <p14:creationId xmlns:p14="http://schemas.microsoft.com/office/powerpoint/2010/main" val="153183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C7BBE-7860-4A0E-AD43-62EAE1C60B5F}"/>
              </a:ext>
            </a:extLst>
          </p:cNvPr>
          <p:cNvSpPr>
            <a:spLocks noGrp="1"/>
          </p:cNvSpPr>
          <p:nvPr>
            <p:ph type="title"/>
          </p:nvPr>
        </p:nvSpPr>
        <p:spPr/>
        <p:txBody>
          <a:bodyPr/>
          <a:lstStyle/>
          <a:p>
            <a:r>
              <a:rPr lang="pt-BR" dirty="0"/>
              <a:t>Redução de Dimensionalidade </a:t>
            </a:r>
          </a:p>
        </p:txBody>
      </p:sp>
      <p:sp>
        <p:nvSpPr>
          <p:cNvPr id="3" name="Espaço Reservado para Conteúdo 2">
            <a:extLst>
              <a:ext uri="{FF2B5EF4-FFF2-40B4-BE49-F238E27FC236}">
                <a16:creationId xmlns:a16="http://schemas.microsoft.com/office/drawing/2014/main" id="{7B689A1F-2266-4D3B-B06D-B357922A5EBF}"/>
              </a:ext>
            </a:extLst>
          </p:cNvPr>
          <p:cNvSpPr>
            <a:spLocks noGrp="1"/>
          </p:cNvSpPr>
          <p:nvPr>
            <p:ph idx="1"/>
          </p:nvPr>
        </p:nvSpPr>
        <p:spPr/>
        <p:txBody>
          <a:bodyPr/>
          <a:lstStyle/>
          <a:p>
            <a:pPr algn="just"/>
            <a:r>
              <a:rPr lang="pt-BR" dirty="0"/>
              <a:t>A redução de dimensionalidade é uma técnica utilizada em aprendizado de máquina e análise de dados para diminuir o número de variáveis aleatórias sob consideração. </a:t>
            </a:r>
          </a:p>
          <a:p>
            <a:pPr algn="just"/>
            <a:endParaRPr lang="pt-BR" dirty="0"/>
          </a:p>
          <a:p>
            <a:pPr algn="just"/>
            <a:endParaRPr lang="pt-BR" dirty="0"/>
          </a:p>
          <a:p>
            <a:pPr algn="just"/>
            <a:r>
              <a:rPr lang="pt-BR" dirty="0"/>
              <a:t>A redução de dimensionalidade em imagens é uma prática essencial para tratar problemas de alta dimensionalidade, facilitar a visualização e diminuir a carga computacional dos modelos de aprendizado de máquina.</a:t>
            </a:r>
          </a:p>
        </p:txBody>
      </p:sp>
    </p:spTree>
    <p:extLst>
      <p:ext uri="{BB962C8B-B14F-4D97-AF65-F5344CB8AC3E}">
        <p14:creationId xmlns:p14="http://schemas.microsoft.com/office/powerpoint/2010/main" val="4283879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Construção do Grafo de Vizinhança</a:t>
            </a:r>
            <a:r>
              <a:rPr lang="pt-BR" dirty="0"/>
              <a:t>:</a:t>
            </a:r>
            <a:br>
              <a:rPr lang="pt-BR" dirty="0"/>
            </a:br>
            <a:endParaRPr lang="en-US" dirty="0"/>
          </a:p>
        </p:txBody>
      </p:sp>
      <p:sp>
        <p:nvSpPr>
          <p:cNvPr id="3" name="Espaço Reservado para Conteúdo 2"/>
          <p:cNvSpPr>
            <a:spLocks noGrp="1"/>
          </p:cNvSpPr>
          <p:nvPr>
            <p:ph idx="1"/>
          </p:nvPr>
        </p:nvSpPr>
        <p:spPr/>
        <p:txBody>
          <a:bodyPr/>
          <a:lstStyle/>
          <a:p>
            <a:pPr algn="just"/>
            <a:r>
              <a:rPr lang="pt-BR" dirty="0" smtClean="0"/>
              <a:t>UMAP </a:t>
            </a:r>
            <a:r>
              <a:rPr lang="pt-BR" dirty="0"/>
              <a:t>começa construindo um grafo de vizinhança local a partir dos dados de alta dimensão. Cada ponto é conectado aos seus </a:t>
            </a:r>
            <a:r>
              <a:rPr lang="pt-BR" dirty="0" err="1"/>
              <a:t>kkk</a:t>
            </a:r>
            <a:r>
              <a:rPr lang="pt-BR" dirty="0"/>
              <a:t> vizinhos mais próximos, onde </a:t>
            </a:r>
            <a:r>
              <a:rPr lang="pt-BR" dirty="0" err="1"/>
              <a:t>kkk</a:t>
            </a:r>
            <a:r>
              <a:rPr lang="pt-BR" dirty="0"/>
              <a:t> é um parâmetro ajustável</a:t>
            </a:r>
            <a:r>
              <a:rPr lang="pt-BR" dirty="0" smtClean="0"/>
              <a:t>.</a:t>
            </a:r>
          </a:p>
          <a:p>
            <a:pPr algn="just"/>
            <a:endParaRPr lang="pt-BR" dirty="0"/>
          </a:p>
          <a:p>
            <a:pPr algn="just"/>
            <a:endParaRPr lang="pt-BR" dirty="0"/>
          </a:p>
          <a:p>
            <a:pPr algn="just"/>
            <a:r>
              <a:rPr lang="pt-BR" dirty="0"/>
              <a:t>As distâncias entre pontos no grafo são convertidas em pesos, utilizando uma função de decaimento exponencial.</a:t>
            </a:r>
          </a:p>
          <a:p>
            <a:pPr algn="just"/>
            <a:endParaRPr lang="en-US" dirty="0"/>
          </a:p>
        </p:txBody>
      </p:sp>
    </p:spTree>
    <p:extLst>
      <p:ext uri="{BB962C8B-B14F-4D97-AF65-F5344CB8AC3E}">
        <p14:creationId xmlns:p14="http://schemas.microsoft.com/office/powerpoint/2010/main" val="1397837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UMAP clusters mixed with cells from different clusters · Issue #1081 ·  satijalab/seurat · GitHu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63" y="900953"/>
            <a:ext cx="9244616" cy="504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50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Aplicação da Teoria de Grafos</a:t>
            </a:r>
            <a:r>
              <a:rPr lang="pt-BR" dirty="0"/>
              <a:t>:</a:t>
            </a:r>
            <a:br>
              <a:rPr lang="pt-BR" dirty="0"/>
            </a:br>
            <a:endParaRPr lang="en-US" dirty="0"/>
          </a:p>
        </p:txBody>
      </p:sp>
      <p:sp>
        <p:nvSpPr>
          <p:cNvPr id="3" name="Espaço Reservado para Conteúdo 2"/>
          <p:cNvSpPr>
            <a:spLocks noGrp="1"/>
          </p:cNvSpPr>
          <p:nvPr>
            <p:ph idx="1"/>
          </p:nvPr>
        </p:nvSpPr>
        <p:spPr/>
        <p:txBody>
          <a:bodyPr/>
          <a:lstStyle/>
          <a:p>
            <a:pPr algn="just"/>
            <a:r>
              <a:rPr lang="pt-BR" dirty="0" smtClean="0"/>
              <a:t>A </a:t>
            </a:r>
            <a:r>
              <a:rPr lang="pt-BR" dirty="0"/>
              <a:t>estrutura do grafo é utilizada para definir uma estrutura </a:t>
            </a:r>
            <a:r>
              <a:rPr lang="pt-BR" dirty="0" err="1"/>
              <a:t>simplicial</a:t>
            </a:r>
            <a:r>
              <a:rPr lang="pt-BR" dirty="0"/>
              <a:t> (complexo </a:t>
            </a:r>
            <a:r>
              <a:rPr lang="pt-BR" dirty="0" err="1"/>
              <a:t>simplicial</a:t>
            </a:r>
            <a:r>
              <a:rPr lang="pt-BR" dirty="0"/>
              <a:t>) no espaço de alta dimensão</a:t>
            </a:r>
            <a:r>
              <a:rPr lang="pt-BR" dirty="0" smtClean="0"/>
              <a:t>.</a:t>
            </a:r>
          </a:p>
          <a:p>
            <a:pPr algn="just"/>
            <a:endParaRPr lang="pt-BR" dirty="0"/>
          </a:p>
          <a:p>
            <a:pPr algn="just"/>
            <a:endParaRPr lang="pt-BR" dirty="0"/>
          </a:p>
          <a:p>
            <a:pPr algn="just"/>
            <a:r>
              <a:rPr lang="pt-BR" dirty="0"/>
              <a:t>UMAP então aplica a teoria de homologia persistente para encontrar uma representação de baixa dimensão que preserva a topologia do complexo </a:t>
            </a:r>
            <a:r>
              <a:rPr lang="pt-BR" dirty="0" err="1"/>
              <a:t>simplicial</a:t>
            </a:r>
            <a:r>
              <a:rPr lang="pt-BR" dirty="0"/>
              <a:t>.</a:t>
            </a:r>
          </a:p>
          <a:p>
            <a:endParaRPr lang="en-US" dirty="0"/>
          </a:p>
        </p:txBody>
      </p:sp>
    </p:spTree>
    <p:extLst>
      <p:ext uri="{BB962C8B-B14F-4D97-AF65-F5344CB8AC3E}">
        <p14:creationId xmlns:p14="http://schemas.microsoft.com/office/powerpoint/2010/main" val="362732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Otimizando a Projeção</a:t>
            </a:r>
            <a:r>
              <a:rPr lang="pt-BR" dirty="0"/>
              <a:t>:</a:t>
            </a:r>
            <a:br>
              <a:rPr lang="pt-BR" dirty="0"/>
            </a:br>
            <a:endParaRPr lang="en-US" dirty="0"/>
          </a:p>
        </p:txBody>
      </p:sp>
      <p:sp>
        <p:nvSpPr>
          <p:cNvPr id="3" name="Espaço Reservado para Conteúdo 2"/>
          <p:cNvSpPr>
            <a:spLocks noGrp="1"/>
          </p:cNvSpPr>
          <p:nvPr>
            <p:ph idx="1"/>
          </p:nvPr>
        </p:nvSpPr>
        <p:spPr/>
        <p:txBody>
          <a:bodyPr/>
          <a:lstStyle/>
          <a:p>
            <a:r>
              <a:rPr lang="pt-BR" dirty="0" smtClean="0"/>
              <a:t>A </a:t>
            </a:r>
            <a:r>
              <a:rPr lang="pt-BR" dirty="0"/>
              <a:t>projeção final é obtida através de otimização, minimizando a divergência entre as distribuições de distâncias no espaço de alta dimensão e no espaço de baixa dimensão</a:t>
            </a:r>
            <a:r>
              <a:rPr lang="pt-BR" dirty="0" smtClean="0"/>
              <a:t>.</a:t>
            </a:r>
          </a:p>
          <a:p>
            <a:endParaRPr lang="pt-BR" dirty="0"/>
          </a:p>
          <a:p>
            <a:pPr marL="0" indent="0">
              <a:buNone/>
            </a:pPr>
            <a:endParaRPr lang="pt-BR" dirty="0"/>
          </a:p>
          <a:p>
            <a:r>
              <a:rPr lang="pt-BR" dirty="0"/>
              <a:t>Isso é realizado utilizando um algoritmo de gradiente descendente estocástico.</a:t>
            </a:r>
          </a:p>
          <a:p>
            <a:endParaRPr lang="en-US" dirty="0"/>
          </a:p>
        </p:txBody>
      </p:sp>
    </p:spTree>
    <p:extLst>
      <p:ext uri="{BB962C8B-B14F-4D97-AF65-F5344CB8AC3E}">
        <p14:creationId xmlns:p14="http://schemas.microsoft.com/office/powerpoint/2010/main" val="440293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ata visualization with t-SNE and UMAP - JMP User Commun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9481" y="900953"/>
            <a:ext cx="6495190" cy="558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06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80278"/>
            <a:ext cx="10515600" cy="576169"/>
          </a:xfrm>
        </p:spPr>
        <p:txBody>
          <a:bodyPr>
            <a:normAutofit fontScale="90000"/>
          </a:bodyPr>
          <a:lstStyle/>
          <a:p>
            <a:r>
              <a:rPr lang="pt-BR" b="1" dirty="0"/>
              <a:t>Aplicações</a:t>
            </a:r>
            <a:br>
              <a:rPr lang="pt-BR" b="1" dirty="0"/>
            </a:br>
            <a:endParaRPr lang="en-US" dirty="0"/>
          </a:p>
        </p:txBody>
      </p:sp>
      <p:sp>
        <p:nvSpPr>
          <p:cNvPr id="3" name="Espaço Reservado para Conteúdo 2"/>
          <p:cNvSpPr>
            <a:spLocks noGrp="1"/>
          </p:cNvSpPr>
          <p:nvPr>
            <p:ph idx="1"/>
          </p:nvPr>
        </p:nvSpPr>
        <p:spPr>
          <a:xfrm>
            <a:off x="838200" y="1156447"/>
            <a:ext cx="10515600" cy="5020516"/>
          </a:xfrm>
        </p:spPr>
        <p:txBody>
          <a:bodyPr>
            <a:normAutofit/>
          </a:bodyPr>
          <a:lstStyle/>
          <a:p>
            <a:pPr algn="just"/>
            <a:r>
              <a:rPr lang="pt-BR" b="1" dirty="0" smtClean="0"/>
              <a:t>Visualização </a:t>
            </a:r>
            <a:r>
              <a:rPr lang="pt-BR" b="1" dirty="0"/>
              <a:t>de Dados</a:t>
            </a:r>
            <a:r>
              <a:rPr lang="pt-BR" dirty="0"/>
              <a:t>: Ideal para visualizar dados complexos em espaços de baixa dimensão, permitindo a identificação de padrões e agrupamentos</a:t>
            </a:r>
            <a:r>
              <a:rPr lang="pt-BR" dirty="0" smtClean="0"/>
              <a:t>.</a:t>
            </a:r>
          </a:p>
          <a:p>
            <a:pPr marL="0" indent="0" algn="just">
              <a:buNone/>
            </a:pPr>
            <a:endParaRPr lang="pt-BR" dirty="0"/>
          </a:p>
          <a:p>
            <a:pPr algn="just"/>
            <a:r>
              <a:rPr lang="pt-BR" b="1" dirty="0"/>
              <a:t>Análise Exploratória de Dados</a:t>
            </a:r>
            <a:r>
              <a:rPr lang="pt-BR" dirty="0"/>
              <a:t>: Facilita a exploração de grandes conjuntos de dados para descobrir relações e estruturas inerentes</a:t>
            </a:r>
            <a:r>
              <a:rPr lang="pt-BR" dirty="0" smtClean="0"/>
              <a:t>.</a:t>
            </a:r>
          </a:p>
          <a:p>
            <a:pPr marL="0" indent="0" algn="just">
              <a:buNone/>
            </a:pPr>
            <a:endParaRPr lang="pt-BR" dirty="0"/>
          </a:p>
          <a:p>
            <a:pPr algn="just"/>
            <a:r>
              <a:rPr lang="pt-BR" b="1" dirty="0"/>
              <a:t>Pré-processamento para Aprendizado de Máquina</a:t>
            </a:r>
            <a:r>
              <a:rPr lang="pt-BR" dirty="0"/>
              <a:t>: Pode ser usado como um passo de pré-processamento para reduzir a dimensionalidade antes de aplicar algoritmos de aprendizado de máquina.</a:t>
            </a:r>
          </a:p>
          <a:p>
            <a:endParaRPr lang="en-US" dirty="0"/>
          </a:p>
        </p:txBody>
      </p:sp>
    </p:spTree>
    <p:extLst>
      <p:ext uri="{BB962C8B-B14F-4D97-AF65-F5344CB8AC3E}">
        <p14:creationId xmlns:p14="http://schemas.microsoft.com/office/powerpoint/2010/main" val="1929118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UMAP (</a:t>
            </a:r>
            <a:r>
              <a:rPr lang="pt-BR" b="1" dirty="0" err="1"/>
              <a:t>Uniform</a:t>
            </a:r>
            <a:r>
              <a:rPr lang="pt-BR" b="1" dirty="0"/>
              <a:t> </a:t>
            </a:r>
            <a:r>
              <a:rPr lang="pt-BR" b="1" dirty="0" err="1"/>
              <a:t>Manifold</a:t>
            </a:r>
            <a:r>
              <a:rPr lang="pt-BR" b="1" dirty="0"/>
              <a:t> </a:t>
            </a:r>
            <a:r>
              <a:rPr lang="pt-BR" b="1" dirty="0" err="1"/>
              <a:t>Approximation</a:t>
            </a:r>
            <a:r>
              <a:rPr lang="pt-BR" b="1" dirty="0"/>
              <a:t> </a:t>
            </a:r>
            <a:r>
              <a:rPr lang="pt-BR" b="1" dirty="0" err="1"/>
              <a:t>and</a:t>
            </a:r>
            <a:r>
              <a:rPr lang="pt-BR" b="1" dirty="0"/>
              <a:t> </a:t>
            </a:r>
            <a:r>
              <a:rPr lang="pt-BR" b="1" dirty="0" err="1"/>
              <a:t>Projection</a:t>
            </a:r>
            <a:r>
              <a:rPr lang="pt-BR" b="1" dirty="0"/>
              <a:t>)</a:t>
            </a:r>
            <a:endParaRPr lang="en-US" dirty="0"/>
          </a:p>
        </p:txBody>
      </p:sp>
      <p:sp>
        <p:nvSpPr>
          <p:cNvPr id="3" name="Espaço Reservado para Conteúdo 2"/>
          <p:cNvSpPr>
            <a:spLocks noGrp="1"/>
          </p:cNvSpPr>
          <p:nvPr>
            <p:ph idx="1"/>
          </p:nvPr>
        </p:nvSpPr>
        <p:spPr/>
        <p:txBody>
          <a:bodyPr/>
          <a:lstStyle/>
          <a:p>
            <a:r>
              <a:rPr lang="pt-BR" dirty="0" smtClean="0"/>
              <a:t>Exemplo </a:t>
            </a:r>
            <a:r>
              <a:rPr lang="pt-BR" dirty="0" err="1" smtClean="0"/>
              <a:t>tensorflow</a:t>
            </a:r>
            <a:r>
              <a:rPr lang="pt-BR" dirty="0" smtClean="0"/>
              <a:t> </a:t>
            </a:r>
          </a:p>
          <a:p>
            <a:endParaRPr lang="pt-BR" dirty="0"/>
          </a:p>
          <a:p>
            <a:endParaRPr lang="pt-BR" dirty="0" smtClean="0"/>
          </a:p>
          <a:p>
            <a:endParaRPr lang="pt-BR" dirty="0"/>
          </a:p>
          <a:p>
            <a:r>
              <a:rPr lang="pt-BR" dirty="0" err="1" smtClean="0"/>
              <a:t>colab</a:t>
            </a:r>
            <a:endParaRPr lang="en-US" dirty="0"/>
          </a:p>
        </p:txBody>
      </p:sp>
    </p:spTree>
    <p:extLst>
      <p:ext uri="{BB962C8B-B14F-4D97-AF65-F5344CB8AC3E}">
        <p14:creationId xmlns:p14="http://schemas.microsoft.com/office/powerpoint/2010/main" val="2089836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Espaço Latente</a:t>
            </a:r>
            <a:br>
              <a:rPr lang="pt-BR" b="1" dirty="0"/>
            </a:br>
            <a:endParaRPr lang="en-US" dirty="0"/>
          </a:p>
        </p:txBody>
      </p:sp>
      <p:sp>
        <p:nvSpPr>
          <p:cNvPr id="3" name="Espaço Reservado para Conteúdo 2"/>
          <p:cNvSpPr>
            <a:spLocks noGrp="1"/>
          </p:cNvSpPr>
          <p:nvPr>
            <p:ph idx="1"/>
          </p:nvPr>
        </p:nvSpPr>
        <p:spPr/>
        <p:txBody>
          <a:bodyPr/>
          <a:lstStyle/>
          <a:p>
            <a:pPr algn="just"/>
            <a:r>
              <a:rPr lang="pt-BR" dirty="0" smtClean="0"/>
              <a:t>O </a:t>
            </a:r>
            <a:r>
              <a:rPr lang="pt-BR" dirty="0"/>
              <a:t>espaço latente é um conceito comum em aprendizado de máquina e análise de dados que se refere a um espaço de menor dimensão onde as características essenciais dos dados são preservadas. </a:t>
            </a:r>
            <a:endParaRPr lang="pt-BR" dirty="0" smtClean="0"/>
          </a:p>
          <a:p>
            <a:pPr algn="just"/>
            <a:endParaRPr lang="pt-BR" dirty="0"/>
          </a:p>
          <a:p>
            <a:pPr algn="just"/>
            <a:endParaRPr lang="pt-BR" dirty="0" smtClean="0"/>
          </a:p>
          <a:p>
            <a:pPr algn="just"/>
            <a:r>
              <a:rPr lang="pt-BR" dirty="0" smtClean="0"/>
              <a:t>Nele</a:t>
            </a:r>
            <a:r>
              <a:rPr lang="pt-BR" dirty="0"/>
              <a:t>, os dados são representados de forma condensada, capturando as variáveis ou fatores subjacentes que explicam as variações nos dados originais.</a:t>
            </a:r>
          </a:p>
          <a:p>
            <a:endParaRPr lang="en-US" dirty="0"/>
          </a:p>
        </p:txBody>
      </p:sp>
    </p:spTree>
    <p:extLst>
      <p:ext uri="{BB962C8B-B14F-4D97-AF65-F5344CB8AC3E}">
        <p14:creationId xmlns:p14="http://schemas.microsoft.com/office/powerpoint/2010/main" val="3724735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Latent Space in Deep Learning | Baeldung on Computer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5040" y="941295"/>
            <a:ext cx="9008906" cy="518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24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Características do Espaço Latente</a:t>
            </a:r>
            <a:br>
              <a:rPr lang="pt-BR" b="1" dirty="0"/>
            </a:br>
            <a:endParaRPr lang="en-US" dirty="0"/>
          </a:p>
        </p:txBody>
      </p:sp>
      <p:sp>
        <p:nvSpPr>
          <p:cNvPr id="3" name="Espaço Reservado para Conteúdo 2"/>
          <p:cNvSpPr>
            <a:spLocks noGrp="1"/>
          </p:cNvSpPr>
          <p:nvPr>
            <p:ph idx="1"/>
          </p:nvPr>
        </p:nvSpPr>
        <p:spPr/>
        <p:txBody>
          <a:bodyPr/>
          <a:lstStyle/>
          <a:p>
            <a:pPr algn="just"/>
            <a:r>
              <a:rPr lang="pt-BR" b="1" dirty="0" smtClean="0"/>
              <a:t>Redução </a:t>
            </a:r>
            <a:r>
              <a:rPr lang="pt-BR" b="1" dirty="0"/>
              <a:t>de Dimensionalidade</a:t>
            </a:r>
            <a:r>
              <a:rPr lang="pt-BR" dirty="0"/>
              <a:t>: O espaço latente tem menos dimensões do que o espaço original, facilitando o processamento e a visualização dos dados</a:t>
            </a:r>
            <a:r>
              <a:rPr lang="pt-BR" dirty="0" smtClean="0"/>
              <a:t>.</a:t>
            </a:r>
          </a:p>
          <a:p>
            <a:pPr algn="just"/>
            <a:endParaRPr lang="pt-BR" dirty="0"/>
          </a:p>
          <a:p>
            <a:pPr algn="just"/>
            <a:r>
              <a:rPr lang="pt-BR" b="1" dirty="0"/>
              <a:t>Captura de Estruturas Subjacentes</a:t>
            </a:r>
            <a:r>
              <a:rPr lang="pt-BR" dirty="0"/>
              <a:t>: Ele mantém as características mais importantes dos dados, como padrões, clusters e relações</a:t>
            </a:r>
            <a:r>
              <a:rPr lang="pt-BR" dirty="0" smtClean="0"/>
              <a:t>.</a:t>
            </a:r>
          </a:p>
          <a:p>
            <a:pPr algn="just"/>
            <a:endParaRPr lang="pt-BR" dirty="0"/>
          </a:p>
          <a:p>
            <a:pPr algn="just"/>
            <a:r>
              <a:rPr lang="pt-BR" b="1" dirty="0"/>
              <a:t>Robustez a Ruído</a:t>
            </a:r>
            <a:r>
              <a:rPr lang="pt-BR" dirty="0"/>
              <a:t>: Pode ajudar a filtrar o ruído nos dados, retendo apenas as informações mais relevantes.</a:t>
            </a:r>
          </a:p>
        </p:txBody>
      </p:sp>
    </p:spTree>
    <p:extLst>
      <p:ext uri="{BB962C8B-B14F-4D97-AF65-F5344CB8AC3E}">
        <p14:creationId xmlns:p14="http://schemas.microsoft.com/office/powerpoint/2010/main" val="50661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1B9B9-DA45-4C26-A328-DA7891971965}"/>
              </a:ext>
            </a:extLst>
          </p:cNvPr>
          <p:cNvSpPr>
            <a:spLocks noGrp="1"/>
          </p:cNvSpPr>
          <p:nvPr>
            <p:ph type="title"/>
          </p:nvPr>
        </p:nvSpPr>
        <p:spPr/>
        <p:txBody>
          <a:bodyPr>
            <a:normAutofit fontScale="90000"/>
          </a:bodyPr>
          <a:lstStyle/>
          <a:p>
            <a:r>
              <a:rPr lang="pt-BR" dirty="0"/>
              <a:t>Problema de Redução de Dimensionalidade em Imagens</a:t>
            </a:r>
            <a:br>
              <a:rPr lang="pt-BR" dirty="0"/>
            </a:br>
            <a:endParaRPr lang="pt-BR" dirty="0"/>
          </a:p>
        </p:txBody>
      </p:sp>
      <p:sp>
        <p:nvSpPr>
          <p:cNvPr id="3" name="Espaço Reservado para Conteúdo 2">
            <a:extLst>
              <a:ext uri="{FF2B5EF4-FFF2-40B4-BE49-F238E27FC236}">
                <a16:creationId xmlns:a16="http://schemas.microsoft.com/office/drawing/2014/main" id="{99A10E75-0821-4265-8584-B86569A65999}"/>
              </a:ext>
            </a:extLst>
          </p:cNvPr>
          <p:cNvSpPr>
            <a:spLocks noGrp="1"/>
          </p:cNvSpPr>
          <p:nvPr>
            <p:ph idx="1"/>
          </p:nvPr>
        </p:nvSpPr>
        <p:spPr/>
        <p:txBody>
          <a:bodyPr>
            <a:normAutofit/>
          </a:bodyPr>
          <a:lstStyle/>
          <a:p>
            <a:pPr algn="just"/>
            <a:r>
              <a:rPr lang="pt-BR" dirty="0"/>
              <a:t>A alta dimensionalidade é um desafio comum em tarefas de processamento de imagens. </a:t>
            </a:r>
          </a:p>
          <a:p>
            <a:pPr algn="just"/>
            <a:endParaRPr lang="pt-BR" dirty="0"/>
          </a:p>
          <a:p>
            <a:pPr algn="just"/>
            <a:r>
              <a:rPr lang="pt-BR" dirty="0"/>
              <a:t>Imagens digitais, especialmente de alta resolução, possuem um grande número de pixels, o que resulta em conjuntos de dados massivos e de alta dimensionalidade. </a:t>
            </a:r>
          </a:p>
          <a:p>
            <a:pPr algn="just"/>
            <a:endParaRPr lang="pt-BR" dirty="0"/>
          </a:p>
          <a:p>
            <a:pPr algn="just"/>
            <a:r>
              <a:rPr lang="pt-BR" dirty="0"/>
              <a:t>Por exemplo, uma imagem colorida de 1024x1024 pixels tem 3.145.728 valores (3 canais de cores). </a:t>
            </a:r>
          </a:p>
          <a:p>
            <a:pPr algn="just"/>
            <a:endParaRPr lang="pt-BR" dirty="0"/>
          </a:p>
        </p:txBody>
      </p:sp>
    </p:spTree>
    <p:extLst>
      <p:ext uri="{BB962C8B-B14F-4D97-AF65-F5344CB8AC3E}">
        <p14:creationId xmlns:p14="http://schemas.microsoft.com/office/powerpoint/2010/main" val="922885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2678019"/>
            <a:ext cx="10515600" cy="1325563"/>
          </a:xfrm>
        </p:spPr>
        <p:txBody>
          <a:bodyPr/>
          <a:lstStyle/>
          <a:p>
            <a:r>
              <a:rPr lang="pt-BR" b="1" dirty="0"/>
              <a:t>Relação com PCA e t-SNE</a:t>
            </a:r>
            <a:br>
              <a:rPr lang="pt-BR" b="1" dirty="0"/>
            </a:br>
            <a:endParaRPr lang="en-US" dirty="0"/>
          </a:p>
        </p:txBody>
      </p:sp>
    </p:spTree>
    <p:extLst>
      <p:ext uri="{BB962C8B-B14F-4D97-AF65-F5344CB8AC3E}">
        <p14:creationId xmlns:p14="http://schemas.microsoft.com/office/powerpoint/2010/main" val="3151827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PCA (Principal </a:t>
            </a:r>
            <a:r>
              <a:rPr lang="pt-BR" b="1" dirty="0" err="1"/>
              <a:t>Component</a:t>
            </a:r>
            <a:r>
              <a:rPr lang="pt-BR" b="1" dirty="0"/>
              <a:t> </a:t>
            </a:r>
            <a:r>
              <a:rPr lang="pt-BR" b="1" dirty="0" err="1"/>
              <a:t>Analysis</a:t>
            </a:r>
            <a:r>
              <a:rPr lang="pt-BR" b="1" dirty="0"/>
              <a:t>)</a:t>
            </a:r>
            <a:br>
              <a:rPr lang="pt-BR" b="1" dirty="0"/>
            </a:br>
            <a:endParaRPr lang="en-US" dirty="0"/>
          </a:p>
        </p:txBody>
      </p:sp>
      <p:sp>
        <p:nvSpPr>
          <p:cNvPr id="3" name="Espaço Reservado para Conteúdo 2"/>
          <p:cNvSpPr>
            <a:spLocks noGrp="1"/>
          </p:cNvSpPr>
          <p:nvPr>
            <p:ph idx="1"/>
          </p:nvPr>
        </p:nvSpPr>
        <p:spPr/>
        <p:txBody>
          <a:bodyPr/>
          <a:lstStyle/>
          <a:p>
            <a:pPr algn="just"/>
            <a:r>
              <a:rPr lang="pt-BR" b="1" dirty="0" smtClean="0"/>
              <a:t>PCA</a:t>
            </a:r>
            <a:r>
              <a:rPr lang="pt-BR" dirty="0" smtClean="0"/>
              <a:t> é uma técnica de redução de dimensionalidade que transforma os dados em um novo sistema de coordenadas, onde os eixos (componentes principais) são ordenados pela variância que eles capturam nos dados originais.</a:t>
            </a:r>
          </a:p>
          <a:p>
            <a:endParaRPr lang="en-US" dirty="0"/>
          </a:p>
        </p:txBody>
      </p:sp>
    </p:spTree>
    <p:extLst>
      <p:ext uri="{BB962C8B-B14F-4D97-AF65-F5344CB8AC3E}">
        <p14:creationId xmlns:p14="http://schemas.microsoft.com/office/powerpoint/2010/main" val="3632673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Espaço Latente em PCA</a:t>
            </a:r>
            <a:r>
              <a:rPr lang="pt-BR" dirty="0"/>
              <a:t>: </a:t>
            </a:r>
            <a:endParaRPr lang="en-US" dirty="0"/>
          </a:p>
        </p:txBody>
      </p:sp>
      <p:sp>
        <p:nvSpPr>
          <p:cNvPr id="3" name="Espaço Reservado para Conteúdo 2"/>
          <p:cNvSpPr>
            <a:spLocks noGrp="1"/>
          </p:cNvSpPr>
          <p:nvPr>
            <p:ph idx="1"/>
          </p:nvPr>
        </p:nvSpPr>
        <p:spPr/>
        <p:txBody>
          <a:bodyPr>
            <a:normAutofit lnSpcReduction="10000"/>
          </a:bodyPr>
          <a:lstStyle/>
          <a:p>
            <a:pPr algn="just"/>
            <a:r>
              <a:rPr lang="pt-BR" dirty="0" smtClean="0"/>
              <a:t>O </a:t>
            </a:r>
            <a:r>
              <a:rPr lang="pt-BR" dirty="0"/>
              <a:t>espaço latente em PCA é o espaço formado pelos componentes principais</a:t>
            </a:r>
            <a:r>
              <a:rPr lang="pt-BR" dirty="0" smtClean="0"/>
              <a:t>.</a:t>
            </a:r>
          </a:p>
          <a:p>
            <a:pPr marL="0" indent="0" algn="just">
              <a:buNone/>
            </a:pPr>
            <a:endParaRPr lang="pt-BR" dirty="0"/>
          </a:p>
          <a:p>
            <a:pPr algn="just"/>
            <a:r>
              <a:rPr lang="pt-BR" dirty="0"/>
              <a:t>Cada componente principal é uma combinação linear das variáveis originais e captura a maior quantidade possível de variação nos dados</a:t>
            </a:r>
            <a:r>
              <a:rPr lang="pt-BR" dirty="0" smtClean="0"/>
              <a:t>.</a:t>
            </a:r>
          </a:p>
          <a:p>
            <a:pPr marL="0" indent="0" algn="just">
              <a:buNone/>
            </a:pPr>
            <a:endParaRPr lang="pt-BR" dirty="0"/>
          </a:p>
          <a:p>
            <a:pPr algn="just"/>
            <a:r>
              <a:rPr lang="pt-BR" dirty="0"/>
              <a:t>Reduzindo os dados ao considerar apenas os primeiros componentes principais, conseguimos uma representação de baixa dimensão que preserva a maioria das informações relevantes.</a:t>
            </a:r>
          </a:p>
          <a:p>
            <a:endParaRPr lang="en-US" dirty="0"/>
          </a:p>
        </p:txBody>
      </p:sp>
    </p:spTree>
    <p:extLst>
      <p:ext uri="{BB962C8B-B14F-4D97-AF65-F5344CB8AC3E}">
        <p14:creationId xmlns:p14="http://schemas.microsoft.com/office/powerpoint/2010/main" val="4214268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t-SNE (t-</a:t>
            </a:r>
            <a:r>
              <a:rPr lang="pt-BR" b="1" dirty="0" err="1"/>
              <a:t>Distributed</a:t>
            </a:r>
            <a:r>
              <a:rPr lang="pt-BR" b="1" dirty="0"/>
              <a:t> </a:t>
            </a:r>
            <a:r>
              <a:rPr lang="pt-BR" b="1" dirty="0" err="1"/>
              <a:t>Stochastic</a:t>
            </a:r>
            <a:r>
              <a:rPr lang="pt-BR" b="1" dirty="0"/>
              <a:t> </a:t>
            </a:r>
            <a:r>
              <a:rPr lang="pt-BR" b="1" dirty="0" err="1"/>
              <a:t>Neighbor</a:t>
            </a:r>
            <a:r>
              <a:rPr lang="pt-BR" b="1" dirty="0"/>
              <a:t> </a:t>
            </a:r>
            <a:r>
              <a:rPr lang="pt-BR" b="1" dirty="0" err="1"/>
              <a:t>Embedding</a:t>
            </a:r>
            <a:r>
              <a:rPr lang="pt-BR" b="1" dirty="0"/>
              <a:t>)</a:t>
            </a:r>
            <a:br>
              <a:rPr lang="pt-BR" b="1" dirty="0"/>
            </a:br>
            <a:endParaRPr lang="en-US" dirty="0"/>
          </a:p>
        </p:txBody>
      </p:sp>
      <p:sp>
        <p:nvSpPr>
          <p:cNvPr id="3" name="Espaço Reservado para Conteúdo 2"/>
          <p:cNvSpPr>
            <a:spLocks noGrp="1"/>
          </p:cNvSpPr>
          <p:nvPr>
            <p:ph idx="1"/>
          </p:nvPr>
        </p:nvSpPr>
        <p:spPr/>
        <p:txBody>
          <a:bodyPr/>
          <a:lstStyle/>
          <a:p>
            <a:pPr algn="just"/>
            <a:r>
              <a:rPr lang="pt-BR" b="1" dirty="0" smtClean="0"/>
              <a:t>t-SNE</a:t>
            </a:r>
            <a:r>
              <a:rPr lang="pt-BR" dirty="0" smtClean="0"/>
              <a:t> </a:t>
            </a:r>
            <a:r>
              <a:rPr lang="pt-BR" dirty="0"/>
              <a:t>é uma técnica não linear de redução de dimensionalidade e visualização que mapeia dados de alta dimensão para um espaço de baixa dimensão (tipicamente 2D ou 3D) de forma que as relações de vizinhança local sejam preservadas.</a:t>
            </a:r>
          </a:p>
          <a:p>
            <a:pPr algn="just"/>
            <a:endParaRPr lang="en-US" dirty="0"/>
          </a:p>
        </p:txBody>
      </p:sp>
    </p:spTree>
    <p:extLst>
      <p:ext uri="{BB962C8B-B14F-4D97-AF65-F5344CB8AC3E}">
        <p14:creationId xmlns:p14="http://schemas.microsoft.com/office/powerpoint/2010/main" val="1067699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Espaço Latente em t-SNE</a:t>
            </a:r>
            <a:r>
              <a:rPr lang="pt-BR" dirty="0"/>
              <a:t>: </a:t>
            </a:r>
            <a:endParaRPr lang="en-US" dirty="0"/>
          </a:p>
        </p:txBody>
      </p:sp>
      <p:sp>
        <p:nvSpPr>
          <p:cNvPr id="3" name="Espaço Reservado para Conteúdo 2"/>
          <p:cNvSpPr>
            <a:spLocks noGrp="1"/>
          </p:cNvSpPr>
          <p:nvPr>
            <p:ph idx="1"/>
          </p:nvPr>
        </p:nvSpPr>
        <p:spPr/>
        <p:txBody>
          <a:bodyPr>
            <a:normAutofit lnSpcReduction="10000"/>
          </a:bodyPr>
          <a:lstStyle/>
          <a:p>
            <a:r>
              <a:rPr lang="pt-BR" dirty="0" smtClean="0"/>
              <a:t>O </a:t>
            </a:r>
            <a:r>
              <a:rPr lang="pt-BR" dirty="0"/>
              <a:t>espaço latente em t-SNE é o espaço de baixa dimensão onde os dados são projetados</a:t>
            </a:r>
            <a:r>
              <a:rPr lang="pt-BR" dirty="0" smtClean="0"/>
              <a:t>.</a:t>
            </a:r>
          </a:p>
          <a:p>
            <a:pPr marL="0" indent="0">
              <a:buNone/>
            </a:pPr>
            <a:endParaRPr lang="pt-BR" dirty="0"/>
          </a:p>
          <a:p>
            <a:r>
              <a:rPr lang="pt-BR" dirty="0"/>
              <a:t>Ao contrário do PCA, t-SNE não preserva necessariamente a variância global dos dados, mas se concentra em preservar as distâncias relativas entre pontos vizinhos</a:t>
            </a:r>
            <a:r>
              <a:rPr lang="pt-BR" dirty="0" smtClean="0"/>
              <a:t>.</a:t>
            </a:r>
          </a:p>
          <a:p>
            <a:pPr marL="0" indent="0">
              <a:buNone/>
            </a:pPr>
            <a:endParaRPr lang="pt-BR" dirty="0"/>
          </a:p>
          <a:p>
            <a:r>
              <a:rPr lang="pt-BR" dirty="0"/>
              <a:t>Isso resulta em uma visualização que pode revelar estruturas e agrupamentos locais mais claramente, mas não deve ser usado para tarefas quantitativas.</a:t>
            </a:r>
          </a:p>
          <a:p>
            <a:endParaRPr lang="en-US" dirty="0"/>
          </a:p>
        </p:txBody>
      </p:sp>
    </p:spTree>
    <p:extLst>
      <p:ext uri="{BB962C8B-B14F-4D97-AF65-F5344CB8AC3E}">
        <p14:creationId xmlns:p14="http://schemas.microsoft.com/office/powerpoint/2010/main" val="25126731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7858" y="2651125"/>
            <a:ext cx="10515600" cy="1325563"/>
          </a:xfrm>
        </p:spPr>
        <p:txBody>
          <a:bodyPr/>
          <a:lstStyle/>
          <a:p>
            <a:r>
              <a:rPr lang="en-US" b="1" dirty="0" err="1"/>
              <a:t>Comparação</a:t>
            </a:r>
            <a:r>
              <a:rPr lang="en-US" b="1" dirty="0"/>
              <a:t/>
            </a:r>
            <a:br>
              <a:rPr lang="en-US" b="1" dirty="0"/>
            </a:br>
            <a:endParaRPr lang="en-US" dirty="0"/>
          </a:p>
        </p:txBody>
      </p:sp>
    </p:spTree>
    <p:extLst>
      <p:ext uri="{BB962C8B-B14F-4D97-AF65-F5344CB8AC3E}">
        <p14:creationId xmlns:p14="http://schemas.microsoft.com/office/powerpoint/2010/main" val="1409629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Natureza dos Componentes</a:t>
            </a:r>
            <a:r>
              <a:rPr lang="pt-BR" dirty="0"/>
              <a:t>:</a:t>
            </a:r>
            <a:br>
              <a:rPr lang="pt-BR" dirty="0"/>
            </a:br>
            <a:endParaRPr lang="en-US" dirty="0"/>
          </a:p>
        </p:txBody>
      </p:sp>
      <p:sp>
        <p:nvSpPr>
          <p:cNvPr id="3" name="Espaço Reservado para Conteúdo 2"/>
          <p:cNvSpPr>
            <a:spLocks noGrp="1"/>
          </p:cNvSpPr>
          <p:nvPr>
            <p:ph idx="1"/>
          </p:nvPr>
        </p:nvSpPr>
        <p:spPr/>
        <p:txBody>
          <a:bodyPr/>
          <a:lstStyle/>
          <a:p>
            <a:pPr algn="just"/>
            <a:r>
              <a:rPr lang="pt-BR" b="1" dirty="0" smtClean="0"/>
              <a:t>PCA</a:t>
            </a:r>
            <a:r>
              <a:rPr lang="pt-BR" dirty="0"/>
              <a:t>: Os componentes principais são combinações lineares das variáveis originais, ordenados pela variação que capturam</a:t>
            </a:r>
            <a:r>
              <a:rPr lang="pt-BR" dirty="0" smtClean="0"/>
              <a:t>.</a:t>
            </a:r>
          </a:p>
          <a:p>
            <a:pPr algn="just"/>
            <a:endParaRPr lang="pt-BR" dirty="0"/>
          </a:p>
          <a:p>
            <a:pPr algn="just"/>
            <a:endParaRPr lang="pt-BR" dirty="0" smtClean="0"/>
          </a:p>
          <a:p>
            <a:pPr marL="0" indent="0" algn="just">
              <a:buNone/>
            </a:pPr>
            <a:endParaRPr lang="pt-BR" dirty="0"/>
          </a:p>
          <a:p>
            <a:pPr algn="just"/>
            <a:r>
              <a:rPr lang="pt-BR" b="1" dirty="0"/>
              <a:t>t-SNE</a:t>
            </a:r>
            <a:r>
              <a:rPr lang="pt-BR" dirty="0"/>
              <a:t>: As dimensões no espaço latente não têm um significado direto em termos de variáveis originais; em vez disso, representam uma transformação não linear dos dados para preservar as relações locais.</a:t>
            </a:r>
            <a:endParaRPr lang="en-US" dirty="0"/>
          </a:p>
        </p:txBody>
      </p:sp>
    </p:spTree>
    <p:extLst>
      <p:ext uri="{BB962C8B-B14F-4D97-AF65-F5344CB8AC3E}">
        <p14:creationId xmlns:p14="http://schemas.microsoft.com/office/powerpoint/2010/main" val="33511057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Preservação da Estrutura</a:t>
            </a:r>
            <a:r>
              <a:rPr lang="pt-BR" dirty="0"/>
              <a:t>:</a:t>
            </a:r>
            <a:br>
              <a:rPr lang="pt-BR" dirty="0"/>
            </a:br>
            <a:endParaRPr lang="en-US" dirty="0"/>
          </a:p>
        </p:txBody>
      </p:sp>
      <p:sp>
        <p:nvSpPr>
          <p:cNvPr id="3" name="Espaço Reservado para Conteúdo 2"/>
          <p:cNvSpPr>
            <a:spLocks noGrp="1"/>
          </p:cNvSpPr>
          <p:nvPr>
            <p:ph idx="1"/>
          </p:nvPr>
        </p:nvSpPr>
        <p:spPr/>
        <p:txBody>
          <a:bodyPr/>
          <a:lstStyle/>
          <a:p>
            <a:pPr algn="just"/>
            <a:r>
              <a:rPr lang="pt-BR" b="1" dirty="0" smtClean="0"/>
              <a:t>PCA</a:t>
            </a:r>
            <a:r>
              <a:rPr lang="pt-BR" dirty="0"/>
              <a:t>: Preserva a variância global e a estrutura linear dos dados. É útil para compressão de dados e pré-processamento</a:t>
            </a:r>
            <a:r>
              <a:rPr lang="pt-BR" dirty="0" smtClean="0"/>
              <a:t>.</a:t>
            </a:r>
          </a:p>
          <a:p>
            <a:pPr algn="just"/>
            <a:endParaRPr lang="pt-BR" dirty="0"/>
          </a:p>
          <a:p>
            <a:pPr algn="just"/>
            <a:endParaRPr lang="pt-BR" dirty="0" smtClean="0"/>
          </a:p>
          <a:p>
            <a:pPr marL="0" indent="0" algn="just">
              <a:buNone/>
            </a:pPr>
            <a:endParaRPr lang="pt-BR" dirty="0"/>
          </a:p>
          <a:p>
            <a:pPr algn="just"/>
            <a:r>
              <a:rPr lang="pt-BR" b="1" dirty="0"/>
              <a:t>t-SNE</a:t>
            </a:r>
            <a:r>
              <a:rPr lang="pt-BR" dirty="0"/>
              <a:t>: Preserva as relações de vizinhança local, destacando agrupamentos e estruturas locais nos dados.</a:t>
            </a:r>
          </a:p>
          <a:p>
            <a:endParaRPr lang="en-US" dirty="0"/>
          </a:p>
        </p:txBody>
      </p:sp>
    </p:spTree>
    <p:extLst>
      <p:ext uri="{BB962C8B-B14F-4D97-AF65-F5344CB8AC3E}">
        <p14:creationId xmlns:p14="http://schemas.microsoft.com/office/powerpoint/2010/main" val="609523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Dimensionalidade</a:t>
            </a:r>
            <a:r>
              <a:rPr lang="pt-BR" dirty="0"/>
              <a:t>:</a:t>
            </a:r>
            <a:br>
              <a:rPr lang="pt-BR" dirty="0"/>
            </a:br>
            <a:endParaRPr lang="en-US" dirty="0"/>
          </a:p>
        </p:txBody>
      </p:sp>
      <p:sp>
        <p:nvSpPr>
          <p:cNvPr id="3" name="Espaço Reservado para Conteúdo 2"/>
          <p:cNvSpPr>
            <a:spLocks noGrp="1"/>
          </p:cNvSpPr>
          <p:nvPr>
            <p:ph idx="1"/>
          </p:nvPr>
        </p:nvSpPr>
        <p:spPr/>
        <p:txBody>
          <a:bodyPr/>
          <a:lstStyle/>
          <a:p>
            <a:pPr algn="just"/>
            <a:r>
              <a:rPr lang="pt-BR" b="1" dirty="0" smtClean="0"/>
              <a:t>PCA</a:t>
            </a:r>
            <a:r>
              <a:rPr lang="pt-BR" dirty="0"/>
              <a:t>: Pode ser usado para reduzir a dimensionalidade para qualquer número de componentes principais, dependendo da variância que se deseja preservar</a:t>
            </a:r>
            <a:r>
              <a:rPr lang="pt-BR" dirty="0" smtClean="0"/>
              <a:t>.</a:t>
            </a:r>
          </a:p>
          <a:p>
            <a:pPr algn="just"/>
            <a:endParaRPr lang="pt-BR" dirty="0"/>
          </a:p>
          <a:p>
            <a:pPr algn="just"/>
            <a:endParaRPr lang="pt-BR" dirty="0"/>
          </a:p>
          <a:p>
            <a:pPr algn="just"/>
            <a:r>
              <a:rPr lang="pt-BR" b="1" dirty="0"/>
              <a:t>t-SNE</a:t>
            </a:r>
            <a:r>
              <a:rPr lang="pt-BR" dirty="0"/>
              <a:t>: Normalmente reduz a dimensionalidade para 2 ou 3 componentes para fins de visualização.</a:t>
            </a:r>
          </a:p>
          <a:p>
            <a:pPr algn="just"/>
            <a:endParaRPr lang="en-US" dirty="0"/>
          </a:p>
        </p:txBody>
      </p:sp>
    </p:spTree>
    <p:extLst>
      <p:ext uri="{BB962C8B-B14F-4D97-AF65-F5344CB8AC3E}">
        <p14:creationId xmlns:p14="http://schemas.microsoft.com/office/powerpoint/2010/main" val="1962970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Implementação de modelo</a:t>
            </a:r>
            <a:endParaRPr lang="en-US" dirty="0"/>
          </a:p>
        </p:txBody>
      </p:sp>
      <p:sp>
        <p:nvSpPr>
          <p:cNvPr id="4" name="Rectangle 1"/>
          <p:cNvSpPr>
            <a:spLocks noGrp="1" noChangeArrowheads="1"/>
          </p:cNvSpPr>
          <p:nvPr>
            <p:ph idx="1"/>
          </p:nvPr>
        </p:nvSpPr>
        <p:spPr bwMode="auto">
          <a:xfrm>
            <a:off x="838200" y="2293134"/>
            <a:ext cx="1030941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lang="en-US" altLang="en-US" sz="1800" dirty="0" err="1">
                <a:latin typeface="Arial" panose="020B0604020202020204" pitchFamily="34" charset="0"/>
              </a:rPr>
              <a:t>mplementar</a:t>
            </a:r>
            <a:r>
              <a:rPr lang="en-US" altLang="en-US" sz="1800" dirty="0">
                <a:latin typeface="Arial" panose="020B0604020202020204" pitchFamily="34" charset="0"/>
              </a:rPr>
              <a:t> PCA </a:t>
            </a:r>
            <a:r>
              <a:rPr lang="en-US" altLang="en-US" sz="1800" dirty="0" err="1">
                <a:latin typeface="Arial" panose="020B0604020202020204" pitchFamily="34" charset="0"/>
              </a:rPr>
              <a:t>em</a:t>
            </a:r>
            <a:r>
              <a:rPr lang="en-US" altLang="en-US" sz="1800" dirty="0">
                <a:latin typeface="Arial" panose="020B0604020202020204" pitchFamily="34" charset="0"/>
              </a:rPr>
              <a:t> um pipeline de </a:t>
            </a:r>
            <a:r>
              <a:rPr lang="en-US" altLang="en-US" sz="1800" dirty="0" err="1">
                <a:latin typeface="Arial" panose="020B0604020202020204" pitchFamily="34" charset="0"/>
              </a:rPr>
              <a:t>projeto</a:t>
            </a:r>
            <a:r>
              <a:rPr lang="en-US" altLang="en-US" sz="1800" dirty="0">
                <a:latin typeface="Arial" panose="020B0604020202020204" pitchFamily="34" charset="0"/>
              </a:rPr>
              <a:t> de </a:t>
            </a:r>
            <a:r>
              <a:rPr lang="en-US" altLang="en-US" sz="1800" dirty="0" err="1">
                <a:latin typeface="Arial" panose="020B0604020202020204" pitchFamily="34" charset="0"/>
              </a:rPr>
              <a:t>imagem</a:t>
            </a:r>
            <a:r>
              <a:rPr lang="en-US" altLang="en-US" sz="1800" dirty="0">
                <a:latin typeface="Arial" panose="020B0604020202020204" pitchFamily="34" charset="0"/>
              </a:rPr>
              <a:t> </a:t>
            </a:r>
            <a:r>
              <a:rPr lang="en-US" altLang="en-US" sz="1800" dirty="0" err="1">
                <a:latin typeface="Arial" panose="020B0604020202020204" pitchFamily="34" charset="0"/>
              </a:rPr>
              <a:t>pode</a:t>
            </a:r>
            <a:r>
              <a:rPr lang="en-US" altLang="en-US" sz="1800" dirty="0">
                <a:latin typeface="Arial" panose="020B0604020202020204" pitchFamily="34" charset="0"/>
              </a:rPr>
              <a:t> </a:t>
            </a:r>
            <a:r>
              <a:rPr lang="en-US" altLang="en-US" sz="1800" dirty="0" err="1">
                <a:latin typeface="Arial" panose="020B0604020202020204" pitchFamily="34" charset="0"/>
              </a:rPr>
              <a:t>ser</a:t>
            </a:r>
            <a:r>
              <a:rPr lang="en-US" altLang="en-US" sz="1800" dirty="0">
                <a:latin typeface="Arial" panose="020B0604020202020204" pitchFamily="34" charset="0"/>
              </a:rPr>
              <a:t> </a:t>
            </a:r>
            <a:r>
              <a:rPr lang="en-US" altLang="en-US" sz="1800" dirty="0" err="1">
                <a:latin typeface="Arial" panose="020B0604020202020204" pitchFamily="34" charset="0"/>
              </a:rPr>
              <a:t>muito</a:t>
            </a:r>
            <a:r>
              <a:rPr lang="en-US" altLang="en-US" sz="1800" dirty="0">
                <a:latin typeface="Arial" panose="020B0604020202020204" pitchFamily="34" charset="0"/>
              </a:rPr>
              <a:t> </a:t>
            </a:r>
            <a:r>
              <a:rPr lang="en-US" altLang="en-US" sz="1800" dirty="0" err="1">
                <a:latin typeface="Arial" panose="020B0604020202020204" pitchFamily="34" charset="0"/>
              </a:rPr>
              <a:t>útil</a:t>
            </a:r>
            <a:r>
              <a:rPr lang="en-US" altLang="en-US" sz="1800" dirty="0">
                <a:latin typeface="Arial" panose="020B0604020202020204" pitchFamily="34" charset="0"/>
              </a:rPr>
              <a:t> para </a:t>
            </a:r>
            <a:r>
              <a:rPr lang="en-US" altLang="en-US" sz="1800" dirty="0" err="1">
                <a:latin typeface="Arial" panose="020B0604020202020204" pitchFamily="34" charset="0"/>
              </a:rPr>
              <a:t>tarefas</a:t>
            </a:r>
            <a:r>
              <a:rPr lang="en-US" altLang="en-US" sz="1800" dirty="0">
                <a:latin typeface="Arial" panose="020B0604020202020204" pitchFamily="34" charset="0"/>
              </a:rPr>
              <a:t> de </a:t>
            </a:r>
            <a:r>
              <a:rPr lang="en-US" altLang="en-US" sz="1800" dirty="0" err="1">
                <a:latin typeface="Arial" panose="020B0604020202020204" pitchFamily="34" charset="0"/>
              </a:rPr>
              <a:t>pré-processamento</a:t>
            </a:r>
            <a:r>
              <a:rPr lang="en-US" altLang="en-US" sz="1800" dirty="0">
                <a:latin typeface="Arial" panose="020B0604020202020204" pitchFamily="34" charset="0"/>
              </a:rPr>
              <a:t>, </a:t>
            </a:r>
            <a:r>
              <a:rPr lang="en-US" altLang="en-US" sz="1800" dirty="0" err="1">
                <a:latin typeface="Arial" panose="020B0604020202020204" pitchFamily="34" charset="0"/>
              </a:rPr>
              <a:t>compressão</a:t>
            </a:r>
            <a:r>
              <a:rPr lang="en-US" altLang="en-US" sz="1800" dirty="0">
                <a:latin typeface="Arial" panose="020B0604020202020204" pitchFamily="34" charset="0"/>
              </a:rPr>
              <a:t> de dados e </a:t>
            </a:r>
            <a:r>
              <a:rPr lang="en-US" altLang="en-US" sz="1800" dirty="0" err="1">
                <a:latin typeface="Arial" panose="020B0604020202020204" pitchFamily="34" charset="0"/>
              </a:rPr>
              <a:t>redução</a:t>
            </a:r>
            <a:r>
              <a:rPr lang="en-US" altLang="en-US" sz="1800" dirty="0">
                <a:latin typeface="Arial" panose="020B0604020202020204" pitchFamily="34" charset="0"/>
              </a:rPr>
              <a:t> de </a:t>
            </a:r>
            <a:r>
              <a:rPr lang="en-US" altLang="en-US" sz="1800" dirty="0" err="1">
                <a:latin typeface="Arial" panose="020B0604020202020204" pitchFamily="34" charset="0"/>
              </a:rPr>
              <a:t>ruído</a:t>
            </a:r>
            <a:r>
              <a:rPr lang="en-US" altLang="en-US" sz="1800" dirty="0">
                <a:latin typeface="Arial" panose="020B0604020202020204" pitchFamily="34" charset="0"/>
              </a:rPr>
              <a:t>. </a:t>
            </a:r>
            <a:r>
              <a:rPr lang="en-US" altLang="en-US" sz="1800" dirty="0" err="1">
                <a:latin typeface="Arial" panose="020B0604020202020204" pitchFamily="34" charset="0"/>
              </a:rPr>
              <a:t>Aqui</a:t>
            </a:r>
            <a:r>
              <a:rPr lang="en-US" altLang="en-US" sz="1800" dirty="0">
                <a:latin typeface="Arial" panose="020B0604020202020204" pitchFamily="34" charset="0"/>
              </a:rPr>
              <a:t> </a:t>
            </a:r>
            <a:r>
              <a:rPr lang="en-US" altLang="en-US" sz="1800" dirty="0" err="1">
                <a:latin typeface="Arial" panose="020B0604020202020204" pitchFamily="34" charset="0"/>
              </a:rPr>
              <a:t>está</a:t>
            </a:r>
            <a:r>
              <a:rPr lang="en-US" altLang="en-US" sz="1800" dirty="0">
                <a:latin typeface="Arial" panose="020B0604020202020204" pitchFamily="34" charset="0"/>
              </a:rPr>
              <a:t> um </a:t>
            </a:r>
            <a:r>
              <a:rPr lang="en-US" altLang="en-US" sz="1800" dirty="0" err="1">
                <a:latin typeface="Arial" panose="020B0604020202020204" pitchFamily="34" charset="0"/>
              </a:rPr>
              <a:t>guia</a:t>
            </a:r>
            <a:r>
              <a:rPr lang="en-US" altLang="en-US" sz="1800" dirty="0">
                <a:latin typeface="Arial" panose="020B0604020202020204" pitchFamily="34" charset="0"/>
              </a:rPr>
              <a:t> </a:t>
            </a:r>
            <a:r>
              <a:rPr lang="en-US" altLang="en-US" sz="1800" dirty="0" err="1">
                <a:latin typeface="Arial" panose="020B0604020202020204" pitchFamily="34" charset="0"/>
              </a:rPr>
              <a:t>passo</a:t>
            </a:r>
            <a:r>
              <a:rPr lang="en-US" altLang="en-US" sz="1800" dirty="0">
                <a:latin typeface="Arial" panose="020B0604020202020204" pitchFamily="34" charset="0"/>
              </a:rPr>
              <a:t> a </a:t>
            </a:r>
            <a:r>
              <a:rPr lang="en-US" altLang="en-US" sz="1800" dirty="0" err="1">
                <a:latin typeface="Arial" panose="020B0604020202020204" pitchFamily="34" charset="0"/>
              </a:rPr>
              <a:t>passo</a:t>
            </a:r>
            <a:r>
              <a:rPr lang="en-US" altLang="en-US" sz="1800" dirty="0">
                <a:latin typeface="Arial" panose="020B0604020202020204" pitchFamily="34" charset="0"/>
              </a:rPr>
              <a:t> para </a:t>
            </a:r>
            <a:r>
              <a:rPr lang="en-US" altLang="en-US" sz="1800" dirty="0" err="1">
                <a:latin typeface="Arial" panose="020B0604020202020204" pitchFamily="34" charset="0"/>
              </a:rPr>
              <a:t>integrar</a:t>
            </a:r>
            <a:r>
              <a:rPr lang="en-US" altLang="en-US" sz="1800" dirty="0">
                <a:latin typeface="Arial" panose="020B0604020202020204" pitchFamily="34" charset="0"/>
              </a:rPr>
              <a:t> PCA </a:t>
            </a:r>
            <a:r>
              <a:rPr lang="en-US" altLang="en-US" sz="1800" dirty="0" err="1">
                <a:latin typeface="Arial" panose="020B0604020202020204" pitchFamily="34" charset="0"/>
              </a:rPr>
              <a:t>em</a:t>
            </a:r>
            <a:r>
              <a:rPr lang="en-US" altLang="en-US" sz="1800" dirty="0">
                <a:latin typeface="Arial" panose="020B0604020202020204" pitchFamily="34" charset="0"/>
              </a:rPr>
              <a:t> um pipeline de </a:t>
            </a:r>
            <a:r>
              <a:rPr lang="en-US" altLang="en-US" sz="1800" dirty="0" err="1">
                <a:latin typeface="Arial" panose="020B0604020202020204" pitchFamily="34" charset="0"/>
              </a:rPr>
              <a:t>projeto</a:t>
            </a:r>
            <a:r>
              <a:rPr lang="en-US" altLang="en-US" sz="1800" dirty="0">
                <a:latin typeface="Arial" panose="020B0604020202020204" pitchFamily="34" charset="0"/>
              </a:rPr>
              <a:t> de </a:t>
            </a:r>
            <a:r>
              <a:rPr lang="en-US" altLang="en-US" sz="1800" dirty="0" err="1">
                <a:latin typeface="Arial" panose="020B0604020202020204" pitchFamily="34" charset="0"/>
              </a:rPr>
              <a:t>imagem</a:t>
            </a:r>
            <a:r>
              <a:rPr lang="en-US" altLang="en-US" sz="1800" dirty="0">
                <a:latin typeface="Arial" panose="020B0604020202020204" pitchFamily="34" charset="0"/>
              </a:rPr>
              <a:t> </a:t>
            </a:r>
            <a:r>
              <a:rPr lang="en-US" altLang="en-US" sz="1800" dirty="0" err="1">
                <a:latin typeface="Arial" panose="020B0604020202020204" pitchFamily="34" charset="0"/>
              </a:rPr>
              <a:t>usando</a:t>
            </a:r>
            <a:r>
              <a:rPr lang="en-US" altLang="en-US" sz="1800" dirty="0">
                <a:latin typeface="Arial" panose="020B0604020202020204" pitchFamily="34" charset="0"/>
              </a:rPr>
              <a:t> Python e </a:t>
            </a:r>
            <a:r>
              <a:rPr lang="en-US" altLang="en-US" sz="1800" dirty="0" err="1">
                <a:latin typeface="Arial" panose="020B0604020202020204" pitchFamily="34" charset="0"/>
              </a:rPr>
              <a:t>bibliotecas</a:t>
            </a:r>
            <a:r>
              <a:rPr lang="en-US" altLang="en-US" sz="1800" dirty="0">
                <a:latin typeface="Arial" panose="020B0604020202020204" pitchFamily="34" charset="0"/>
              </a:rPr>
              <a:t> </a:t>
            </a:r>
            <a:r>
              <a:rPr lang="en-US" altLang="en-US" sz="1800" dirty="0" err="1">
                <a:latin typeface="Arial" panose="020B0604020202020204" pitchFamily="34" charset="0"/>
              </a:rPr>
              <a:t>como</a:t>
            </a:r>
            <a:r>
              <a:rPr lang="en-US" altLang="en-US" sz="1800" dirty="0">
                <a:latin typeface="Arial" panose="020B0604020202020204" pitchFamily="34" charset="0"/>
              </a:rPr>
              <a:t> </a:t>
            </a:r>
            <a:r>
              <a:rPr lang="en-US" altLang="en-US" sz="1800" dirty="0" err="1">
                <a:latin typeface="Arial" panose="020B0604020202020204" pitchFamily="34" charset="0"/>
              </a:rPr>
              <a:t>scikit</a:t>
            </a:r>
            <a:r>
              <a:rPr lang="en-US" altLang="en-US" sz="1800" dirty="0">
                <a:latin typeface="Arial" panose="020B0604020202020204" pitchFamily="34" charset="0"/>
              </a:rPr>
              <a:t>-learn, </a:t>
            </a:r>
            <a:r>
              <a:rPr lang="en-US" altLang="en-US" sz="1800" dirty="0" err="1">
                <a:latin typeface="Arial" panose="020B0604020202020204" pitchFamily="34" charset="0"/>
              </a:rPr>
              <a:t>numpy</a:t>
            </a:r>
            <a:r>
              <a:rPr lang="en-US" altLang="en-US" sz="1800" dirty="0">
                <a:latin typeface="Arial" panose="020B0604020202020204" pitchFamily="34" charset="0"/>
              </a:rPr>
              <a:t>, pandas e </a:t>
            </a:r>
            <a:r>
              <a:rPr lang="en-US" altLang="en-US" sz="1800" dirty="0" err="1">
                <a:latin typeface="Arial" panose="020B0604020202020204" pitchFamily="34" charset="0"/>
              </a:rPr>
              <a:t>matplotlib</a:t>
            </a:r>
            <a:r>
              <a:rPr lang="en-US" altLang="en-US" sz="1800" dirty="0">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err="1">
                <a:latin typeface="Arial" panose="020B0604020202020204" pitchFamily="34" charset="0"/>
              </a:rPr>
              <a:t>Passos</a:t>
            </a:r>
            <a:r>
              <a:rPr lang="en-US" altLang="en-US" sz="1800" dirty="0">
                <a:latin typeface="Arial" panose="020B0604020202020204" pitchFamily="34" charset="0"/>
              </a:rPr>
              <a:t> para </a:t>
            </a:r>
            <a:r>
              <a:rPr lang="en-US" altLang="en-US" sz="1800" dirty="0" err="1">
                <a:latin typeface="Arial" panose="020B0604020202020204" pitchFamily="34" charset="0"/>
              </a:rPr>
              <a:t>Implementação</a:t>
            </a: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lang="en-US" altLang="en-US" sz="1800" dirty="0" err="1">
                <a:latin typeface="Arial" panose="020B0604020202020204" pitchFamily="34" charset="0"/>
              </a:rPr>
              <a:t>Carregar</a:t>
            </a:r>
            <a:r>
              <a:rPr lang="en-US" altLang="en-US" sz="1800" dirty="0">
                <a:latin typeface="Arial" panose="020B0604020202020204" pitchFamily="34" charset="0"/>
              </a:rPr>
              <a:t> e </a:t>
            </a:r>
            <a:r>
              <a:rPr lang="en-US" altLang="en-US" sz="1800" dirty="0" err="1">
                <a:latin typeface="Arial" panose="020B0604020202020204" pitchFamily="34" charset="0"/>
              </a:rPr>
              <a:t>Pré-processar</a:t>
            </a:r>
            <a:r>
              <a:rPr lang="en-US" altLang="en-US" sz="1800" dirty="0">
                <a:latin typeface="Arial" panose="020B0604020202020204" pitchFamily="34" charset="0"/>
              </a:rPr>
              <a:t> </a:t>
            </a:r>
            <a:r>
              <a:rPr lang="en-US" altLang="en-US" sz="1800" dirty="0" err="1">
                <a:latin typeface="Arial" panose="020B0604020202020204" pitchFamily="34" charset="0"/>
              </a:rPr>
              <a:t>Imagens</a:t>
            </a: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lang="en-US" altLang="en-US" sz="1800" dirty="0" err="1">
                <a:latin typeface="Arial" panose="020B0604020202020204" pitchFamily="34" charset="0"/>
              </a:rPr>
              <a:t>Dividir</a:t>
            </a:r>
            <a:r>
              <a:rPr lang="en-US" altLang="en-US" sz="1800" dirty="0">
                <a:latin typeface="Arial" panose="020B0604020202020204" pitchFamily="34" charset="0"/>
              </a:rPr>
              <a:t> </a:t>
            </a:r>
            <a:r>
              <a:rPr lang="en-US" altLang="en-US" sz="1800" dirty="0" err="1">
                <a:latin typeface="Arial" panose="020B0604020202020204" pitchFamily="34" charset="0"/>
              </a:rPr>
              <a:t>Conjunto</a:t>
            </a:r>
            <a:r>
              <a:rPr lang="en-US" altLang="en-US" sz="1800" dirty="0">
                <a:latin typeface="Arial" panose="020B0604020202020204" pitchFamily="34" charset="0"/>
              </a:rPr>
              <a:t> de Dados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lang="en-US" altLang="en-US" sz="1800" dirty="0" err="1">
                <a:latin typeface="Arial" panose="020B0604020202020204" pitchFamily="34" charset="0"/>
              </a:rPr>
              <a:t>Aplicar</a:t>
            </a:r>
            <a:r>
              <a:rPr lang="en-US" altLang="en-US" sz="1800" dirty="0">
                <a:latin typeface="Arial" panose="020B0604020202020204" pitchFamily="34" charset="0"/>
              </a:rPr>
              <a:t> PCA</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lang="en-US" altLang="en-US" sz="1800" dirty="0" err="1">
                <a:latin typeface="Arial" panose="020B0604020202020204" pitchFamily="34" charset="0"/>
              </a:rPr>
              <a:t>Treinar</a:t>
            </a:r>
            <a:r>
              <a:rPr lang="en-US" altLang="en-US" sz="1800" dirty="0">
                <a:latin typeface="Arial" panose="020B0604020202020204" pitchFamily="34" charset="0"/>
              </a:rPr>
              <a:t> </a:t>
            </a:r>
            <a:r>
              <a:rPr lang="en-US" altLang="en-US" sz="1800" dirty="0" err="1">
                <a:latin typeface="Arial" panose="020B0604020202020204" pitchFamily="34" charset="0"/>
              </a:rPr>
              <a:t>Modelo</a:t>
            </a:r>
            <a:r>
              <a:rPr lang="en-US" altLang="en-US" sz="1800" dirty="0">
                <a:latin typeface="Arial" panose="020B0604020202020204" pitchFamily="34" charset="0"/>
              </a:rPr>
              <a:t> com Dados </a:t>
            </a:r>
            <a:r>
              <a:rPr lang="en-US" altLang="en-US" sz="1800" dirty="0" err="1">
                <a:latin typeface="Arial" panose="020B0604020202020204" pitchFamily="34" charset="0"/>
              </a:rPr>
              <a:t>Reduzidos</a:t>
            </a: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lang="en-US" altLang="en-US" sz="1800" dirty="0" err="1">
                <a:latin typeface="Arial" panose="020B0604020202020204" pitchFamily="34" charset="0"/>
              </a:rPr>
              <a:t>Avaliar</a:t>
            </a:r>
            <a:r>
              <a:rPr lang="en-US" altLang="en-US" sz="1800" dirty="0">
                <a:latin typeface="Arial" panose="020B0604020202020204" pitchFamily="34" charset="0"/>
              </a:rPr>
              <a:t> o </a:t>
            </a:r>
            <a:r>
              <a:rPr lang="en-US" altLang="en-US" sz="1800" dirty="0" err="1">
                <a:latin typeface="Arial" panose="020B0604020202020204" pitchFamily="34" charset="0"/>
              </a:rPr>
              <a:t>Modelo</a:t>
            </a: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lang="en-US" altLang="en-US" sz="1800" dirty="0" err="1">
                <a:latin typeface="Arial" panose="020B0604020202020204" pitchFamily="34" charset="0"/>
              </a:rPr>
              <a:t>Visualizar</a:t>
            </a:r>
            <a:r>
              <a:rPr lang="en-US" altLang="en-US" sz="1800" dirty="0">
                <a:latin typeface="Arial" panose="020B0604020202020204" pitchFamily="34" charset="0"/>
              </a:rPr>
              <a:t> </a:t>
            </a:r>
            <a:r>
              <a:rPr lang="en-US" altLang="en-US" sz="1800" dirty="0" err="1">
                <a:latin typeface="Arial" panose="020B0604020202020204" pitchFamily="34" charset="0"/>
              </a:rPr>
              <a:t>Resultados</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512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EDF50-AB62-4CE6-B887-04ABA4A54D2B}"/>
              </a:ext>
            </a:extLst>
          </p:cNvPr>
          <p:cNvSpPr>
            <a:spLocks noGrp="1"/>
          </p:cNvSpPr>
          <p:nvPr>
            <p:ph type="title"/>
          </p:nvPr>
        </p:nvSpPr>
        <p:spPr/>
        <p:txBody>
          <a:bodyPr>
            <a:normAutofit fontScale="90000"/>
          </a:bodyPr>
          <a:lstStyle/>
          <a:p>
            <a:r>
              <a:rPr lang="pt-BR" dirty="0"/>
              <a:t>Problema de Redução de Dimensionalidade em Imagens</a:t>
            </a:r>
            <a:br>
              <a:rPr lang="pt-BR" dirty="0"/>
            </a:br>
            <a:endParaRPr lang="pt-BR" dirty="0"/>
          </a:p>
        </p:txBody>
      </p:sp>
      <p:sp>
        <p:nvSpPr>
          <p:cNvPr id="3" name="Espaço Reservado para Conteúdo 2">
            <a:extLst>
              <a:ext uri="{FF2B5EF4-FFF2-40B4-BE49-F238E27FC236}">
                <a16:creationId xmlns:a16="http://schemas.microsoft.com/office/drawing/2014/main" id="{1464A65A-6D4C-4096-A7FF-545BD364401D}"/>
              </a:ext>
            </a:extLst>
          </p:cNvPr>
          <p:cNvSpPr>
            <a:spLocks noGrp="1"/>
          </p:cNvSpPr>
          <p:nvPr>
            <p:ph idx="1"/>
          </p:nvPr>
        </p:nvSpPr>
        <p:spPr/>
        <p:txBody>
          <a:bodyPr/>
          <a:lstStyle/>
          <a:p>
            <a:pPr algn="just"/>
            <a:r>
              <a:rPr lang="pt-BR" dirty="0"/>
              <a:t>Trabalhar com dados tão volumosos pode ser computacionalmente caro e pode levar a problemas como:</a:t>
            </a:r>
          </a:p>
          <a:p>
            <a:pPr algn="just"/>
            <a:endParaRPr lang="pt-BR" dirty="0"/>
          </a:p>
          <a:p>
            <a:pPr algn="just"/>
            <a:endParaRPr lang="pt-BR" dirty="0"/>
          </a:p>
          <a:p>
            <a:pPr algn="just"/>
            <a:r>
              <a:rPr lang="pt-BR" b="1" dirty="0" err="1"/>
              <a:t>Overfitting</a:t>
            </a:r>
            <a:r>
              <a:rPr lang="pt-BR" b="1" dirty="0"/>
              <a:t>:</a:t>
            </a:r>
            <a:r>
              <a:rPr lang="pt-BR" dirty="0"/>
              <a:t> Modelos treinados em dados de alta dimensionalidade podem se ajustar muito bem aos dados de treinamento, mas não generalizar bem para novos dados.</a:t>
            </a:r>
          </a:p>
          <a:p>
            <a:endParaRPr lang="pt-BR" dirty="0"/>
          </a:p>
        </p:txBody>
      </p:sp>
    </p:spTree>
    <p:extLst>
      <p:ext uri="{BB962C8B-B14F-4D97-AF65-F5344CB8AC3E}">
        <p14:creationId xmlns:p14="http://schemas.microsoft.com/office/powerpoint/2010/main" val="38708109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0176" y="2678019"/>
            <a:ext cx="10515600" cy="1325563"/>
          </a:xfrm>
        </p:spPr>
        <p:txBody>
          <a:bodyPr/>
          <a:lstStyle/>
          <a:p>
            <a:r>
              <a:rPr lang="pt-BR" dirty="0" smtClean="0"/>
              <a:t>Projetos com PCA</a:t>
            </a:r>
            <a:endParaRPr lang="en-US" dirty="0"/>
          </a:p>
        </p:txBody>
      </p:sp>
    </p:spTree>
    <p:extLst>
      <p:ext uri="{BB962C8B-B14F-4D97-AF65-F5344CB8AC3E}">
        <p14:creationId xmlns:p14="http://schemas.microsoft.com/office/powerpoint/2010/main" val="305467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What is Overfitting in Machine Learning?">
            <a:extLst>
              <a:ext uri="{FF2B5EF4-FFF2-40B4-BE49-F238E27FC236}">
                <a16:creationId xmlns:a16="http://schemas.microsoft.com/office/drawing/2014/main" id="{DB064859-19ED-495A-93F1-C821D0A8A9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6013" y="1030552"/>
            <a:ext cx="9593792" cy="4796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0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79910-D2FD-42D3-8F00-381A51CA3ADB}"/>
              </a:ext>
            </a:extLst>
          </p:cNvPr>
          <p:cNvSpPr>
            <a:spLocks noGrp="1"/>
          </p:cNvSpPr>
          <p:nvPr>
            <p:ph type="title"/>
          </p:nvPr>
        </p:nvSpPr>
        <p:spPr/>
        <p:txBody>
          <a:bodyPr/>
          <a:lstStyle/>
          <a:p>
            <a:r>
              <a:rPr lang="pt-BR" dirty="0"/>
              <a:t>Problema de Redução de Dimensionalidade em Imagens</a:t>
            </a:r>
          </a:p>
        </p:txBody>
      </p:sp>
      <p:sp>
        <p:nvSpPr>
          <p:cNvPr id="3" name="Espaço Reservado para Conteúdo 2">
            <a:extLst>
              <a:ext uri="{FF2B5EF4-FFF2-40B4-BE49-F238E27FC236}">
                <a16:creationId xmlns:a16="http://schemas.microsoft.com/office/drawing/2014/main" id="{40E5A9D2-5553-4A71-AF4F-28300D038CF7}"/>
              </a:ext>
            </a:extLst>
          </p:cNvPr>
          <p:cNvSpPr>
            <a:spLocks noGrp="1"/>
          </p:cNvSpPr>
          <p:nvPr>
            <p:ph idx="1"/>
          </p:nvPr>
        </p:nvSpPr>
        <p:spPr>
          <a:xfrm>
            <a:off x="838200" y="1825625"/>
            <a:ext cx="10515600" cy="4351338"/>
          </a:xfrm>
        </p:spPr>
        <p:txBody>
          <a:bodyPr/>
          <a:lstStyle/>
          <a:p>
            <a:pPr algn="just"/>
            <a:r>
              <a:rPr lang="pt-BR" b="1" dirty="0"/>
              <a:t>Dificuldade de visualização:</a:t>
            </a:r>
            <a:r>
              <a:rPr lang="pt-BR" dirty="0"/>
              <a:t> Analisar e interpretar dados de alta dimensionalidade é desafiador.</a:t>
            </a:r>
          </a:p>
          <a:p>
            <a:pPr algn="just"/>
            <a:endParaRPr lang="pt-BR" dirty="0"/>
          </a:p>
          <a:p>
            <a:pPr algn="just"/>
            <a:endParaRPr lang="pt-BR" dirty="0"/>
          </a:p>
          <a:p>
            <a:pPr algn="just"/>
            <a:endParaRPr lang="pt-BR" dirty="0"/>
          </a:p>
          <a:p>
            <a:pPr algn="just"/>
            <a:endParaRPr lang="pt-BR" dirty="0"/>
          </a:p>
        </p:txBody>
      </p:sp>
      <p:pic>
        <p:nvPicPr>
          <p:cNvPr id="3076" name="Picture 4" descr="Dimensionalidade | Crossverse Wiki | Fandom">
            <a:extLst>
              <a:ext uri="{FF2B5EF4-FFF2-40B4-BE49-F238E27FC236}">
                <a16:creationId xmlns:a16="http://schemas.microsoft.com/office/drawing/2014/main" id="{6DEE9522-17AE-4283-A324-4C1812D87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078" y="3329517"/>
            <a:ext cx="3296671" cy="308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3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12CA9A-3D35-4CD7-8A63-8A821EA7BE72}"/>
              </a:ext>
            </a:extLst>
          </p:cNvPr>
          <p:cNvSpPr>
            <a:spLocks noGrp="1"/>
          </p:cNvSpPr>
          <p:nvPr>
            <p:ph type="title"/>
          </p:nvPr>
        </p:nvSpPr>
        <p:spPr/>
        <p:txBody>
          <a:bodyPr/>
          <a:lstStyle/>
          <a:p>
            <a:r>
              <a:rPr lang="pt-BR" dirty="0"/>
              <a:t>Aplicações</a:t>
            </a:r>
          </a:p>
        </p:txBody>
      </p:sp>
      <p:pic>
        <p:nvPicPr>
          <p:cNvPr id="4098" name="Picture 2" descr="Aplicação Web: Entenda o que é - Blog Hub do Desenvolvedor">
            <a:extLst>
              <a:ext uri="{FF2B5EF4-FFF2-40B4-BE49-F238E27FC236}">
                <a16:creationId xmlns:a16="http://schemas.microsoft.com/office/drawing/2014/main" id="{F632BA92-4C8C-4689-AB8F-A3518A391A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7861" y="1690688"/>
            <a:ext cx="8715860" cy="455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5312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2805</TotalTime>
  <Words>2207</Words>
  <Application>Microsoft Office PowerPoint</Application>
  <PresentationFormat>Widescreen</PresentationFormat>
  <Paragraphs>240</Paragraphs>
  <Slides>60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60</vt:i4>
      </vt:variant>
    </vt:vector>
  </HeadingPairs>
  <TitlesOfParts>
    <vt:vector size="65" baseType="lpstr">
      <vt:lpstr>Arial</vt:lpstr>
      <vt:lpstr>Calibri</vt:lpstr>
      <vt:lpstr>Calibri Light</vt:lpstr>
      <vt:lpstr>Wingdings</vt:lpstr>
      <vt:lpstr>Tema do Office</vt:lpstr>
      <vt:lpstr>Redução de Dimensionalidade </vt:lpstr>
      <vt:lpstr>Sumario</vt:lpstr>
      <vt:lpstr>Apresentação do PowerPoint</vt:lpstr>
      <vt:lpstr>Redução de Dimensionalidade </vt:lpstr>
      <vt:lpstr>Problema de Redução de Dimensionalidade em Imagens </vt:lpstr>
      <vt:lpstr>Problema de Redução de Dimensionalidade em Imagens </vt:lpstr>
      <vt:lpstr>Apresentação do PowerPoint</vt:lpstr>
      <vt:lpstr>Problema de Redução de Dimensionalidade em Imagens</vt:lpstr>
      <vt:lpstr>Aplicações</vt:lpstr>
      <vt:lpstr>Compressão de Imagens </vt:lpstr>
      <vt:lpstr>Reconhecimento de Imagens </vt:lpstr>
      <vt:lpstr>Visualização de Dados de Imagens </vt:lpstr>
      <vt:lpstr>Aceleração de Modelos de Aprendizado de Máquina </vt:lpstr>
      <vt:lpstr>Redução de Ruído </vt:lpstr>
      <vt:lpstr>Algoritmos para redução de Dimensionalidade </vt:lpstr>
      <vt:lpstr>PCA (um clássico)</vt:lpstr>
      <vt:lpstr>PCA para Redução de Dimensionalidade de Imagens </vt:lpstr>
      <vt:lpstr>PCA para Redução de Dimensionalidade de Imagens </vt:lpstr>
      <vt:lpstr>PCA para Redução de Dimensionalidade de Imagens</vt:lpstr>
      <vt:lpstr>Apresentação do PowerPoint</vt:lpstr>
      <vt:lpstr>Apresentação do PowerPoint</vt:lpstr>
      <vt:lpstr>Apresentação do PowerPoint</vt:lpstr>
      <vt:lpstr>Agora, observe que os pontos que tinhamos num plano 3D estamos representando-os num plano 2D, sem perda de informação.</vt:lpstr>
      <vt:lpstr>Como PCA Funciona para Imagens </vt:lpstr>
      <vt:lpstr>Como PCA Funciona para Imagens</vt:lpstr>
      <vt:lpstr>Receita do Pca</vt:lpstr>
      <vt:lpstr> Passos</vt:lpstr>
      <vt:lpstr>Passos</vt:lpstr>
      <vt:lpstr>Passos</vt:lpstr>
      <vt:lpstr>Passos</vt:lpstr>
      <vt:lpstr>Exemplos</vt:lpstr>
      <vt:lpstr>t-SNE (t-Distributed Stochastic Neighbor Embedding)</vt:lpstr>
      <vt:lpstr>Descrição da Técnica </vt:lpstr>
      <vt:lpstr>Funcionamento </vt:lpstr>
      <vt:lpstr>Aplicações </vt:lpstr>
      <vt:lpstr>Aplicações</vt:lpstr>
      <vt:lpstr>Exemplo</vt:lpstr>
      <vt:lpstr>Exemplo </vt:lpstr>
      <vt:lpstr>UMAP (Uniform Manifold Approximation and Projection) </vt:lpstr>
      <vt:lpstr>Construção do Grafo de Vizinhança: </vt:lpstr>
      <vt:lpstr>Apresentação do PowerPoint</vt:lpstr>
      <vt:lpstr>Aplicação da Teoria de Grafos: </vt:lpstr>
      <vt:lpstr>Otimizando a Projeção: </vt:lpstr>
      <vt:lpstr>Apresentação do PowerPoint</vt:lpstr>
      <vt:lpstr>Aplicações </vt:lpstr>
      <vt:lpstr>UMAP (Uniform Manifold Approximation and Projection)</vt:lpstr>
      <vt:lpstr>Espaço Latente </vt:lpstr>
      <vt:lpstr>Apresentação do PowerPoint</vt:lpstr>
      <vt:lpstr>Características do Espaço Latente </vt:lpstr>
      <vt:lpstr>Relação com PCA e t-SNE </vt:lpstr>
      <vt:lpstr>PCA (Principal Component Analysis) </vt:lpstr>
      <vt:lpstr>Espaço Latente em PCA: </vt:lpstr>
      <vt:lpstr>t-SNE (t-Distributed Stochastic Neighbor Embedding) </vt:lpstr>
      <vt:lpstr>Espaço Latente em t-SNE: </vt:lpstr>
      <vt:lpstr>Comparação </vt:lpstr>
      <vt:lpstr>Natureza dos Componentes: </vt:lpstr>
      <vt:lpstr>Preservação da Estrutura: </vt:lpstr>
      <vt:lpstr>Dimensionalidade: </vt:lpstr>
      <vt:lpstr>Implementação de modelo</vt:lpstr>
      <vt:lpstr>Projetos com PCA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Redução de Dimensionalidade</dc:title>
  <dc:creator>suporte</dc:creator>
  <cp:lastModifiedBy>Leonardo Forero Mendoza</cp:lastModifiedBy>
  <cp:revision>30</cp:revision>
  <dcterms:created xsi:type="dcterms:W3CDTF">2024-06-26T13:59:26Z</dcterms:created>
  <dcterms:modified xsi:type="dcterms:W3CDTF">2024-06-28T12:52:56Z</dcterms:modified>
</cp:coreProperties>
</file>