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1" r:id="rId5"/>
    <p:sldId id="262" r:id="rId6"/>
    <p:sldId id="270" r:id="rId7"/>
    <p:sldId id="269" r:id="rId8"/>
    <p:sldId id="265"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E08B-92C9-4183-9816-B3BCB8B67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BD3BA-25E1-4694-AF61-FC5F07031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66E157-CA59-40D0-BF9D-9F4F869BC4A0}"/>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5" name="Footer Placeholder 4">
            <a:extLst>
              <a:ext uri="{FF2B5EF4-FFF2-40B4-BE49-F238E27FC236}">
                <a16:creationId xmlns:a16="http://schemas.microsoft.com/office/drawing/2014/main" id="{47EC07C7-5D5C-4529-A0FB-2B82D0AB0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E432E-3076-4A53-B135-86FC79047742}"/>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391466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FADD-BE90-4922-8868-3B6E45DF24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4F0756-D764-4A0B-9A86-A9CBD10D28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6B1C2-07EB-44B7-9B8A-C1D545E83791}"/>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5" name="Footer Placeholder 4">
            <a:extLst>
              <a:ext uri="{FF2B5EF4-FFF2-40B4-BE49-F238E27FC236}">
                <a16:creationId xmlns:a16="http://schemas.microsoft.com/office/drawing/2014/main" id="{F4B6C3F9-14CB-4963-8A65-83517F84A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1B4A3-A4CB-4D6F-82DF-43300DBF2829}"/>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291074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28FD2B-BC77-4857-B863-C13E720667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EADF35-DE70-44FE-8650-FF90B7E343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6C4D0-F9EB-47E8-A944-DFA5ECB502FC}"/>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5" name="Footer Placeholder 4">
            <a:extLst>
              <a:ext uri="{FF2B5EF4-FFF2-40B4-BE49-F238E27FC236}">
                <a16:creationId xmlns:a16="http://schemas.microsoft.com/office/drawing/2014/main" id="{D0A57865-38EB-4396-8FFA-2ADB2D017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6C43F-B8CE-4677-9BAF-B06C81CC1B66}"/>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245680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4F8D-677C-4F69-B3A0-6B29E9B67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C463A-7455-45EE-8670-ED62ADE1B6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E6619-5E3D-4768-AC26-3F2355D4091D}"/>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5" name="Footer Placeholder 4">
            <a:extLst>
              <a:ext uri="{FF2B5EF4-FFF2-40B4-BE49-F238E27FC236}">
                <a16:creationId xmlns:a16="http://schemas.microsoft.com/office/drawing/2014/main" id="{AF782F89-1AAE-4882-A48D-803766B0F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7D9A3-784B-48AB-B441-001BD13EC02C}"/>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228278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48E0-7C5E-4F1B-8AE3-9FDB29D32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251422-7F16-4AD5-8BD6-22CFFD7EE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7F8846-AD10-4BE7-9660-1F5050AD8A09}"/>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5" name="Footer Placeholder 4">
            <a:extLst>
              <a:ext uri="{FF2B5EF4-FFF2-40B4-BE49-F238E27FC236}">
                <a16:creationId xmlns:a16="http://schemas.microsoft.com/office/drawing/2014/main" id="{56128379-1B26-4B6E-B323-26D9DB691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C2299-1BD1-4231-AB4B-63B53E4B5E80}"/>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369696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8733-9815-4AA1-92EF-78C6FA7FC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3AA5AC-A59A-42C7-8A45-8A99B505C1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0C58E-A703-4E4C-9D68-B798D86E66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52D62-5C24-4E66-85F3-A3739D57DCF7}"/>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6" name="Footer Placeholder 5">
            <a:extLst>
              <a:ext uri="{FF2B5EF4-FFF2-40B4-BE49-F238E27FC236}">
                <a16:creationId xmlns:a16="http://schemas.microsoft.com/office/drawing/2014/main" id="{DD146B57-70A9-4E2B-AF28-7C9236935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2A3A4-8F20-43A5-90C9-72426D27C35E}"/>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69270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D29-0C73-4F6E-A4EC-0C9A8A9854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30E50F-535A-4D8B-8DB8-9A6768FEF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01BA17-229D-4B94-AEF6-DD388FC2FC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534C0-B178-4B7C-8879-7326D3307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736F6A-5893-4C26-9E5C-DD145BC605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7CF021-C99C-4CEC-BDD7-DFA1217D9542}"/>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8" name="Footer Placeholder 7">
            <a:extLst>
              <a:ext uri="{FF2B5EF4-FFF2-40B4-BE49-F238E27FC236}">
                <a16:creationId xmlns:a16="http://schemas.microsoft.com/office/drawing/2014/main" id="{B237B71F-DF58-4DCD-9D14-1D929A5A9B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DC8CC1-60CC-4E3B-9E64-5F0424BC9494}"/>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165347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FAEB-1A80-42E5-AC75-5B1808594D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C4767-EDBA-4043-8E26-10AC0E995F3F}"/>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4" name="Footer Placeholder 3">
            <a:extLst>
              <a:ext uri="{FF2B5EF4-FFF2-40B4-BE49-F238E27FC236}">
                <a16:creationId xmlns:a16="http://schemas.microsoft.com/office/drawing/2014/main" id="{58F45DF5-4A75-4CD2-ABCF-A93778C8FC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967571-D6F4-4518-A7E7-939469B57494}"/>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376249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15FC87-D2D3-4B16-B982-719644DFC47D}"/>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3" name="Footer Placeholder 2">
            <a:extLst>
              <a:ext uri="{FF2B5EF4-FFF2-40B4-BE49-F238E27FC236}">
                <a16:creationId xmlns:a16="http://schemas.microsoft.com/office/drawing/2014/main" id="{0AF13F23-1AF4-4A39-8011-11C16A5C46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C5BDD4-0C32-4929-91CD-1ED3BFFED64F}"/>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399447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7DC5-E80B-4514-A244-1414C37D6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163D2-D831-421A-879C-5DFADDE5C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B24C7-D4BB-4343-8D7B-109FA68E8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B46DA7-86C6-4842-943D-CDD41976BF4E}"/>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6" name="Footer Placeholder 5">
            <a:extLst>
              <a:ext uri="{FF2B5EF4-FFF2-40B4-BE49-F238E27FC236}">
                <a16:creationId xmlns:a16="http://schemas.microsoft.com/office/drawing/2014/main" id="{4D544C08-8C50-416B-B01A-84AB15754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44BCE-72D5-4A18-82E8-3A1560E0431D}"/>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247218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CD46-D1C4-4379-AE03-7964E3AA6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5BDAA3-DFFC-4C86-B89E-A8D926757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5986F-8B64-425D-9931-32E666A7D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17C804-8EE3-4CBF-8F3A-6D135BD74ABD}"/>
              </a:ext>
            </a:extLst>
          </p:cNvPr>
          <p:cNvSpPr>
            <a:spLocks noGrp="1"/>
          </p:cNvSpPr>
          <p:nvPr>
            <p:ph type="dt" sz="half" idx="10"/>
          </p:nvPr>
        </p:nvSpPr>
        <p:spPr/>
        <p:txBody>
          <a:bodyPr/>
          <a:lstStyle/>
          <a:p>
            <a:fld id="{FDFE1E48-5917-4BB5-BDA0-B0C79089C8DE}" type="datetimeFigureOut">
              <a:rPr lang="en-US" smtClean="0"/>
              <a:t>6/21/2019</a:t>
            </a:fld>
            <a:endParaRPr lang="en-US"/>
          </a:p>
        </p:txBody>
      </p:sp>
      <p:sp>
        <p:nvSpPr>
          <p:cNvPr id="6" name="Footer Placeholder 5">
            <a:extLst>
              <a:ext uri="{FF2B5EF4-FFF2-40B4-BE49-F238E27FC236}">
                <a16:creationId xmlns:a16="http://schemas.microsoft.com/office/drawing/2014/main" id="{A92750CE-EEBF-4808-BC3F-5CC649FBC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CEE91-E066-4767-9A22-A265B2EA8E93}"/>
              </a:ext>
            </a:extLst>
          </p:cNvPr>
          <p:cNvSpPr>
            <a:spLocks noGrp="1"/>
          </p:cNvSpPr>
          <p:nvPr>
            <p:ph type="sldNum" sz="quarter" idx="12"/>
          </p:nvPr>
        </p:nvSpPr>
        <p:spPr/>
        <p:txBody>
          <a:bodyPr/>
          <a:lstStyle/>
          <a:p>
            <a:fld id="{5BA4F561-77B6-4211-B9B1-E5906E5438D6}" type="slidenum">
              <a:rPr lang="en-US" smtClean="0"/>
              <a:t>‹#›</a:t>
            </a:fld>
            <a:endParaRPr lang="en-US"/>
          </a:p>
        </p:txBody>
      </p:sp>
    </p:spTree>
    <p:extLst>
      <p:ext uri="{BB962C8B-B14F-4D97-AF65-F5344CB8AC3E}">
        <p14:creationId xmlns:p14="http://schemas.microsoft.com/office/powerpoint/2010/main" val="206010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8EFC7-94B0-4559-B199-40694BE47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D2A5C-68F0-45DE-BE2A-378B7DC6C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49AD0-56A6-446E-8D48-E300087AE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E1E48-5917-4BB5-BDA0-B0C79089C8DE}" type="datetimeFigureOut">
              <a:rPr lang="en-US" smtClean="0"/>
              <a:t>6/21/2019</a:t>
            </a:fld>
            <a:endParaRPr lang="en-US"/>
          </a:p>
        </p:txBody>
      </p:sp>
      <p:sp>
        <p:nvSpPr>
          <p:cNvPr id="5" name="Footer Placeholder 4">
            <a:extLst>
              <a:ext uri="{FF2B5EF4-FFF2-40B4-BE49-F238E27FC236}">
                <a16:creationId xmlns:a16="http://schemas.microsoft.com/office/drawing/2014/main" id="{7405C07F-0052-43FD-9766-65ECF13B1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CFBF4-0DD9-4AC6-8B43-349BAD93C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4F561-77B6-4211-B9B1-E5906E5438D6}" type="slidenum">
              <a:rPr lang="en-US" smtClean="0"/>
              <a:t>‹#›</a:t>
            </a:fld>
            <a:endParaRPr lang="en-US"/>
          </a:p>
        </p:txBody>
      </p:sp>
    </p:spTree>
    <p:extLst>
      <p:ext uri="{BB962C8B-B14F-4D97-AF65-F5344CB8AC3E}">
        <p14:creationId xmlns:p14="http://schemas.microsoft.com/office/powerpoint/2010/main" val="2527916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ieltamiosso@gmail.com" TargetMode="External"/><Relationship Id="rId2" Type="http://schemas.openxmlformats.org/officeDocument/2006/relationships/hyperlink" Target="mailto:clarissa.ar@gmail.com" TargetMode="External"/><Relationship Id="rId1" Type="http://schemas.openxmlformats.org/officeDocument/2006/relationships/slideLayout" Target="../slideLayouts/slideLayout1.xml"/><Relationship Id="rId4" Type="http://schemas.openxmlformats.org/officeDocument/2006/relationships/hyperlink" Target="mailto:gustavotogni@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pp.wedy.com/"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63B8-47C9-4D31-AA6C-8F666906BE68}"/>
              </a:ext>
            </a:extLst>
          </p:cNvPr>
          <p:cNvSpPr>
            <a:spLocks noGrp="1"/>
          </p:cNvSpPr>
          <p:nvPr>
            <p:ph type="ctrTitle"/>
          </p:nvPr>
        </p:nvSpPr>
        <p:spPr/>
        <p:txBody>
          <a:bodyPr anchor="t">
            <a:normAutofit/>
          </a:bodyPr>
          <a:lstStyle/>
          <a:p>
            <a:pPr algn="l"/>
            <a:r>
              <a:rPr lang="pt-BR" dirty="0" err="1"/>
              <a:t>wedy-miner</a:t>
            </a:r>
            <a:endParaRPr lang="en-US" dirty="0"/>
          </a:p>
        </p:txBody>
      </p:sp>
      <p:sp>
        <p:nvSpPr>
          <p:cNvPr id="3" name="Subtitle 2">
            <a:extLst>
              <a:ext uri="{FF2B5EF4-FFF2-40B4-BE49-F238E27FC236}">
                <a16:creationId xmlns:a16="http://schemas.microsoft.com/office/drawing/2014/main" id="{643B14D3-4A1E-48C7-B4E4-841A7174FF2B}"/>
              </a:ext>
            </a:extLst>
          </p:cNvPr>
          <p:cNvSpPr>
            <a:spLocks noGrp="1"/>
          </p:cNvSpPr>
          <p:nvPr>
            <p:ph type="subTitle" idx="1"/>
          </p:nvPr>
        </p:nvSpPr>
        <p:spPr>
          <a:xfrm>
            <a:off x="1524000" y="4572422"/>
            <a:ext cx="9144000" cy="1655762"/>
          </a:xfrm>
        </p:spPr>
        <p:txBody>
          <a:bodyPr/>
          <a:lstStyle/>
          <a:p>
            <a:pPr algn="r"/>
            <a:r>
              <a:rPr lang="en-US" dirty="0"/>
              <a:t>Clarissa Rodrigues </a:t>
            </a:r>
            <a:r>
              <a:rPr lang="en-US" dirty="0">
                <a:hlinkClick r:id="rId2"/>
              </a:rPr>
              <a:t>clarissa.ar@gmail.com</a:t>
            </a:r>
            <a:endParaRPr lang="en-US" dirty="0"/>
          </a:p>
          <a:p>
            <a:pPr algn="r"/>
            <a:r>
              <a:rPr lang="en-US" dirty="0"/>
              <a:t>Daniel </a:t>
            </a:r>
            <a:r>
              <a:rPr lang="en-US" dirty="0" err="1"/>
              <a:t>Tamiosso</a:t>
            </a:r>
            <a:r>
              <a:rPr lang="en-US" dirty="0"/>
              <a:t> </a:t>
            </a:r>
            <a:r>
              <a:rPr lang="en-US" dirty="0">
                <a:hlinkClick r:id="rId3"/>
              </a:rPr>
              <a:t>danieltamiosso@gmail.com</a:t>
            </a:r>
            <a:endParaRPr lang="en-US" dirty="0"/>
          </a:p>
          <a:p>
            <a:pPr algn="r"/>
            <a:r>
              <a:rPr lang="en-US" dirty="0"/>
              <a:t>Gustavo Togni </a:t>
            </a:r>
            <a:r>
              <a:rPr lang="en-US" dirty="0">
                <a:hlinkClick r:id="rId4"/>
              </a:rPr>
              <a:t>gustavotogni@gmail.com</a:t>
            </a:r>
            <a:endParaRPr lang="en-US" dirty="0"/>
          </a:p>
          <a:p>
            <a:endParaRPr lang="en-US" dirty="0"/>
          </a:p>
        </p:txBody>
      </p:sp>
    </p:spTree>
    <p:extLst>
      <p:ext uri="{BB962C8B-B14F-4D97-AF65-F5344CB8AC3E}">
        <p14:creationId xmlns:p14="http://schemas.microsoft.com/office/powerpoint/2010/main" val="35990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A5A1-4DEB-48D8-8DC9-8DBEAFC59C11}"/>
              </a:ext>
            </a:extLst>
          </p:cNvPr>
          <p:cNvSpPr>
            <a:spLocks noGrp="1"/>
          </p:cNvSpPr>
          <p:nvPr>
            <p:ph type="title"/>
          </p:nvPr>
        </p:nvSpPr>
        <p:spPr/>
        <p:txBody>
          <a:bodyPr/>
          <a:lstStyle/>
          <a:p>
            <a:r>
              <a:rPr lang="en-US" dirty="0"/>
              <a:t>24 Most Informative Features </a:t>
            </a:r>
          </a:p>
        </p:txBody>
      </p:sp>
      <p:graphicFrame>
        <p:nvGraphicFramePr>
          <p:cNvPr id="6" name="Table 5">
            <a:extLst>
              <a:ext uri="{FF2B5EF4-FFF2-40B4-BE49-F238E27FC236}">
                <a16:creationId xmlns:a16="http://schemas.microsoft.com/office/drawing/2014/main" id="{2654B397-E5E7-456A-BAAC-64FBA6594CE7}"/>
              </a:ext>
            </a:extLst>
          </p:cNvPr>
          <p:cNvGraphicFramePr>
            <a:graphicFrameLocks noGrp="1"/>
          </p:cNvGraphicFramePr>
          <p:nvPr>
            <p:extLst>
              <p:ext uri="{D42A27DB-BD31-4B8C-83A1-F6EECF244321}">
                <p14:modId xmlns:p14="http://schemas.microsoft.com/office/powerpoint/2010/main" val="2113196330"/>
              </p:ext>
            </p:extLst>
          </p:nvPr>
        </p:nvGraphicFramePr>
        <p:xfrm>
          <a:off x="734352" y="1541398"/>
          <a:ext cx="5361648" cy="3308098"/>
        </p:xfrm>
        <a:graphic>
          <a:graphicData uri="http://schemas.openxmlformats.org/drawingml/2006/table">
            <a:tbl>
              <a:tblPr>
                <a:tableStyleId>{5C22544A-7EE6-4342-B048-85BDC9FD1C3A}</a:tableStyleId>
              </a:tblPr>
              <a:tblGrid>
                <a:gridCol w="3009451">
                  <a:extLst>
                    <a:ext uri="{9D8B030D-6E8A-4147-A177-3AD203B41FA5}">
                      <a16:colId xmlns:a16="http://schemas.microsoft.com/office/drawing/2014/main" val="946746241"/>
                    </a:ext>
                  </a:extLst>
                </a:gridCol>
                <a:gridCol w="2352197">
                  <a:extLst>
                    <a:ext uri="{9D8B030D-6E8A-4147-A177-3AD203B41FA5}">
                      <a16:colId xmlns:a16="http://schemas.microsoft.com/office/drawing/2014/main" val="1468599603"/>
                    </a:ext>
                  </a:extLst>
                </a:gridCol>
              </a:tblGrid>
              <a:tr h="286627">
                <a:tc>
                  <a:txBody>
                    <a:bodyPr/>
                    <a:lstStyle/>
                    <a:p>
                      <a:pPr algn="l" fontAlgn="b"/>
                      <a:r>
                        <a:rPr lang="en-US" sz="1400" u="none" strike="noStrike" dirty="0">
                          <a:effectLst/>
                        </a:rPr>
                        <a:t>unigram(hate)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hate : happin = 92.3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087359042"/>
                  </a:ext>
                </a:extLst>
              </a:tr>
              <a:tr h="286627">
                <a:tc>
                  <a:txBody>
                    <a:bodyPr/>
                    <a:lstStyle/>
                    <a:p>
                      <a:pPr algn="l" fontAlgn="b"/>
                      <a:r>
                        <a:rPr lang="en-US" sz="1400" u="none" strike="noStrike" dirty="0">
                          <a:effectLst/>
                        </a:rPr>
                        <a:t>unigram(hates)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hate : </a:t>
                      </a:r>
                      <a:r>
                        <a:rPr lang="en-US" sz="1400" u="none" strike="noStrike" dirty="0" err="1">
                          <a:effectLst/>
                        </a:rPr>
                        <a:t>happin</a:t>
                      </a:r>
                      <a:r>
                        <a:rPr lang="en-US" sz="1400" u="none" strike="noStrike" dirty="0">
                          <a:effectLst/>
                        </a:rPr>
                        <a:t> = 78.6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04391317"/>
                  </a:ext>
                </a:extLst>
              </a:tr>
              <a:tr h="286627">
                <a:tc>
                  <a:txBody>
                    <a:bodyPr/>
                    <a:lstStyle/>
                    <a:p>
                      <a:pPr algn="l" fontAlgn="b"/>
                      <a:r>
                        <a:rPr lang="en-US" sz="1400" u="none" strike="noStrike" dirty="0">
                          <a:effectLst/>
                        </a:rPr>
                        <a:t>unigram(stupid)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hate : love = 71.3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471877500"/>
                  </a:ext>
                </a:extLst>
              </a:tr>
              <a:tr h="286627">
                <a:tc>
                  <a:txBody>
                    <a:bodyPr/>
                    <a:lstStyle/>
                    <a:p>
                      <a:pPr algn="l" fontAlgn="b"/>
                      <a:r>
                        <a:rPr lang="en-US" sz="1400" u="none" strike="noStrike" dirty="0" err="1">
                          <a:effectLst/>
                        </a:rPr>
                        <a:t>longestword</a:t>
                      </a:r>
                      <a:r>
                        <a:rPr lang="en-US" sz="1400" u="none" strike="noStrike" dirty="0">
                          <a:effectLst/>
                        </a:rPr>
                        <a:t> = 'mothers'</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love : hate = 71.1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620709463"/>
                  </a:ext>
                </a:extLst>
              </a:tr>
              <a:tr h="286627">
                <a:tc>
                  <a:txBody>
                    <a:bodyPr/>
                    <a:lstStyle/>
                    <a:p>
                      <a:pPr algn="l" fontAlgn="b"/>
                      <a:r>
                        <a:rPr lang="en-US" sz="1400" u="none" strike="noStrike" dirty="0">
                          <a:effectLst/>
                        </a:rPr>
                        <a:t>bigram(('finally', 'home'))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relief : </a:t>
                      </a:r>
                      <a:r>
                        <a:rPr lang="en-US" sz="1400" u="none" strike="noStrike" dirty="0" err="1">
                          <a:effectLst/>
                        </a:rPr>
                        <a:t>neutra</a:t>
                      </a:r>
                      <a:r>
                        <a:rPr lang="en-US" sz="1400" u="none" strike="noStrike" dirty="0">
                          <a:effectLst/>
                        </a:rPr>
                        <a:t> = 64.6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33656669"/>
                  </a:ext>
                </a:extLst>
              </a:tr>
              <a:tr h="286627">
                <a:tc>
                  <a:txBody>
                    <a:bodyPr/>
                    <a:lstStyle/>
                    <a:p>
                      <a:pPr algn="l" fontAlgn="b"/>
                      <a:r>
                        <a:rPr lang="en-US" sz="1400" u="none" strike="noStrike" dirty="0">
                          <a:effectLst/>
                        </a:rPr>
                        <a:t>bigram(('day', 'moms'))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love : worry = 58.5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287220433"/>
                  </a:ext>
                </a:extLst>
              </a:tr>
              <a:tr h="286627">
                <a:tc>
                  <a:txBody>
                    <a:bodyPr/>
                    <a:lstStyle/>
                    <a:p>
                      <a:pPr algn="l" fontAlgn="b"/>
                      <a:r>
                        <a:rPr lang="en-US" sz="1400" u="none" strike="noStrike" dirty="0">
                          <a:effectLst/>
                        </a:rPr>
                        <a:t>bigram(('happy', 'mothers'))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love : hate = 55.1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461114273"/>
                  </a:ext>
                </a:extLst>
              </a:tr>
              <a:tr h="0">
                <a:tc>
                  <a:txBody>
                    <a:bodyPr/>
                    <a:lstStyle/>
                    <a:p>
                      <a:pPr algn="l" fontAlgn="b"/>
                      <a:r>
                        <a:rPr lang="en-US" sz="1400" u="none" strike="noStrike" dirty="0">
                          <a:effectLst/>
                        </a:rPr>
                        <a:t>trigram(('happy', 'mothers', 'day'))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love : hate = 54.2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760785080"/>
                  </a:ext>
                </a:extLst>
              </a:tr>
              <a:tr h="0">
                <a:tc>
                  <a:txBody>
                    <a:bodyPr/>
                    <a:lstStyle/>
                    <a:p>
                      <a:pPr algn="l" fontAlgn="b"/>
                      <a:r>
                        <a:rPr lang="en-US" sz="1400" u="none" strike="noStrike" dirty="0">
                          <a:effectLst/>
                        </a:rPr>
                        <a:t>trigram(('mothers', 'day', 'moms'))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love : worry = 50.9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890745415"/>
                  </a:ext>
                </a:extLst>
              </a:tr>
              <a:tr h="286627">
                <a:tc>
                  <a:txBody>
                    <a:bodyPr/>
                    <a:lstStyle/>
                    <a:p>
                      <a:pPr algn="l" fontAlgn="b"/>
                      <a:r>
                        <a:rPr lang="en-US" sz="1400" u="none" strike="noStrike" dirty="0">
                          <a:effectLst/>
                        </a:rPr>
                        <a:t>bigram(('mothers', 'day'))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love : hate = 46.5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642604251"/>
                  </a:ext>
                </a:extLst>
              </a:tr>
              <a:tr h="286627">
                <a:tc>
                  <a:txBody>
                    <a:bodyPr/>
                    <a:lstStyle/>
                    <a:p>
                      <a:pPr algn="l" fontAlgn="b"/>
                      <a:r>
                        <a:rPr lang="en-US" sz="1400" u="none" strike="noStrike" dirty="0">
                          <a:effectLst/>
                        </a:rPr>
                        <a:t>bigram(('love', 'u'))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love : neutra = 44.4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564059235"/>
                  </a:ext>
                </a:extLst>
              </a:tr>
              <a:tr h="286627">
                <a:tc>
                  <a:txBody>
                    <a:bodyPr/>
                    <a:lstStyle/>
                    <a:p>
                      <a:pPr algn="l" fontAlgn="b"/>
                      <a:r>
                        <a:rPr lang="en-US" sz="1400" u="none" strike="noStrike" dirty="0">
                          <a:effectLst/>
                        </a:rPr>
                        <a:t>unigram(fuckin)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hate : </a:t>
                      </a:r>
                      <a:r>
                        <a:rPr lang="en-US" sz="1400" u="none" strike="noStrike" dirty="0" err="1">
                          <a:effectLst/>
                        </a:rPr>
                        <a:t>neutra</a:t>
                      </a:r>
                      <a:r>
                        <a:rPr lang="en-US" sz="1400" u="none" strike="noStrike" dirty="0">
                          <a:effectLst/>
                        </a:rPr>
                        <a:t> = 41.1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409006548"/>
                  </a:ext>
                </a:extLst>
              </a:tr>
            </a:tbl>
          </a:graphicData>
        </a:graphic>
      </p:graphicFrame>
      <p:graphicFrame>
        <p:nvGraphicFramePr>
          <p:cNvPr id="7" name="Table 6">
            <a:extLst>
              <a:ext uri="{FF2B5EF4-FFF2-40B4-BE49-F238E27FC236}">
                <a16:creationId xmlns:a16="http://schemas.microsoft.com/office/drawing/2014/main" id="{C7DC3AFA-0D85-45FF-9991-A4A80D1BC3B2}"/>
              </a:ext>
            </a:extLst>
          </p:cNvPr>
          <p:cNvGraphicFramePr>
            <a:graphicFrameLocks noGrp="1"/>
          </p:cNvGraphicFramePr>
          <p:nvPr>
            <p:extLst>
              <p:ext uri="{D42A27DB-BD31-4B8C-83A1-F6EECF244321}">
                <p14:modId xmlns:p14="http://schemas.microsoft.com/office/powerpoint/2010/main" val="1205769299"/>
              </p:ext>
            </p:extLst>
          </p:nvPr>
        </p:nvGraphicFramePr>
        <p:xfrm>
          <a:off x="6601266" y="1541398"/>
          <a:ext cx="4875160" cy="3457128"/>
        </p:xfrm>
        <a:graphic>
          <a:graphicData uri="http://schemas.openxmlformats.org/drawingml/2006/table">
            <a:tbl>
              <a:tblPr>
                <a:tableStyleId>{5C22544A-7EE6-4342-B048-85BDC9FD1C3A}</a:tableStyleId>
              </a:tblPr>
              <a:tblGrid>
                <a:gridCol w="2439348">
                  <a:extLst>
                    <a:ext uri="{9D8B030D-6E8A-4147-A177-3AD203B41FA5}">
                      <a16:colId xmlns:a16="http://schemas.microsoft.com/office/drawing/2014/main" val="946746241"/>
                    </a:ext>
                  </a:extLst>
                </a:gridCol>
                <a:gridCol w="2435812">
                  <a:extLst>
                    <a:ext uri="{9D8B030D-6E8A-4147-A177-3AD203B41FA5}">
                      <a16:colId xmlns:a16="http://schemas.microsoft.com/office/drawing/2014/main" val="1468599603"/>
                    </a:ext>
                  </a:extLst>
                </a:gridCol>
              </a:tblGrid>
              <a:tr h="288094">
                <a:tc>
                  <a:txBody>
                    <a:bodyPr/>
                    <a:lstStyle/>
                    <a:p>
                      <a:pPr algn="l" fontAlgn="b"/>
                      <a:r>
                        <a:rPr lang="en-US" sz="1400" u="none" strike="noStrike">
                          <a:effectLst/>
                        </a:rPr>
                        <a:t>unigram(mothers)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love : hate = 37.5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018474441"/>
                  </a:ext>
                </a:extLst>
              </a:tr>
              <a:tr h="288094">
                <a:tc>
                  <a:txBody>
                    <a:bodyPr/>
                    <a:lstStyle/>
                    <a:p>
                      <a:pPr algn="l" fontAlgn="b"/>
                      <a:r>
                        <a:rPr lang="en-US" sz="1400" u="none" strike="noStrike">
                          <a:effectLst/>
                        </a:rPr>
                        <a:t>unigram(fuck)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hate : neutra = 36.0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577829774"/>
                  </a:ext>
                </a:extLst>
              </a:tr>
              <a:tr h="288094">
                <a:tc>
                  <a:txBody>
                    <a:bodyPr/>
                    <a:lstStyle/>
                    <a:p>
                      <a:pPr algn="l" fontAlgn="b"/>
                      <a:r>
                        <a:rPr lang="en-US" sz="1400" u="none" strike="noStrike">
                          <a:effectLst/>
                        </a:rPr>
                        <a:t>unigram(sucks)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hate : happin = 35.2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582153968"/>
                  </a:ext>
                </a:extLst>
              </a:tr>
              <a:tr h="288094">
                <a:tc>
                  <a:txBody>
                    <a:bodyPr/>
                    <a:lstStyle/>
                    <a:p>
                      <a:pPr algn="l" fontAlgn="b"/>
                      <a:r>
                        <a:rPr lang="en-US" sz="1400" u="none" strike="noStrike">
                          <a:effectLst/>
                        </a:rPr>
                        <a:t>unigram(ugh)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hate : happin = 34.8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304825556"/>
                  </a:ext>
                </a:extLst>
              </a:tr>
              <a:tr h="288094">
                <a:tc>
                  <a:txBody>
                    <a:bodyPr/>
                    <a:lstStyle/>
                    <a:p>
                      <a:pPr algn="l" fontAlgn="b"/>
                      <a:r>
                        <a:rPr lang="en-US" sz="1400" u="none" strike="noStrike">
                          <a:effectLst/>
                        </a:rPr>
                        <a:t>bigram(('love', 'ya'))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love : </a:t>
                      </a:r>
                      <a:r>
                        <a:rPr lang="en-US" sz="1400" u="none" strike="noStrike" dirty="0" err="1">
                          <a:effectLst/>
                        </a:rPr>
                        <a:t>neutra</a:t>
                      </a:r>
                      <a:r>
                        <a:rPr lang="en-US" sz="1400" u="none" strike="noStrike" dirty="0">
                          <a:effectLst/>
                        </a:rPr>
                        <a:t> = 34.4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196530755"/>
                  </a:ext>
                </a:extLst>
              </a:tr>
              <a:tr h="288094">
                <a:tc>
                  <a:txBody>
                    <a:bodyPr/>
                    <a:lstStyle/>
                    <a:p>
                      <a:pPr algn="l" fontAlgn="b"/>
                      <a:r>
                        <a:rPr lang="en-US" sz="1400" u="none" strike="noStrike" dirty="0" err="1">
                          <a:effectLst/>
                        </a:rPr>
                        <a:t>longestword</a:t>
                      </a:r>
                      <a:r>
                        <a:rPr lang="en-US" sz="1400" u="none" strike="noStrike" dirty="0">
                          <a:effectLst/>
                        </a:rPr>
                        <a:t> = 'sorry’</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worry : </a:t>
                      </a:r>
                      <a:r>
                        <a:rPr lang="en-US" sz="1400" u="none" strike="noStrike" dirty="0" err="1">
                          <a:effectLst/>
                        </a:rPr>
                        <a:t>happin</a:t>
                      </a:r>
                      <a:r>
                        <a:rPr lang="en-US" sz="1400" u="none" strike="noStrike" dirty="0">
                          <a:effectLst/>
                        </a:rPr>
                        <a:t> = 34.0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530006351"/>
                  </a:ext>
                </a:extLst>
              </a:tr>
              <a:tr h="288094">
                <a:tc>
                  <a:txBody>
                    <a:bodyPr/>
                    <a:lstStyle/>
                    <a:p>
                      <a:pPr algn="l" fontAlgn="b"/>
                      <a:r>
                        <a:rPr lang="en-US" sz="1400" u="none" strike="noStrike">
                          <a:effectLst/>
                        </a:rPr>
                        <a:t>bigram(('ugh', 'hate'))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hate : worry = 33.3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104086770"/>
                  </a:ext>
                </a:extLst>
              </a:tr>
              <a:tr h="288094">
                <a:tc>
                  <a:txBody>
                    <a:bodyPr/>
                    <a:lstStyle/>
                    <a:p>
                      <a:pPr algn="l" fontAlgn="b"/>
                      <a:r>
                        <a:rPr lang="en-US" sz="1400" u="none" strike="noStrike">
                          <a:effectLst/>
                        </a:rPr>
                        <a:t>unigram(sad)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sadnes : happin = 32.7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12554625"/>
                  </a:ext>
                </a:extLst>
              </a:tr>
              <a:tr h="288094">
                <a:tc>
                  <a:txBody>
                    <a:bodyPr/>
                    <a:lstStyle/>
                    <a:p>
                      <a:pPr algn="l" fontAlgn="b"/>
                      <a:r>
                        <a:rPr lang="en-US" sz="1400" u="none" strike="noStrike">
                          <a:effectLst/>
                        </a:rPr>
                        <a:t>bigram(('day', 'mom')) = True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love : neutra = 32.7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173591203"/>
                  </a:ext>
                </a:extLst>
              </a:tr>
              <a:tr h="288094">
                <a:tc>
                  <a:txBody>
                    <a:bodyPr/>
                    <a:lstStyle/>
                    <a:p>
                      <a:pPr algn="l" fontAlgn="b"/>
                      <a:r>
                        <a:rPr lang="en-US" sz="1400" u="none" strike="noStrike" dirty="0">
                          <a:effectLst/>
                        </a:rPr>
                        <a:t>unigram(mums)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a:effectLst/>
                        </a:rPr>
                        <a:t>love : worry = 32.7 : 1.0</a:t>
                      </a:r>
                      <a:endParaRPr lang="en-US" sz="1400" b="0"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668303636"/>
                  </a:ext>
                </a:extLst>
              </a:tr>
              <a:tr h="288094">
                <a:tc>
                  <a:txBody>
                    <a:bodyPr/>
                    <a:lstStyle/>
                    <a:p>
                      <a:pPr algn="l" fontAlgn="b"/>
                      <a:r>
                        <a:rPr lang="en-US" sz="1400" u="none" strike="noStrike">
                          <a:effectLst/>
                        </a:rPr>
                        <a:t>longestword = 'love'</a:t>
                      </a:r>
                      <a:endParaRPr lang="en-US" sz="1400" b="0" i="0" u="none" strike="noStrike">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a:effectLst/>
                        </a:rPr>
                        <a:t>love : </a:t>
                      </a:r>
                      <a:r>
                        <a:rPr lang="en-US" sz="1400" u="none" strike="noStrike" dirty="0" err="1">
                          <a:effectLst/>
                        </a:rPr>
                        <a:t>neutra</a:t>
                      </a:r>
                      <a:r>
                        <a:rPr lang="en-US" sz="1400" u="none" strike="noStrike" dirty="0">
                          <a:effectLst/>
                        </a:rPr>
                        <a:t> = 31.9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882512096"/>
                  </a:ext>
                </a:extLst>
              </a:tr>
              <a:tr h="288094">
                <a:tc>
                  <a:txBody>
                    <a:bodyPr/>
                    <a:lstStyle/>
                    <a:p>
                      <a:pPr algn="l" fontAlgn="b"/>
                      <a:r>
                        <a:rPr lang="en-US" sz="1400" u="none" strike="noStrike" dirty="0">
                          <a:effectLst/>
                        </a:rPr>
                        <a:t>bigram(('</a:t>
                      </a:r>
                      <a:r>
                        <a:rPr lang="en-US" sz="1400" u="none" strike="noStrike" dirty="0" err="1">
                          <a:effectLst/>
                        </a:rPr>
                        <a:t>im</a:t>
                      </a:r>
                      <a:r>
                        <a:rPr lang="en-US" sz="1400" u="none" strike="noStrike" dirty="0">
                          <a:effectLst/>
                        </a:rPr>
                        <a:t>', 'sad')) = True</a:t>
                      </a:r>
                      <a:endParaRPr lang="en-US" sz="1400" b="0" i="0" u="none" strike="noStrike" dirty="0">
                        <a:solidFill>
                          <a:srgbClr val="000000"/>
                        </a:solidFill>
                        <a:effectLst/>
                        <a:latin typeface="Calibri" panose="020F0502020204030204" pitchFamily="34" charset="0"/>
                      </a:endParaRPr>
                    </a:p>
                  </a:txBody>
                  <a:tcPr marL="7554" marR="7554" marT="7554" marB="0" anchor="b"/>
                </a:tc>
                <a:tc>
                  <a:txBody>
                    <a:bodyPr/>
                    <a:lstStyle/>
                    <a:p>
                      <a:pPr algn="l" fontAlgn="b"/>
                      <a:r>
                        <a:rPr lang="en-US" sz="1400" u="none" strike="noStrike" dirty="0" err="1">
                          <a:effectLst/>
                        </a:rPr>
                        <a:t>sadnes</a:t>
                      </a:r>
                      <a:r>
                        <a:rPr lang="en-US" sz="1400" u="none" strike="noStrike" dirty="0">
                          <a:effectLst/>
                        </a:rPr>
                        <a:t> : </a:t>
                      </a:r>
                      <a:r>
                        <a:rPr lang="en-US" sz="1400" u="none" strike="noStrike" dirty="0" err="1">
                          <a:effectLst/>
                        </a:rPr>
                        <a:t>happin</a:t>
                      </a:r>
                      <a:r>
                        <a:rPr lang="en-US" sz="1400" u="none" strike="noStrike" dirty="0">
                          <a:effectLst/>
                        </a:rPr>
                        <a:t> = 31.7 : 1.0</a:t>
                      </a:r>
                      <a:endParaRPr lang="en-US" sz="14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739144358"/>
                  </a:ext>
                </a:extLst>
              </a:tr>
            </a:tbl>
          </a:graphicData>
        </a:graphic>
      </p:graphicFrame>
    </p:spTree>
    <p:extLst>
      <p:ext uri="{BB962C8B-B14F-4D97-AF65-F5344CB8AC3E}">
        <p14:creationId xmlns:p14="http://schemas.microsoft.com/office/powerpoint/2010/main" val="1026061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A5A1-4DEB-48D8-8DC9-8DBEAFC59C11}"/>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5FF7FC33-DFFF-4F6F-AB75-3E64C9E5B123}"/>
              </a:ext>
            </a:extLst>
          </p:cNvPr>
          <p:cNvSpPr>
            <a:spLocks noGrp="1"/>
          </p:cNvSpPr>
          <p:nvPr>
            <p:ph idx="1"/>
          </p:nvPr>
        </p:nvSpPr>
        <p:spPr/>
        <p:txBody>
          <a:bodyPr/>
          <a:lstStyle/>
          <a:p>
            <a:r>
              <a:rPr lang="en-US" dirty="0"/>
              <a:t>276,debora-marcelo-26-10-2019,"And our invitations arrived, with a lot of love and affection. For","['invitations', 'arrived', 'lot', 'love', 'affection']","{'length': 38, '</a:t>
            </a:r>
            <a:r>
              <a:rPr lang="en-US" dirty="0" err="1"/>
              <a:t>lexdiv</a:t>
            </a:r>
            <a:r>
              <a:rPr lang="en-US" dirty="0"/>
              <a:t>': 1.0, '</a:t>
            </a:r>
            <a:r>
              <a:rPr lang="en-US" dirty="0" err="1"/>
              <a:t>longestword</a:t>
            </a:r>
            <a:r>
              <a:rPr lang="en-US" dirty="0"/>
              <a:t>': 'invitations', 'unigram(invitations)': True, 'unigram(arrived)': True, 'unigram(lot)': True, 'unigram(love)': True, 'unigram(affection)': True, ""bigram(('invitations', 'arrived'))"": True, ""bigram(('arrived', 'lot'))"": True, ""bigram(('lot', 'love'))"": True, ""bigram(('love', 'affection'))"": True, ""trigram(('invitations', 'arrived', 'lot'))"": True, ""trigram(('arrived', 'lot', 'love'))"": True, ""trigram(('lot', 'love', 'affection'))"": True}",relief</a:t>
            </a:r>
          </a:p>
        </p:txBody>
      </p:sp>
    </p:spTree>
    <p:extLst>
      <p:ext uri="{BB962C8B-B14F-4D97-AF65-F5344CB8AC3E}">
        <p14:creationId xmlns:p14="http://schemas.microsoft.com/office/powerpoint/2010/main" val="369606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226A-9B69-49BF-934D-65F924BFA3A8}"/>
              </a:ext>
            </a:extLst>
          </p:cNvPr>
          <p:cNvSpPr>
            <a:spLocks noGrp="1"/>
          </p:cNvSpPr>
          <p:nvPr>
            <p:ph type="title"/>
          </p:nvPr>
        </p:nvSpPr>
        <p:spPr/>
        <p:txBody>
          <a:bodyPr/>
          <a:lstStyle/>
          <a:p>
            <a:r>
              <a:rPr lang="pt-BR" dirty="0" err="1"/>
              <a:t>Sentiment</a:t>
            </a:r>
            <a:r>
              <a:rPr lang="pt-BR" dirty="0"/>
              <a:t> </a:t>
            </a:r>
            <a:r>
              <a:rPr lang="pt-BR" dirty="0" err="1"/>
              <a:t>Analysis</a:t>
            </a:r>
            <a:endParaRPr lang="en-US" dirty="0"/>
          </a:p>
        </p:txBody>
      </p:sp>
      <p:sp>
        <p:nvSpPr>
          <p:cNvPr id="3" name="Content Placeholder 2">
            <a:extLst>
              <a:ext uri="{FF2B5EF4-FFF2-40B4-BE49-F238E27FC236}">
                <a16:creationId xmlns:a16="http://schemas.microsoft.com/office/drawing/2014/main" id="{FF130E3D-EF79-49AC-A337-ADA6DED1E8E9}"/>
              </a:ext>
            </a:extLst>
          </p:cNvPr>
          <p:cNvSpPr>
            <a:spLocks noGrp="1"/>
          </p:cNvSpPr>
          <p:nvPr>
            <p:ph idx="1"/>
          </p:nvPr>
        </p:nvSpPr>
        <p:spPr/>
        <p:txBody>
          <a:bodyPr>
            <a:normAutofit/>
          </a:bodyPr>
          <a:lstStyle/>
          <a:p>
            <a:r>
              <a:rPr lang="en-US" dirty="0"/>
              <a:t>Sentiment analysis using machine learning is generally treated as a text classification problem. </a:t>
            </a:r>
          </a:p>
          <a:p>
            <a:r>
              <a:rPr lang="en-US" dirty="0"/>
              <a:t>Machine Learning-based approaches for sentiment analysis work in following phases:</a:t>
            </a:r>
          </a:p>
          <a:p>
            <a:r>
              <a:rPr lang="en-US" dirty="0"/>
              <a:t>1. Text preprocessing</a:t>
            </a:r>
          </a:p>
          <a:p>
            <a:r>
              <a:rPr lang="en-US" dirty="0"/>
              <a:t>2. Feature selection methods</a:t>
            </a:r>
          </a:p>
          <a:p>
            <a:r>
              <a:rPr lang="en-US" dirty="0"/>
              <a:t>3. Feature weighting and representation schemes</a:t>
            </a:r>
          </a:p>
          <a:p>
            <a:r>
              <a:rPr lang="en-US" dirty="0"/>
              <a:t>4. Machine learning algorithm</a:t>
            </a:r>
          </a:p>
        </p:txBody>
      </p:sp>
    </p:spTree>
    <p:extLst>
      <p:ext uri="{BB962C8B-B14F-4D97-AF65-F5344CB8AC3E}">
        <p14:creationId xmlns:p14="http://schemas.microsoft.com/office/powerpoint/2010/main" val="14778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F967BFDF-344F-4916-9562-1E805C7FDE96}"/>
              </a:ext>
            </a:extLst>
          </p:cNvPr>
          <p:cNvGrpSpPr/>
          <p:nvPr/>
        </p:nvGrpSpPr>
        <p:grpSpPr>
          <a:xfrm>
            <a:off x="9931433" y="3899287"/>
            <a:ext cx="1553089" cy="1569337"/>
            <a:chOff x="-89990" y="999782"/>
            <a:chExt cx="1553089" cy="1726271"/>
          </a:xfrm>
        </p:grpSpPr>
        <p:pic>
          <p:nvPicPr>
            <p:cNvPr id="35" name="Graphic 34" descr="Browser window">
              <a:extLst>
                <a:ext uri="{FF2B5EF4-FFF2-40B4-BE49-F238E27FC236}">
                  <a16:creationId xmlns:a16="http://schemas.microsoft.com/office/drawing/2014/main" id="{C8395AE8-9701-45DC-AD64-F44CEBF6A1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03" y="1185951"/>
              <a:ext cx="1540102" cy="1540102"/>
            </a:xfrm>
            <a:prstGeom prst="rect">
              <a:avLst/>
            </a:prstGeom>
          </p:spPr>
        </p:pic>
        <p:sp>
          <p:nvSpPr>
            <p:cNvPr id="36" name="Rectangle 35">
              <a:extLst>
                <a:ext uri="{FF2B5EF4-FFF2-40B4-BE49-F238E27FC236}">
                  <a16:creationId xmlns:a16="http://schemas.microsoft.com/office/drawing/2014/main" id="{E6DFC09D-ECCA-4DE8-932A-822531B70074}"/>
                </a:ext>
              </a:extLst>
            </p:cNvPr>
            <p:cNvSpPr/>
            <p:nvPr/>
          </p:nvSpPr>
          <p:spPr>
            <a:xfrm>
              <a:off x="-89990" y="999782"/>
              <a:ext cx="1499193"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wAnalyzer.py</a:t>
              </a:r>
            </a:p>
          </p:txBody>
        </p:sp>
      </p:grpSp>
      <p:pic>
        <p:nvPicPr>
          <p:cNvPr id="38" name="Graphic 37" descr="Browser window">
            <a:extLst>
              <a:ext uri="{FF2B5EF4-FFF2-40B4-BE49-F238E27FC236}">
                <a16:creationId xmlns:a16="http://schemas.microsoft.com/office/drawing/2014/main" id="{40170321-021E-4AC8-944C-0709B9BFB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76359" y="3984712"/>
            <a:ext cx="1400093" cy="1400093"/>
          </a:xfrm>
          <a:prstGeom prst="rect">
            <a:avLst/>
          </a:prstGeom>
        </p:spPr>
      </p:pic>
      <p:sp>
        <p:nvSpPr>
          <p:cNvPr id="39" name="Rectangle 38">
            <a:extLst>
              <a:ext uri="{FF2B5EF4-FFF2-40B4-BE49-F238E27FC236}">
                <a16:creationId xmlns:a16="http://schemas.microsoft.com/office/drawing/2014/main" id="{62BAD395-191C-41FC-9876-2F7363A07925}"/>
              </a:ext>
            </a:extLst>
          </p:cNvPr>
          <p:cNvSpPr/>
          <p:nvPr/>
        </p:nvSpPr>
        <p:spPr>
          <a:xfrm>
            <a:off x="7006354" y="3839608"/>
            <a:ext cx="1609993" cy="335757"/>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wProcessor.py</a:t>
            </a:r>
          </a:p>
        </p:txBody>
      </p:sp>
      <p:grpSp>
        <p:nvGrpSpPr>
          <p:cNvPr id="40" name="Group 39">
            <a:extLst>
              <a:ext uri="{FF2B5EF4-FFF2-40B4-BE49-F238E27FC236}">
                <a16:creationId xmlns:a16="http://schemas.microsoft.com/office/drawing/2014/main" id="{07FAF247-C867-4E8B-8E9E-2012B79CFB25}"/>
              </a:ext>
            </a:extLst>
          </p:cNvPr>
          <p:cNvGrpSpPr/>
          <p:nvPr/>
        </p:nvGrpSpPr>
        <p:grpSpPr>
          <a:xfrm>
            <a:off x="9858290" y="530248"/>
            <a:ext cx="1677892" cy="1655925"/>
            <a:chOff x="2543755" y="4045501"/>
            <a:chExt cx="1677892" cy="1821517"/>
          </a:xfrm>
        </p:grpSpPr>
        <p:pic>
          <p:nvPicPr>
            <p:cNvPr id="41" name="Graphic 40" descr="Disk">
              <a:extLst>
                <a:ext uri="{FF2B5EF4-FFF2-40B4-BE49-F238E27FC236}">
                  <a16:creationId xmlns:a16="http://schemas.microsoft.com/office/drawing/2014/main" id="{0060A159-4D4B-4397-93E2-A4A3117CE1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3755" y="4189126"/>
              <a:ext cx="1677892" cy="1677892"/>
            </a:xfrm>
            <a:prstGeom prst="rect">
              <a:avLst/>
            </a:prstGeom>
          </p:spPr>
        </p:pic>
        <p:sp>
          <p:nvSpPr>
            <p:cNvPr id="42" name="Rectangle 41">
              <a:extLst>
                <a:ext uri="{FF2B5EF4-FFF2-40B4-BE49-F238E27FC236}">
                  <a16:creationId xmlns:a16="http://schemas.microsoft.com/office/drawing/2014/main" id="{259372D0-54EC-44A2-A7D1-8AD67E4F3E0A}"/>
                </a:ext>
              </a:extLst>
            </p:cNvPr>
            <p:cNvSpPr/>
            <p:nvPr/>
          </p:nvSpPr>
          <p:spPr>
            <a:xfrm>
              <a:off x="2869836" y="4045501"/>
              <a:ext cx="1217193"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source.csv</a:t>
              </a:r>
            </a:p>
          </p:txBody>
        </p:sp>
      </p:grpSp>
      <p:pic>
        <p:nvPicPr>
          <p:cNvPr id="43" name="Graphic 42" descr="Browser window">
            <a:extLst>
              <a:ext uri="{FF2B5EF4-FFF2-40B4-BE49-F238E27FC236}">
                <a16:creationId xmlns:a16="http://schemas.microsoft.com/office/drawing/2014/main" id="{3219A95B-BE5A-4054-A24C-F7FCE6BCA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8901" y="662983"/>
            <a:ext cx="1400093" cy="1400093"/>
          </a:xfrm>
          <a:prstGeom prst="rect">
            <a:avLst/>
          </a:prstGeom>
        </p:spPr>
      </p:pic>
      <p:sp>
        <p:nvSpPr>
          <p:cNvPr id="44" name="Rectangle 43">
            <a:extLst>
              <a:ext uri="{FF2B5EF4-FFF2-40B4-BE49-F238E27FC236}">
                <a16:creationId xmlns:a16="http://schemas.microsoft.com/office/drawing/2014/main" id="{016574CF-859C-4D45-9552-8F01D7F0A917}"/>
              </a:ext>
            </a:extLst>
          </p:cNvPr>
          <p:cNvSpPr/>
          <p:nvPr/>
        </p:nvSpPr>
        <p:spPr>
          <a:xfrm>
            <a:off x="7042249" y="418441"/>
            <a:ext cx="1393395" cy="335756"/>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wCrawler.py</a:t>
            </a:r>
          </a:p>
        </p:txBody>
      </p:sp>
      <p:sp>
        <p:nvSpPr>
          <p:cNvPr id="45" name="Freeform: Shape 44">
            <a:extLst>
              <a:ext uri="{FF2B5EF4-FFF2-40B4-BE49-F238E27FC236}">
                <a16:creationId xmlns:a16="http://schemas.microsoft.com/office/drawing/2014/main" id="{CB0D8FE2-CF53-4DA7-BBD6-3381B0154DF1}"/>
              </a:ext>
            </a:extLst>
          </p:cNvPr>
          <p:cNvSpPr/>
          <p:nvPr/>
        </p:nvSpPr>
        <p:spPr>
          <a:xfrm>
            <a:off x="3589954" y="826555"/>
            <a:ext cx="1833815" cy="1111404"/>
          </a:xfrm>
          <a:custGeom>
            <a:avLst/>
            <a:gdLst>
              <a:gd name="connsiteX0" fmla="*/ 1509882 w 1833815"/>
              <a:gd name="connsiteY0" fmla="*/ 502892 h 1222543"/>
              <a:gd name="connsiteX1" fmla="*/ 1191377 w 1833815"/>
              <a:gd name="connsiteY1" fmla="*/ 235862 h 1222543"/>
              <a:gd name="connsiteX2" fmla="*/ 1139901 w 1833815"/>
              <a:gd name="connsiteY2" fmla="*/ 239080 h 1222543"/>
              <a:gd name="connsiteX3" fmla="*/ 808528 w 1833815"/>
              <a:gd name="connsiteY3" fmla="*/ 81436 h 1222543"/>
              <a:gd name="connsiteX4" fmla="*/ 396723 w 1833815"/>
              <a:gd name="connsiteY4" fmla="*/ 393506 h 1222543"/>
              <a:gd name="connsiteX5" fmla="*/ 81436 w 1833815"/>
              <a:gd name="connsiteY5" fmla="*/ 776355 h 1222543"/>
              <a:gd name="connsiteX6" fmla="*/ 467502 w 1833815"/>
              <a:gd name="connsiteY6" fmla="*/ 1165639 h 1222543"/>
              <a:gd name="connsiteX7" fmla="*/ 467502 w 1833815"/>
              <a:gd name="connsiteY7" fmla="*/ 1165639 h 1222543"/>
              <a:gd name="connsiteX8" fmla="*/ 1432668 w 1833815"/>
              <a:gd name="connsiteY8" fmla="*/ 1165639 h 1222543"/>
              <a:gd name="connsiteX9" fmla="*/ 1757607 w 1833815"/>
              <a:gd name="connsiteY9" fmla="*/ 827831 h 1222543"/>
              <a:gd name="connsiteX10" fmla="*/ 1509882 w 1833815"/>
              <a:gd name="connsiteY10" fmla="*/ 502892 h 1222543"/>
              <a:gd name="connsiteX11" fmla="*/ 1413365 w 1833815"/>
              <a:gd name="connsiteY11" fmla="*/ 972606 h 1222543"/>
              <a:gd name="connsiteX12" fmla="*/ 461068 w 1833815"/>
              <a:gd name="connsiteY12" fmla="*/ 972606 h 1222543"/>
              <a:gd name="connsiteX13" fmla="*/ 290555 w 1833815"/>
              <a:gd name="connsiteY13" fmla="*/ 860003 h 1222543"/>
              <a:gd name="connsiteX14" fmla="*/ 313076 w 1833815"/>
              <a:gd name="connsiteY14" fmla="*/ 654101 h 1222543"/>
              <a:gd name="connsiteX15" fmla="*/ 470719 w 1833815"/>
              <a:gd name="connsiteY15" fmla="*/ 573671 h 1222543"/>
              <a:gd name="connsiteX16" fmla="*/ 502892 w 1833815"/>
              <a:gd name="connsiteY16" fmla="*/ 576888 h 1222543"/>
              <a:gd name="connsiteX17" fmla="*/ 560802 w 1833815"/>
              <a:gd name="connsiteY17" fmla="*/ 586539 h 1222543"/>
              <a:gd name="connsiteX18" fmla="*/ 560802 w 1833815"/>
              <a:gd name="connsiteY18" fmla="*/ 522195 h 1222543"/>
              <a:gd name="connsiteX19" fmla="*/ 750618 w 1833815"/>
              <a:gd name="connsiteY19" fmla="*/ 280904 h 1222543"/>
              <a:gd name="connsiteX20" fmla="*/ 808528 w 1833815"/>
              <a:gd name="connsiteY20" fmla="*/ 274469 h 1222543"/>
              <a:gd name="connsiteX21" fmla="*/ 808528 w 1833815"/>
              <a:gd name="connsiteY21" fmla="*/ 274469 h 1222543"/>
              <a:gd name="connsiteX22" fmla="*/ 808528 w 1833815"/>
              <a:gd name="connsiteY22" fmla="*/ 274469 h 1222543"/>
              <a:gd name="connsiteX23" fmla="*/ 808528 w 1833815"/>
              <a:gd name="connsiteY23" fmla="*/ 274469 h 1222543"/>
              <a:gd name="connsiteX24" fmla="*/ 1027299 w 1833815"/>
              <a:gd name="connsiteY24" fmla="*/ 409592 h 1222543"/>
              <a:gd name="connsiteX25" fmla="*/ 1046602 w 1833815"/>
              <a:gd name="connsiteY25" fmla="*/ 448199 h 1222543"/>
              <a:gd name="connsiteX26" fmla="*/ 1088426 w 1833815"/>
              <a:gd name="connsiteY26" fmla="*/ 432113 h 1222543"/>
              <a:gd name="connsiteX27" fmla="*/ 1152770 w 1833815"/>
              <a:gd name="connsiteY27" fmla="*/ 422461 h 1222543"/>
              <a:gd name="connsiteX28" fmla="*/ 1268590 w 1833815"/>
              <a:gd name="connsiteY28" fmla="*/ 457851 h 1222543"/>
              <a:gd name="connsiteX29" fmla="*/ 1352238 w 1833815"/>
              <a:gd name="connsiteY29" fmla="*/ 621929 h 1222543"/>
              <a:gd name="connsiteX30" fmla="*/ 1352238 w 1833815"/>
              <a:gd name="connsiteY30" fmla="*/ 673404 h 1222543"/>
              <a:gd name="connsiteX31" fmla="*/ 1416582 w 1833815"/>
              <a:gd name="connsiteY31" fmla="*/ 673404 h 1222543"/>
              <a:gd name="connsiteX32" fmla="*/ 1567791 w 1833815"/>
              <a:gd name="connsiteY32" fmla="*/ 824614 h 1222543"/>
              <a:gd name="connsiteX33" fmla="*/ 1413365 w 1833815"/>
              <a:gd name="connsiteY33" fmla="*/ 972606 h 122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33815" h="1222543">
                <a:moveTo>
                  <a:pt x="1509882" y="502892"/>
                </a:moveTo>
                <a:cubicBezTo>
                  <a:pt x="1484144" y="351682"/>
                  <a:pt x="1349021" y="235862"/>
                  <a:pt x="1191377" y="235862"/>
                </a:cubicBezTo>
                <a:cubicBezTo>
                  <a:pt x="1175291" y="235862"/>
                  <a:pt x="1155987" y="239080"/>
                  <a:pt x="1139901" y="239080"/>
                </a:cubicBezTo>
                <a:cubicBezTo>
                  <a:pt x="1062688" y="142563"/>
                  <a:pt x="943651" y="81436"/>
                  <a:pt x="808528" y="81436"/>
                </a:cubicBezTo>
                <a:cubicBezTo>
                  <a:pt x="612277" y="81436"/>
                  <a:pt x="448199" y="213342"/>
                  <a:pt x="396723" y="393506"/>
                </a:cubicBezTo>
                <a:cubicBezTo>
                  <a:pt x="216559" y="428896"/>
                  <a:pt x="81436" y="586539"/>
                  <a:pt x="81436" y="776355"/>
                </a:cubicBezTo>
                <a:cubicBezTo>
                  <a:pt x="81436" y="991909"/>
                  <a:pt x="255166" y="1165639"/>
                  <a:pt x="467502" y="1165639"/>
                </a:cubicBezTo>
                <a:lnTo>
                  <a:pt x="467502" y="1165639"/>
                </a:lnTo>
                <a:cubicBezTo>
                  <a:pt x="467502" y="1165639"/>
                  <a:pt x="1419799" y="1165639"/>
                  <a:pt x="1432668" y="1165639"/>
                </a:cubicBezTo>
                <a:cubicBezTo>
                  <a:pt x="1619267" y="1165639"/>
                  <a:pt x="1757607" y="1014430"/>
                  <a:pt x="1757607" y="827831"/>
                </a:cubicBezTo>
                <a:cubicBezTo>
                  <a:pt x="1757607" y="673404"/>
                  <a:pt x="1651439" y="544716"/>
                  <a:pt x="1509882" y="502892"/>
                </a:cubicBezTo>
                <a:close/>
                <a:moveTo>
                  <a:pt x="1413365" y="972606"/>
                </a:moveTo>
                <a:lnTo>
                  <a:pt x="461068" y="972606"/>
                </a:lnTo>
                <a:cubicBezTo>
                  <a:pt x="387072" y="966171"/>
                  <a:pt x="322727" y="924347"/>
                  <a:pt x="290555" y="860003"/>
                </a:cubicBezTo>
                <a:cubicBezTo>
                  <a:pt x="261600" y="792441"/>
                  <a:pt x="268035" y="715228"/>
                  <a:pt x="313076" y="654101"/>
                </a:cubicBezTo>
                <a:cubicBezTo>
                  <a:pt x="351682" y="602626"/>
                  <a:pt x="409592" y="573671"/>
                  <a:pt x="470719" y="573671"/>
                </a:cubicBezTo>
                <a:cubicBezTo>
                  <a:pt x="480371" y="573671"/>
                  <a:pt x="493240" y="573671"/>
                  <a:pt x="502892" y="576888"/>
                </a:cubicBezTo>
                <a:lnTo>
                  <a:pt x="560802" y="586539"/>
                </a:lnTo>
                <a:lnTo>
                  <a:pt x="560802" y="522195"/>
                </a:lnTo>
                <a:cubicBezTo>
                  <a:pt x="560802" y="406375"/>
                  <a:pt x="638015" y="306641"/>
                  <a:pt x="750618" y="280904"/>
                </a:cubicBezTo>
                <a:cubicBezTo>
                  <a:pt x="769921" y="277686"/>
                  <a:pt x="789224" y="274469"/>
                  <a:pt x="808528" y="274469"/>
                </a:cubicBezTo>
                <a:cubicBezTo>
                  <a:pt x="808528" y="274469"/>
                  <a:pt x="808528" y="274469"/>
                  <a:pt x="808528" y="274469"/>
                </a:cubicBezTo>
                <a:lnTo>
                  <a:pt x="808528" y="274469"/>
                </a:lnTo>
                <a:cubicBezTo>
                  <a:pt x="808528" y="274469"/>
                  <a:pt x="808528" y="274469"/>
                  <a:pt x="808528" y="274469"/>
                </a:cubicBezTo>
                <a:cubicBezTo>
                  <a:pt x="901827" y="274469"/>
                  <a:pt x="985475" y="325945"/>
                  <a:pt x="1027299" y="409592"/>
                </a:cubicBezTo>
                <a:lnTo>
                  <a:pt x="1046602" y="448199"/>
                </a:lnTo>
                <a:lnTo>
                  <a:pt x="1088426" y="432113"/>
                </a:lnTo>
                <a:cubicBezTo>
                  <a:pt x="1107729" y="425678"/>
                  <a:pt x="1130250" y="422461"/>
                  <a:pt x="1152770" y="422461"/>
                </a:cubicBezTo>
                <a:cubicBezTo>
                  <a:pt x="1194594" y="422461"/>
                  <a:pt x="1233201" y="435330"/>
                  <a:pt x="1268590" y="457851"/>
                </a:cubicBezTo>
                <a:cubicBezTo>
                  <a:pt x="1320066" y="496457"/>
                  <a:pt x="1352238" y="557584"/>
                  <a:pt x="1352238" y="621929"/>
                </a:cubicBezTo>
                <a:lnTo>
                  <a:pt x="1352238" y="673404"/>
                </a:lnTo>
                <a:lnTo>
                  <a:pt x="1416582" y="673404"/>
                </a:lnTo>
                <a:cubicBezTo>
                  <a:pt x="1500230" y="673404"/>
                  <a:pt x="1567791" y="740966"/>
                  <a:pt x="1567791" y="824614"/>
                </a:cubicBezTo>
                <a:cubicBezTo>
                  <a:pt x="1564574" y="905044"/>
                  <a:pt x="1497013" y="972606"/>
                  <a:pt x="1413365" y="972606"/>
                </a:cubicBezTo>
                <a:close/>
              </a:path>
            </a:pathLst>
          </a:custGeom>
          <a:solidFill>
            <a:srgbClr val="000000"/>
          </a:solidFill>
          <a:ln w="32147" cap="flat">
            <a:noFill/>
            <a:prstDash val="solid"/>
            <a:miter/>
          </a:ln>
        </p:spPr>
        <p:txBody>
          <a:bodyPr rtlCol="0" anchor="ctr"/>
          <a:lstStyle/>
          <a:p>
            <a:endParaRPr lang="en-US" dirty="0">
              <a:latin typeface="Segoe UI" panose="020B0502040204020203" pitchFamily="34" charset="0"/>
              <a:cs typeface="Segoe UI" panose="020B0502040204020203" pitchFamily="34" charset="0"/>
            </a:endParaRPr>
          </a:p>
        </p:txBody>
      </p:sp>
      <p:sp>
        <p:nvSpPr>
          <p:cNvPr id="46" name="Rectangle 45">
            <a:extLst>
              <a:ext uri="{FF2B5EF4-FFF2-40B4-BE49-F238E27FC236}">
                <a16:creationId xmlns:a16="http://schemas.microsoft.com/office/drawing/2014/main" id="{7B2AF2AD-5184-4341-90B5-3E7954D16CA1}"/>
              </a:ext>
            </a:extLst>
          </p:cNvPr>
          <p:cNvSpPr/>
          <p:nvPr/>
        </p:nvSpPr>
        <p:spPr>
          <a:xfrm>
            <a:off x="3468469" y="425100"/>
            <a:ext cx="2076787" cy="335756"/>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wedy.com/graphql</a:t>
            </a:r>
          </a:p>
        </p:txBody>
      </p:sp>
      <p:pic>
        <p:nvPicPr>
          <p:cNvPr id="47" name="Graphic 46" descr="Arrow: Straight">
            <a:extLst>
              <a:ext uri="{FF2B5EF4-FFF2-40B4-BE49-F238E27FC236}">
                <a16:creationId xmlns:a16="http://schemas.microsoft.com/office/drawing/2014/main" id="{60183219-E368-48F9-B152-CEAFA861F1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713393" y="972378"/>
            <a:ext cx="831273" cy="831273"/>
          </a:xfrm>
          <a:prstGeom prst="rect">
            <a:avLst/>
          </a:prstGeom>
        </p:spPr>
      </p:pic>
      <p:sp>
        <p:nvSpPr>
          <p:cNvPr id="48" name="Rectangle 47">
            <a:extLst>
              <a:ext uri="{FF2B5EF4-FFF2-40B4-BE49-F238E27FC236}">
                <a16:creationId xmlns:a16="http://schemas.microsoft.com/office/drawing/2014/main" id="{2FD13968-9E34-4315-99A7-788DBDE99B22}"/>
              </a:ext>
            </a:extLst>
          </p:cNvPr>
          <p:cNvSpPr/>
          <p:nvPr/>
        </p:nvSpPr>
        <p:spPr>
          <a:xfrm>
            <a:off x="5859691" y="437690"/>
            <a:ext cx="679994" cy="587574"/>
          </a:xfrm>
          <a:prstGeom prst="rect">
            <a:avLst/>
          </a:prstGeom>
        </p:spPr>
        <p:txBody>
          <a:bodyPr wrap="none">
            <a:spAutoFit/>
          </a:bodyPr>
          <a:lstStyle/>
          <a:p>
            <a:r>
              <a:rPr lang="en-US" i="1" dirty="0">
                <a:latin typeface="Segoe UI" panose="020B0502040204020203" pitchFamily="34" charset="0"/>
                <a:cs typeface="Segoe UI" panose="020B0502040204020203" pitchFamily="34" charset="0"/>
              </a:rPr>
              <a:t>json</a:t>
            </a:r>
          </a:p>
          <a:p>
            <a:r>
              <a:rPr lang="pt-BR" i="1" dirty="0">
                <a:latin typeface="Segoe UI" panose="020B0502040204020203" pitchFamily="34" charset="0"/>
                <a:cs typeface="Segoe UI" panose="020B0502040204020203" pitchFamily="34" charset="0"/>
              </a:rPr>
              <a:t>h</a:t>
            </a:r>
            <a:r>
              <a:rPr lang="en-US" i="1" dirty="0" err="1">
                <a:latin typeface="Segoe UI" panose="020B0502040204020203" pitchFamily="34" charset="0"/>
                <a:cs typeface="Segoe UI" panose="020B0502040204020203" pitchFamily="34" charset="0"/>
              </a:rPr>
              <a:t>ttps</a:t>
            </a:r>
            <a:endParaRPr lang="en-US" i="1" dirty="0">
              <a:latin typeface="Segoe UI" panose="020B0502040204020203" pitchFamily="34" charset="0"/>
              <a:cs typeface="Segoe UI" panose="020B0502040204020203" pitchFamily="34" charset="0"/>
            </a:endParaRPr>
          </a:p>
        </p:txBody>
      </p:sp>
      <p:pic>
        <p:nvPicPr>
          <p:cNvPr id="49" name="Graphic 48" descr="Arrow: Straight">
            <a:extLst>
              <a:ext uri="{FF2B5EF4-FFF2-40B4-BE49-F238E27FC236}">
                <a16:creationId xmlns:a16="http://schemas.microsoft.com/office/drawing/2014/main" id="{BBCD31C2-9F7C-48C2-8364-443FE352E0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8852636" y="947393"/>
            <a:ext cx="831273" cy="831273"/>
          </a:xfrm>
          <a:prstGeom prst="rect">
            <a:avLst/>
          </a:prstGeom>
        </p:spPr>
      </p:pic>
      <p:grpSp>
        <p:nvGrpSpPr>
          <p:cNvPr id="54" name="Group 53">
            <a:extLst>
              <a:ext uri="{FF2B5EF4-FFF2-40B4-BE49-F238E27FC236}">
                <a16:creationId xmlns:a16="http://schemas.microsoft.com/office/drawing/2014/main" id="{9BB097DE-8A3B-4A7A-AFC8-2FFB463B5E18}"/>
              </a:ext>
            </a:extLst>
          </p:cNvPr>
          <p:cNvGrpSpPr/>
          <p:nvPr/>
        </p:nvGrpSpPr>
        <p:grpSpPr>
          <a:xfrm>
            <a:off x="487020" y="405729"/>
            <a:ext cx="2506446" cy="2663675"/>
            <a:chOff x="8324114" y="540944"/>
            <a:chExt cx="2506446" cy="2930043"/>
          </a:xfrm>
        </p:grpSpPr>
        <p:sp>
          <p:nvSpPr>
            <p:cNvPr id="55" name="Rectangle 54">
              <a:extLst>
                <a:ext uri="{FF2B5EF4-FFF2-40B4-BE49-F238E27FC236}">
                  <a16:creationId xmlns:a16="http://schemas.microsoft.com/office/drawing/2014/main" id="{CBAB1071-4F01-4CA8-97D2-7DCB76A44183}"/>
                </a:ext>
              </a:extLst>
            </p:cNvPr>
            <p:cNvSpPr/>
            <p:nvPr/>
          </p:nvSpPr>
          <p:spPr>
            <a:xfrm>
              <a:off x="8324114" y="540944"/>
              <a:ext cx="2506446" cy="293004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F270DDC1-B943-4EE9-8532-A8E0FB8B7A16}"/>
                </a:ext>
              </a:extLst>
            </p:cNvPr>
            <p:cNvSpPr txBox="1"/>
            <p:nvPr/>
          </p:nvSpPr>
          <p:spPr>
            <a:xfrm>
              <a:off x="8324114" y="563729"/>
              <a:ext cx="2486955" cy="369332"/>
            </a:xfrm>
            <a:prstGeom prst="rect">
              <a:avLst/>
            </a:prstGeom>
            <a:noFill/>
            <a:ln>
              <a:noFill/>
            </a:ln>
          </p:spPr>
          <p:txBody>
            <a:bodyPr wrap="square" rtlCol="0">
              <a:spAutoFit/>
            </a:bodyPr>
            <a:lstStyle/>
            <a:p>
              <a:r>
                <a:rPr lang="en-US" dirty="0">
                  <a:hlinkClick r:id="rId8"/>
                </a:rPr>
                <a:t>https://app.wedy.com/</a:t>
              </a:r>
              <a:endParaRPr lang="en-US" dirty="0"/>
            </a:p>
          </p:txBody>
        </p:sp>
        <p:pic>
          <p:nvPicPr>
            <p:cNvPr id="57" name="Picture 56">
              <a:extLst>
                <a:ext uri="{FF2B5EF4-FFF2-40B4-BE49-F238E27FC236}">
                  <a16:creationId xmlns:a16="http://schemas.microsoft.com/office/drawing/2014/main" id="{2EDB093B-F38A-4692-B38A-2C2DA925F744}"/>
                </a:ext>
              </a:extLst>
            </p:cNvPr>
            <p:cNvPicPr>
              <a:picLocks noChangeAspect="1"/>
            </p:cNvPicPr>
            <p:nvPr/>
          </p:nvPicPr>
          <p:blipFill rotWithShape="1">
            <a:blip r:embed="rId9"/>
            <a:srcRect b="47778"/>
            <a:stretch/>
          </p:blipFill>
          <p:spPr>
            <a:xfrm>
              <a:off x="8333859" y="920360"/>
              <a:ext cx="2486955" cy="2537927"/>
            </a:xfrm>
            <a:prstGeom prst="rect">
              <a:avLst/>
            </a:prstGeom>
            <a:ln>
              <a:noFill/>
            </a:ln>
          </p:spPr>
        </p:pic>
      </p:grpSp>
      <p:pic>
        <p:nvPicPr>
          <p:cNvPr id="58" name="Graphic 57" descr="Arrow: Straight">
            <a:extLst>
              <a:ext uri="{FF2B5EF4-FFF2-40B4-BE49-F238E27FC236}">
                <a16:creationId xmlns:a16="http://schemas.microsoft.com/office/drawing/2014/main" id="{90C2EFDA-2BAD-4A63-BDFF-911D8A72E0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flipH="1">
            <a:off x="10073028" y="2470464"/>
            <a:ext cx="1243926" cy="831273"/>
          </a:xfrm>
          <a:prstGeom prst="rect">
            <a:avLst/>
          </a:prstGeom>
        </p:spPr>
      </p:pic>
      <p:pic>
        <p:nvPicPr>
          <p:cNvPr id="59" name="Graphic 58" descr="Arrow: Straight">
            <a:extLst>
              <a:ext uri="{FF2B5EF4-FFF2-40B4-BE49-F238E27FC236}">
                <a16:creationId xmlns:a16="http://schemas.microsoft.com/office/drawing/2014/main" id="{86F32263-C56C-44F7-8DF7-517B468022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97893" y="4718306"/>
            <a:ext cx="1212213" cy="687003"/>
          </a:xfrm>
          <a:prstGeom prst="rect">
            <a:avLst/>
          </a:prstGeom>
        </p:spPr>
      </p:pic>
      <p:pic>
        <p:nvPicPr>
          <p:cNvPr id="23" name="Graphic 22" descr="Arrow: Straight">
            <a:extLst>
              <a:ext uri="{FF2B5EF4-FFF2-40B4-BE49-F238E27FC236}">
                <a16:creationId xmlns:a16="http://schemas.microsoft.com/office/drawing/2014/main" id="{B8CA9250-4EFC-4498-859B-3ADD161CEF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8667784" y="4226503"/>
            <a:ext cx="1212213" cy="687003"/>
          </a:xfrm>
          <a:prstGeom prst="rect">
            <a:avLst/>
          </a:prstGeom>
        </p:spPr>
      </p:pic>
      <p:grpSp>
        <p:nvGrpSpPr>
          <p:cNvPr id="24" name="Group 23">
            <a:extLst>
              <a:ext uri="{FF2B5EF4-FFF2-40B4-BE49-F238E27FC236}">
                <a16:creationId xmlns:a16="http://schemas.microsoft.com/office/drawing/2014/main" id="{A1A3A42B-5418-4401-9BB1-4335D163C586}"/>
              </a:ext>
            </a:extLst>
          </p:cNvPr>
          <p:cNvGrpSpPr/>
          <p:nvPr/>
        </p:nvGrpSpPr>
        <p:grpSpPr>
          <a:xfrm>
            <a:off x="4060801" y="3862463"/>
            <a:ext cx="1540102" cy="1542846"/>
            <a:chOff x="-77003" y="1028922"/>
            <a:chExt cx="1540102" cy="1697131"/>
          </a:xfrm>
        </p:grpSpPr>
        <p:pic>
          <p:nvPicPr>
            <p:cNvPr id="25" name="Graphic 24" descr="Browser window">
              <a:extLst>
                <a:ext uri="{FF2B5EF4-FFF2-40B4-BE49-F238E27FC236}">
                  <a16:creationId xmlns:a16="http://schemas.microsoft.com/office/drawing/2014/main" id="{BF8E2CCD-4504-4CD2-A6B4-09674C9BCD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03" y="1185951"/>
              <a:ext cx="1540102" cy="1540102"/>
            </a:xfrm>
            <a:prstGeom prst="rect">
              <a:avLst/>
            </a:prstGeom>
          </p:spPr>
        </p:pic>
        <p:sp>
          <p:nvSpPr>
            <p:cNvPr id="26" name="Rectangle 25">
              <a:extLst>
                <a:ext uri="{FF2B5EF4-FFF2-40B4-BE49-F238E27FC236}">
                  <a16:creationId xmlns:a16="http://schemas.microsoft.com/office/drawing/2014/main" id="{F609E479-1AE8-41E0-B7F2-C64E7C55BDE2}"/>
                </a:ext>
              </a:extLst>
            </p:cNvPr>
            <p:cNvSpPr/>
            <p:nvPr/>
          </p:nvSpPr>
          <p:spPr>
            <a:xfrm>
              <a:off x="-13919" y="1028922"/>
              <a:ext cx="1306640"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wPlotter.py</a:t>
              </a:r>
            </a:p>
          </p:txBody>
        </p:sp>
      </p:grpSp>
      <p:grpSp>
        <p:nvGrpSpPr>
          <p:cNvPr id="31" name="Group 30">
            <a:extLst>
              <a:ext uri="{FF2B5EF4-FFF2-40B4-BE49-F238E27FC236}">
                <a16:creationId xmlns:a16="http://schemas.microsoft.com/office/drawing/2014/main" id="{89705C88-27D8-493C-9AA9-BBEE46224A6C}"/>
              </a:ext>
            </a:extLst>
          </p:cNvPr>
          <p:cNvGrpSpPr/>
          <p:nvPr/>
        </p:nvGrpSpPr>
        <p:grpSpPr>
          <a:xfrm>
            <a:off x="748130" y="3827117"/>
            <a:ext cx="1677892" cy="1655925"/>
            <a:chOff x="2543755" y="4045501"/>
            <a:chExt cx="1677892" cy="1821517"/>
          </a:xfrm>
        </p:grpSpPr>
        <p:pic>
          <p:nvPicPr>
            <p:cNvPr id="32" name="Graphic 31" descr="Disk">
              <a:extLst>
                <a:ext uri="{FF2B5EF4-FFF2-40B4-BE49-F238E27FC236}">
                  <a16:creationId xmlns:a16="http://schemas.microsoft.com/office/drawing/2014/main" id="{81C44156-139C-450D-974A-9F76E86285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3755" y="4189126"/>
              <a:ext cx="1677892" cy="1677892"/>
            </a:xfrm>
            <a:prstGeom prst="rect">
              <a:avLst/>
            </a:prstGeom>
          </p:spPr>
        </p:pic>
        <p:sp>
          <p:nvSpPr>
            <p:cNvPr id="33" name="Rectangle 32">
              <a:extLst>
                <a:ext uri="{FF2B5EF4-FFF2-40B4-BE49-F238E27FC236}">
                  <a16:creationId xmlns:a16="http://schemas.microsoft.com/office/drawing/2014/main" id="{E081D393-DE8D-4784-90D0-387407E1D1B3}"/>
                </a:ext>
              </a:extLst>
            </p:cNvPr>
            <p:cNvSpPr/>
            <p:nvPr/>
          </p:nvSpPr>
          <p:spPr>
            <a:xfrm>
              <a:off x="2869836" y="4045501"/>
              <a:ext cx="1042273"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plot.png</a:t>
              </a:r>
            </a:p>
          </p:txBody>
        </p:sp>
      </p:grpSp>
      <p:pic>
        <p:nvPicPr>
          <p:cNvPr id="52" name="Graphic 51" descr="Arrow: Straight">
            <a:extLst>
              <a:ext uri="{FF2B5EF4-FFF2-40B4-BE49-F238E27FC236}">
                <a16:creationId xmlns:a16="http://schemas.microsoft.com/office/drawing/2014/main" id="{2B4B6454-908A-48D4-8B47-B95A11CD6C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193295">
            <a:off x="8763581" y="5602376"/>
            <a:ext cx="1212213" cy="687003"/>
          </a:xfrm>
          <a:prstGeom prst="rect">
            <a:avLst/>
          </a:prstGeom>
        </p:spPr>
      </p:pic>
      <p:pic>
        <p:nvPicPr>
          <p:cNvPr id="61" name="Graphic 60" descr="Disk">
            <a:extLst>
              <a:ext uri="{FF2B5EF4-FFF2-40B4-BE49-F238E27FC236}">
                <a16:creationId xmlns:a16="http://schemas.microsoft.com/office/drawing/2014/main" id="{9AFF6EF0-D6B9-4A11-95B5-4F721A0A4F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05549" y="5367669"/>
            <a:ext cx="1525356" cy="1525356"/>
          </a:xfrm>
          <a:prstGeom prst="rect">
            <a:avLst/>
          </a:prstGeom>
        </p:spPr>
      </p:pic>
      <p:sp>
        <p:nvSpPr>
          <p:cNvPr id="63" name="Rectangle 62">
            <a:extLst>
              <a:ext uri="{FF2B5EF4-FFF2-40B4-BE49-F238E27FC236}">
                <a16:creationId xmlns:a16="http://schemas.microsoft.com/office/drawing/2014/main" id="{3F821040-DB5B-4EDB-A6B8-011709B4503E}"/>
              </a:ext>
            </a:extLst>
          </p:cNvPr>
          <p:cNvSpPr/>
          <p:nvPr/>
        </p:nvSpPr>
        <p:spPr>
          <a:xfrm>
            <a:off x="7167914" y="5200139"/>
            <a:ext cx="1237839"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output.csv</a:t>
            </a:r>
          </a:p>
        </p:txBody>
      </p:sp>
      <p:pic>
        <p:nvPicPr>
          <p:cNvPr id="64" name="Graphic 63" descr="Arrow: Straight">
            <a:extLst>
              <a:ext uri="{FF2B5EF4-FFF2-40B4-BE49-F238E27FC236}">
                <a16:creationId xmlns:a16="http://schemas.microsoft.com/office/drawing/2014/main" id="{49617D5D-3CD2-415D-936A-BC1E2A4E9B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14827" y="4361761"/>
            <a:ext cx="1212213" cy="687003"/>
          </a:xfrm>
          <a:prstGeom prst="rect">
            <a:avLst/>
          </a:prstGeom>
        </p:spPr>
      </p:pic>
      <p:pic>
        <p:nvPicPr>
          <p:cNvPr id="65" name="Graphic 64" descr="Arrow: Straight">
            <a:extLst>
              <a:ext uri="{FF2B5EF4-FFF2-40B4-BE49-F238E27FC236}">
                <a16:creationId xmlns:a16="http://schemas.microsoft.com/office/drawing/2014/main" id="{AD49DB1C-0EFB-463F-9011-1C061A561A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3231" y="4374804"/>
            <a:ext cx="1212213" cy="687003"/>
          </a:xfrm>
          <a:prstGeom prst="rect">
            <a:avLst/>
          </a:prstGeom>
        </p:spPr>
      </p:pic>
    </p:spTree>
    <p:extLst>
      <p:ext uri="{BB962C8B-B14F-4D97-AF65-F5344CB8AC3E}">
        <p14:creationId xmlns:p14="http://schemas.microsoft.com/office/powerpoint/2010/main" val="168941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C805-0F09-4499-B336-13394A5AAFBB}"/>
              </a:ext>
            </a:extLst>
          </p:cNvPr>
          <p:cNvSpPr>
            <a:spLocks noGrp="1"/>
          </p:cNvSpPr>
          <p:nvPr>
            <p:ph type="title"/>
          </p:nvPr>
        </p:nvSpPr>
        <p:spPr/>
        <p:txBody>
          <a:bodyPr/>
          <a:lstStyle/>
          <a:p>
            <a:r>
              <a:rPr lang="en-US" dirty="0"/>
              <a:t>1. Text preprocessing</a:t>
            </a:r>
          </a:p>
        </p:txBody>
      </p:sp>
      <p:sp>
        <p:nvSpPr>
          <p:cNvPr id="3" name="Content Placeholder 2">
            <a:extLst>
              <a:ext uri="{FF2B5EF4-FFF2-40B4-BE49-F238E27FC236}">
                <a16:creationId xmlns:a16="http://schemas.microsoft.com/office/drawing/2014/main" id="{753963F1-941F-4CB8-9205-CC89FD107A2A}"/>
              </a:ext>
            </a:extLst>
          </p:cNvPr>
          <p:cNvSpPr>
            <a:spLocks noGrp="1"/>
          </p:cNvSpPr>
          <p:nvPr>
            <p:ph idx="1"/>
          </p:nvPr>
        </p:nvSpPr>
        <p:spPr/>
        <p:txBody>
          <a:bodyPr>
            <a:normAutofit/>
          </a:bodyPr>
          <a:lstStyle/>
          <a:p>
            <a:r>
              <a:rPr lang="en-US" dirty="0"/>
              <a:t>Text needs to be preprocessed as tokens or strings before applying machine learning models.</a:t>
            </a:r>
          </a:p>
          <a:p>
            <a:r>
              <a:rPr lang="en-US" dirty="0"/>
              <a:t>In preprocessing, stemming (reducing words to their stem or root form) and stop word removal methods are generally used for sentiment analysis [91].</a:t>
            </a:r>
          </a:p>
          <a:p>
            <a:r>
              <a:rPr lang="en-US" dirty="0"/>
              <a:t>Feature extraction from unstructured text is a key step in developing sentiment analysis models.</a:t>
            </a:r>
          </a:p>
          <a:p>
            <a:r>
              <a:rPr lang="en-US" dirty="0"/>
              <a:t>It is noted that most of the existing methods develop machine learning models based on unigrams, bigrams, trigrams, and dependency features.</a:t>
            </a:r>
          </a:p>
        </p:txBody>
      </p:sp>
    </p:spTree>
    <p:extLst>
      <p:ext uri="{BB962C8B-B14F-4D97-AF65-F5344CB8AC3E}">
        <p14:creationId xmlns:p14="http://schemas.microsoft.com/office/powerpoint/2010/main" val="131158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3703-1D26-49A3-B47C-36EFE61D13BC}"/>
              </a:ext>
            </a:extLst>
          </p:cNvPr>
          <p:cNvSpPr>
            <a:spLocks noGrp="1"/>
          </p:cNvSpPr>
          <p:nvPr>
            <p:ph type="title"/>
          </p:nvPr>
        </p:nvSpPr>
        <p:spPr/>
        <p:txBody>
          <a:bodyPr/>
          <a:lstStyle/>
          <a:p>
            <a:r>
              <a:rPr lang="en-US" dirty="0"/>
              <a:t>2. Feature selection methods</a:t>
            </a:r>
          </a:p>
        </p:txBody>
      </p:sp>
      <p:sp>
        <p:nvSpPr>
          <p:cNvPr id="3" name="Content Placeholder 2">
            <a:extLst>
              <a:ext uri="{FF2B5EF4-FFF2-40B4-BE49-F238E27FC236}">
                <a16:creationId xmlns:a16="http://schemas.microsoft.com/office/drawing/2014/main" id="{74309A9A-0D45-40A2-8DB8-94604075BE08}"/>
              </a:ext>
            </a:extLst>
          </p:cNvPr>
          <p:cNvSpPr>
            <a:spLocks noGrp="1"/>
          </p:cNvSpPr>
          <p:nvPr>
            <p:ph idx="1"/>
          </p:nvPr>
        </p:nvSpPr>
        <p:spPr/>
        <p:txBody>
          <a:bodyPr>
            <a:normAutofit/>
          </a:bodyPr>
          <a:lstStyle/>
          <a:p>
            <a:r>
              <a:rPr lang="en-US" dirty="0"/>
              <a:t>The field of machine learning has provided many models that are used to solve sentiment analysis problem. Naive Bayes, SVM, decision trees, maximum entropy, and hidden Markov models are most popular among them for sentiment analysis. </a:t>
            </a:r>
          </a:p>
          <a:p>
            <a:r>
              <a:rPr lang="en-US" dirty="0"/>
              <a:t>Agarwal and Mittal [10] showed that BMNB classifier with </a:t>
            </a:r>
            <a:r>
              <a:rPr lang="en-US" dirty="0" err="1"/>
              <a:t>mRMR</a:t>
            </a:r>
            <a:r>
              <a:rPr lang="en-US" dirty="0"/>
              <a:t>(Minimum </a:t>
            </a:r>
            <a:r>
              <a:rPr lang="en-US" dirty="0" err="1"/>
              <a:t>RedundancyMaximum</a:t>
            </a:r>
            <a:r>
              <a:rPr lang="en-US" dirty="0"/>
              <a:t> Relevance)  feature selection method can perform better than SVM classifier for sentiment analysis. They showed that the performance of the machine learning models can be improved by including more informative and less redundant features.</a:t>
            </a:r>
          </a:p>
        </p:txBody>
      </p:sp>
    </p:spTree>
    <p:extLst>
      <p:ext uri="{BB962C8B-B14F-4D97-AF65-F5344CB8AC3E}">
        <p14:creationId xmlns:p14="http://schemas.microsoft.com/office/powerpoint/2010/main" val="84669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A5A1-4DEB-48D8-8DC9-8DBEAFC59C11}"/>
              </a:ext>
            </a:extLst>
          </p:cNvPr>
          <p:cNvSpPr>
            <a:spLocks noGrp="1"/>
          </p:cNvSpPr>
          <p:nvPr>
            <p:ph type="title"/>
          </p:nvPr>
        </p:nvSpPr>
        <p:spPr/>
        <p:txBody>
          <a:bodyPr/>
          <a:lstStyle/>
          <a:p>
            <a:r>
              <a:rPr lang="en-US" dirty="0"/>
              <a:t>Full feature set example:</a:t>
            </a:r>
          </a:p>
        </p:txBody>
      </p:sp>
      <p:sp>
        <p:nvSpPr>
          <p:cNvPr id="3" name="Content Placeholder 2">
            <a:extLst>
              <a:ext uri="{FF2B5EF4-FFF2-40B4-BE49-F238E27FC236}">
                <a16:creationId xmlns:a16="http://schemas.microsoft.com/office/drawing/2014/main" id="{5FF7FC33-DFFF-4F6F-AB75-3E64C9E5B123}"/>
              </a:ext>
            </a:extLst>
          </p:cNvPr>
          <p:cNvSpPr>
            <a:spLocks noGrp="1"/>
          </p:cNvSpPr>
          <p:nvPr>
            <p:ph idx="1"/>
          </p:nvPr>
        </p:nvSpPr>
        <p:spPr/>
        <p:txBody>
          <a:bodyPr>
            <a:normAutofit lnSpcReduction="10000"/>
          </a:bodyPr>
          <a:lstStyle/>
          <a:p>
            <a:r>
              <a:rPr lang="en-US" dirty="0"/>
              <a:t>({'length': 52, '</a:t>
            </a:r>
            <a:r>
              <a:rPr lang="en-US" dirty="0" err="1"/>
              <a:t>lexdiv</a:t>
            </a:r>
            <a:r>
              <a:rPr lang="en-US" dirty="0"/>
              <a:t>': 1.0, '</a:t>
            </a:r>
            <a:r>
              <a:rPr lang="en-US" dirty="0" err="1"/>
              <a:t>longestword</a:t>
            </a:r>
            <a:r>
              <a:rPr lang="en-US" dirty="0"/>
              <a:t>': '</a:t>
            </a:r>
            <a:r>
              <a:rPr lang="en-US" dirty="0" err="1"/>
              <a:t>listenin</a:t>
            </a:r>
            <a:r>
              <a:rPr lang="en-US" dirty="0"/>
              <a:t>', 'unigram(know)': True, 'unigram(</a:t>
            </a:r>
            <a:r>
              <a:rPr lang="en-US" dirty="0" err="1"/>
              <a:t>listenin</a:t>
            </a:r>
            <a:r>
              <a:rPr lang="en-US" dirty="0"/>
              <a:t>)': True, 'unigram(bad)': True, 'unigram(habit)': True, 'unigram(earlier)': True, 'unigram(started)': True, 'unigram(</a:t>
            </a:r>
            <a:r>
              <a:rPr lang="en-US" dirty="0" err="1"/>
              <a:t>freakin</a:t>
            </a:r>
            <a:r>
              <a:rPr lang="en-US" dirty="0"/>
              <a:t>)': True, 'unigram(part)': True, "bigram(('know', '</a:t>
            </a:r>
            <a:r>
              <a:rPr lang="en-US" dirty="0" err="1"/>
              <a:t>listenin</a:t>
            </a:r>
            <a:r>
              <a:rPr lang="en-US" dirty="0"/>
              <a:t>'))": True, "bigram(('</a:t>
            </a:r>
            <a:r>
              <a:rPr lang="en-US" dirty="0" err="1"/>
              <a:t>listenin</a:t>
            </a:r>
            <a:r>
              <a:rPr lang="en-US" dirty="0"/>
              <a:t>', 'bad'))": True, "bigram(('bad', 'habit'))": True, "bigram(('habit', 'earlier'))": True, "bigram(('earlier', 'started'))": True, "bigram(('started', '</a:t>
            </a:r>
            <a:r>
              <a:rPr lang="en-US" dirty="0" err="1"/>
              <a:t>freakin</a:t>
            </a:r>
            <a:r>
              <a:rPr lang="en-US" dirty="0"/>
              <a:t>'))": True, "bigram(('</a:t>
            </a:r>
            <a:r>
              <a:rPr lang="en-US" dirty="0" err="1"/>
              <a:t>freakin</a:t>
            </a:r>
            <a:r>
              <a:rPr lang="en-US" dirty="0"/>
              <a:t>', 'part'))": True, "trigram(('know', '</a:t>
            </a:r>
            <a:r>
              <a:rPr lang="en-US" dirty="0" err="1"/>
              <a:t>listenin</a:t>
            </a:r>
            <a:r>
              <a:rPr lang="en-US" dirty="0"/>
              <a:t>', 'bad'))": True, "trigram(('</a:t>
            </a:r>
            <a:r>
              <a:rPr lang="en-US" dirty="0" err="1"/>
              <a:t>listenin</a:t>
            </a:r>
            <a:r>
              <a:rPr lang="en-US" dirty="0"/>
              <a:t>', 'bad', 'habit'))": True, "trigram(('bad', 'habit', 'earlier'))": True, "trigram(('habit', 'earlier', 'started'))": True, "trigram(('earlier', 'started', '</a:t>
            </a:r>
            <a:r>
              <a:rPr lang="en-US" dirty="0" err="1"/>
              <a:t>freakin</a:t>
            </a:r>
            <a:r>
              <a:rPr lang="en-US" dirty="0"/>
              <a:t>'))": True, "trigram(('started', '</a:t>
            </a:r>
            <a:r>
              <a:rPr lang="en-US" dirty="0" err="1"/>
              <a:t>freakin</a:t>
            </a:r>
            <a:r>
              <a:rPr lang="en-US" dirty="0"/>
              <a:t>', 'part'))": True}, 'neutral')</a:t>
            </a:r>
          </a:p>
          <a:p>
            <a:endParaRPr lang="en-US" dirty="0"/>
          </a:p>
        </p:txBody>
      </p:sp>
    </p:spTree>
    <p:extLst>
      <p:ext uri="{BB962C8B-B14F-4D97-AF65-F5344CB8AC3E}">
        <p14:creationId xmlns:p14="http://schemas.microsoft.com/office/powerpoint/2010/main" val="80554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A5A1-4DEB-48D8-8DC9-8DBEAFC59C11}"/>
              </a:ext>
            </a:extLst>
          </p:cNvPr>
          <p:cNvSpPr>
            <a:spLocks noGrp="1"/>
          </p:cNvSpPr>
          <p:nvPr>
            <p:ph type="title"/>
          </p:nvPr>
        </p:nvSpPr>
        <p:spPr/>
        <p:txBody>
          <a:bodyPr/>
          <a:lstStyle/>
          <a:p>
            <a:r>
              <a:rPr lang="en-US" dirty="0"/>
              <a:t>3. Feature weighting and representation schemes</a:t>
            </a:r>
          </a:p>
        </p:txBody>
      </p:sp>
      <p:sp>
        <p:nvSpPr>
          <p:cNvPr id="3" name="Content Placeholder 2">
            <a:extLst>
              <a:ext uri="{FF2B5EF4-FFF2-40B4-BE49-F238E27FC236}">
                <a16:creationId xmlns:a16="http://schemas.microsoft.com/office/drawing/2014/main" id="{5FF7FC33-DFFF-4F6F-AB75-3E64C9E5B1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4957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A5A1-4DEB-48D8-8DC9-8DBEAFC59C11}"/>
              </a:ext>
            </a:extLst>
          </p:cNvPr>
          <p:cNvSpPr>
            <a:spLocks noGrp="1"/>
          </p:cNvSpPr>
          <p:nvPr>
            <p:ph type="title"/>
          </p:nvPr>
        </p:nvSpPr>
        <p:spPr/>
        <p:txBody>
          <a:bodyPr/>
          <a:lstStyle/>
          <a:p>
            <a:r>
              <a:rPr lang="en-US" dirty="0"/>
              <a:t>4. Machine learning algorithm</a:t>
            </a:r>
          </a:p>
        </p:txBody>
      </p:sp>
      <p:sp>
        <p:nvSpPr>
          <p:cNvPr id="3" name="Content Placeholder 2">
            <a:extLst>
              <a:ext uri="{FF2B5EF4-FFF2-40B4-BE49-F238E27FC236}">
                <a16:creationId xmlns:a16="http://schemas.microsoft.com/office/drawing/2014/main" id="{5FF7FC33-DFFF-4F6F-AB75-3E64C9E5B123}"/>
              </a:ext>
            </a:extLst>
          </p:cNvPr>
          <p:cNvSpPr>
            <a:spLocks noGrp="1"/>
          </p:cNvSpPr>
          <p:nvPr>
            <p:ph idx="1"/>
          </p:nvPr>
        </p:nvSpPr>
        <p:spPr/>
        <p:txBody>
          <a:bodyPr>
            <a:normAutofit/>
          </a:bodyPr>
          <a:lstStyle/>
          <a:p>
            <a:r>
              <a:rPr lang="en-US" dirty="0"/>
              <a:t>In machine learning, naive Bayes classifiers are a family of simple "probabilistic classifiers" (a classifier that is able to predict, given an observation of an input, a probability distribution over a set of classes, rather than only outputting the most likely class that the observation should belong to) based on applying Bayes' theorem with strong (naive) independence assumptions between the features.</a:t>
            </a:r>
          </a:p>
          <a:p>
            <a:r>
              <a:rPr lang="en-US" dirty="0" err="1"/>
              <a:t>tl;dr</a:t>
            </a:r>
            <a:r>
              <a:rPr lang="en-US" dirty="0"/>
              <a:t>: instead of </a:t>
            </a:r>
            <a:r>
              <a:rPr lang="en-US" dirty="0" err="1"/>
              <a:t>classifiying</a:t>
            </a:r>
            <a:r>
              <a:rPr lang="en-US" dirty="0"/>
              <a:t> "1" as an integer, they classify it having a 100% chance of being an integer, 0% of being a word, </a:t>
            </a:r>
            <a:r>
              <a:rPr lang="en-US" dirty="0" err="1"/>
              <a:t>etc</a:t>
            </a:r>
            <a:endParaRPr lang="en-US" dirty="0"/>
          </a:p>
          <a:p>
            <a:endParaRPr lang="en-US" dirty="0"/>
          </a:p>
        </p:txBody>
      </p:sp>
    </p:spTree>
    <p:extLst>
      <p:ext uri="{BB962C8B-B14F-4D97-AF65-F5344CB8AC3E}">
        <p14:creationId xmlns:p14="http://schemas.microsoft.com/office/powerpoint/2010/main" val="290294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A5A1-4DEB-48D8-8DC9-8DBEAFC59C11}"/>
              </a:ext>
            </a:extLst>
          </p:cNvPr>
          <p:cNvSpPr>
            <a:spLocks noGrp="1"/>
          </p:cNvSpPr>
          <p:nvPr>
            <p:ph type="title"/>
          </p:nvPr>
        </p:nvSpPr>
        <p:spPr/>
        <p:txBody>
          <a:bodyPr/>
          <a:lstStyle/>
          <a:p>
            <a:r>
              <a:rPr lang="en-US" dirty="0"/>
              <a:t>3. Feature weighting and representation schemes</a:t>
            </a:r>
          </a:p>
        </p:txBody>
      </p:sp>
      <p:sp>
        <p:nvSpPr>
          <p:cNvPr id="3" name="Content Placeholder 2">
            <a:extLst>
              <a:ext uri="{FF2B5EF4-FFF2-40B4-BE49-F238E27FC236}">
                <a16:creationId xmlns:a16="http://schemas.microsoft.com/office/drawing/2014/main" id="{5FF7FC33-DFFF-4F6F-AB75-3E64C9E5B123}"/>
              </a:ext>
            </a:extLst>
          </p:cNvPr>
          <p:cNvSpPr>
            <a:spLocks noGrp="1"/>
          </p:cNvSpPr>
          <p:nvPr>
            <p:ph idx="1"/>
          </p:nvPr>
        </p:nvSpPr>
        <p:spPr/>
        <p:txBody>
          <a:bodyPr/>
          <a:lstStyle/>
          <a:p>
            <a:r>
              <a:rPr lang="en-US" dirty="0"/>
              <a:t>Accuracy:</a:t>
            </a:r>
          </a:p>
          <a:p>
            <a:r>
              <a:rPr lang="en-US" dirty="0"/>
              <a:t>0.3</a:t>
            </a:r>
          </a:p>
          <a:p>
            <a:endParaRPr lang="pt-BR" dirty="0"/>
          </a:p>
          <a:p>
            <a:r>
              <a:rPr lang="en-US" dirty="0"/>
              <a:t>Labels:</a:t>
            </a:r>
          </a:p>
          <a:p>
            <a:r>
              <a:rPr lang="en-US" dirty="0"/>
              <a:t>['neutral', 'sadness', 'happiness', 'worry', 'surprise', 'love', 'hate', 'relief']</a:t>
            </a:r>
          </a:p>
        </p:txBody>
      </p:sp>
    </p:spTree>
    <p:extLst>
      <p:ext uri="{BB962C8B-B14F-4D97-AF65-F5344CB8AC3E}">
        <p14:creationId xmlns:p14="http://schemas.microsoft.com/office/powerpoint/2010/main" val="826002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1098</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wedy-miner</vt:lpstr>
      <vt:lpstr>Sentiment Analysis</vt:lpstr>
      <vt:lpstr>PowerPoint Presentation</vt:lpstr>
      <vt:lpstr>1. Text preprocessing</vt:lpstr>
      <vt:lpstr>2. Feature selection methods</vt:lpstr>
      <vt:lpstr>Full feature set example:</vt:lpstr>
      <vt:lpstr>3. Feature weighting and representation schemes</vt:lpstr>
      <vt:lpstr>4. Machine learning algorithm</vt:lpstr>
      <vt:lpstr>3. Feature weighting and representation schemes</vt:lpstr>
      <vt:lpstr>24 Most Informative Features </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wedy-miner</dc:title>
  <dc:creator>Togni, Gustavo</dc:creator>
  <cp:lastModifiedBy>Togni, Gustavo</cp:lastModifiedBy>
  <cp:revision>30</cp:revision>
  <dcterms:created xsi:type="dcterms:W3CDTF">2019-05-18T18:49:09Z</dcterms:created>
  <dcterms:modified xsi:type="dcterms:W3CDTF">2019-06-21T22:14:04Z</dcterms:modified>
</cp:coreProperties>
</file>