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39"/>
    <a:srgbClr val="22215D"/>
    <a:srgbClr val="483885"/>
    <a:srgbClr val="724FAE"/>
    <a:srgbClr val="9D6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90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2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9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9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3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78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16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79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6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38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74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70CE13-3BC9-489A-847D-C74D1EDAFEF3}" type="datetimeFigureOut">
              <a:rPr lang="pt-BR" smtClean="0"/>
              <a:t>18/07/2024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F9BAE8-9061-4334-A878-BE6DE5896D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07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desoriano/stroke-prediction-dataset" TargetMode="External"/><Relationship Id="rId2" Type="http://schemas.openxmlformats.org/officeDocument/2006/relationships/hyperlink" Target="https://github.com/gustavouhlein/stroke_predictio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ADD3-675B-571F-2B66-3C19B194B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pt-BR" sz="4800" dirty="0"/>
              <a:t>Pré-processamento de Dados</a:t>
            </a:r>
            <a:br>
              <a:rPr lang="pt-BR" sz="4800" dirty="0"/>
            </a:br>
            <a:r>
              <a:rPr lang="pt-BR" sz="4800" dirty="0"/>
              <a:t>Case: Predição de Casos de AVC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64DB5-6372-BBDF-9A20-A6D84FB8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714"/>
            <a:ext cx="9144000" cy="146957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err="1"/>
              <a:t>Generative</a:t>
            </a:r>
            <a:r>
              <a:rPr lang="pt-BR" sz="2000" dirty="0"/>
              <a:t> AI </a:t>
            </a:r>
            <a:r>
              <a:rPr lang="pt-BR" sz="2000" dirty="0" err="1"/>
              <a:t>Academy</a:t>
            </a:r>
            <a:endParaRPr lang="pt-BR" sz="2000" dirty="0"/>
          </a:p>
          <a:p>
            <a:r>
              <a:rPr lang="pt-BR" sz="2000" dirty="0"/>
              <a:t>Data Science – M2</a:t>
            </a:r>
          </a:p>
          <a:p>
            <a:endParaRPr lang="pt-BR" sz="2000" dirty="0"/>
          </a:p>
          <a:p>
            <a:r>
              <a:rPr lang="pt-BR" b="1" dirty="0"/>
              <a:t>Gustavo Gilli Uhlein</a:t>
            </a:r>
          </a:p>
        </p:txBody>
      </p:sp>
    </p:spTree>
    <p:extLst>
      <p:ext uri="{BB962C8B-B14F-4D97-AF65-F5344CB8AC3E}">
        <p14:creationId xmlns:p14="http://schemas.microsoft.com/office/powerpoint/2010/main" val="2791914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7D5C2-077A-DAB5-65AB-71E6F148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BCFED-B808-0AB4-953F-6377EE14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hlinkClick r:id="rId2"/>
            </a:endParaRPr>
          </a:p>
          <a:p>
            <a:r>
              <a:rPr lang="pt-BR" dirty="0"/>
              <a:t>Repositório: </a:t>
            </a:r>
            <a:r>
              <a:rPr lang="pt-BR" dirty="0">
                <a:hlinkClick r:id="rId2"/>
              </a:rPr>
              <a:t>https://github.com/gustavouhlein/stroke_prediction</a:t>
            </a:r>
            <a:endParaRPr lang="pt-BR" dirty="0"/>
          </a:p>
          <a:p>
            <a:endParaRPr lang="pt-BR" dirty="0"/>
          </a:p>
          <a:p>
            <a:r>
              <a:rPr lang="pt-BR" sz="2800" dirty="0" err="1"/>
              <a:t>Dataset</a:t>
            </a:r>
            <a:r>
              <a:rPr lang="pt-BR" sz="2800" dirty="0"/>
              <a:t>: </a:t>
            </a:r>
            <a:r>
              <a:rPr lang="pt-BR" sz="2800" dirty="0">
                <a:hlinkClick r:id="rId3"/>
              </a:rPr>
              <a:t>https://www.kaggle.com/datasets/fedesoriano/stroke-prediction-dataset</a:t>
            </a:r>
            <a:endParaRPr lang="pt-BR" sz="2800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5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ADD3-675B-571F-2B66-3C19B194B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pt-BR" sz="4800" dirty="0"/>
              <a:t>Pré-processamento de Dados</a:t>
            </a:r>
            <a:br>
              <a:rPr lang="pt-BR" sz="4800" dirty="0"/>
            </a:br>
            <a:r>
              <a:rPr lang="pt-BR" sz="4800" dirty="0"/>
              <a:t>Case: Predição de Casos de AVC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64DB5-6372-BBDF-9A20-A6D84FB88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7714"/>
            <a:ext cx="9144000" cy="1469572"/>
          </a:xfrm>
        </p:spPr>
        <p:txBody>
          <a:bodyPr>
            <a:normAutofit fontScale="92500" lnSpcReduction="10000"/>
          </a:bodyPr>
          <a:lstStyle/>
          <a:p>
            <a:r>
              <a:rPr lang="pt-BR" sz="2000" dirty="0" err="1"/>
              <a:t>Generative</a:t>
            </a:r>
            <a:r>
              <a:rPr lang="pt-BR" sz="2000" dirty="0"/>
              <a:t> AI </a:t>
            </a:r>
            <a:r>
              <a:rPr lang="pt-BR" sz="2000" dirty="0" err="1"/>
              <a:t>Academy</a:t>
            </a:r>
            <a:endParaRPr lang="pt-BR" sz="2000" dirty="0"/>
          </a:p>
          <a:p>
            <a:r>
              <a:rPr lang="pt-BR" sz="2000" dirty="0"/>
              <a:t>Data Science – M2</a:t>
            </a:r>
          </a:p>
          <a:p>
            <a:endParaRPr lang="pt-BR" sz="2000" dirty="0"/>
          </a:p>
          <a:p>
            <a:r>
              <a:rPr lang="pt-BR" b="1" dirty="0"/>
              <a:t>Gustavo Gilli Uhlein</a:t>
            </a:r>
          </a:p>
        </p:txBody>
      </p:sp>
    </p:spTree>
    <p:extLst>
      <p:ext uri="{BB962C8B-B14F-4D97-AF65-F5344CB8AC3E}">
        <p14:creationId xmlns:p14="http://schemas.microsoft.com/office/powerpoint/2010/main" val="1477186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C95CC-AE7A-7367-C041-37633AA6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04E77-D9F6-B0EC-717E-746F979E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Contexto: </a:t>
            </a:r>
            <a:r>
              <a:rPr lang="pt-BR" dirty="0"/>
              <a:t>Análise e processamento de dados de um conjunto de informações sobre pacientes. </a:t>
            </a:r>
          </a:p>
          <a:p>
            <a:endParaRPr lang="pt-BR" dirty="0"/>
          </a:p>
          <a:p>
            <a:r>
              <a:rPr lang="pt-BR" b="1" dirty="0"/>
              <a:t>Objetivo: </a:t>
            </a:r>
            <a:r>
              <a:rPr lang="pt-BR" dirty="0"/>
              <a:t>Preparar dados para a etapa de treinamento de um modelo preditivo de detecção de casos de AVC.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Importância: </a:t>
            </a:r>
            <a:r>
              <a:rPr lang="pt-BR" dirty="0"/>
              <a:t>Prever casos de AVC pode ajudar na prevenção e no tratamento precoce, salvando vidas e reduzindo custos médicos.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03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BC79C-C6F6-D3F8-7D63-6C758690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45836"/>
            <a:ext cx="3026229" cy="1325563"/>
          </a:xfrm>
        </p:spPr>
        <p:txBody>
          <a:bodyPr/>
          <a:lstStyle/>
          <a:p>
            <a:r>
              <a:rPr lang="pt-BR" dirty="0"/>
              <a:t>Visão Geral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865027-09D3-242A-B02F-0EA32A710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44" y="245836"/>
            <a:ext cx="8207828" cy="63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3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59A6B-EB85-1245-464D-78BFAF4A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1 – Construção do Cenário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D4EBA-DB16-1501-3027-E6F60153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Importação do </a:t>
            </a:r>
            <a:r>
              <a:rPr lang="pt-BR" b="1" dirty="0" err="1"/>
              <a:t>Dataset</a:t>
            </a:r>
            <a:endParaRPr lang="pt-BR" b="1" dirty="0"/>
          </a:p>
          <a:p>
            <a:pPr lvl="1"/>
            <a:r>
              <a:rPr lang="pt-BR" dirty="0"/>
              <a:t>Importação inicial dos dados de pacientes, que inclui variáveis como idade, gênero, histórico de saúde, entre outras.</a:t>
            </a:r>
          </a:p>
          <a:p>
            <a:pPr lvl="2"/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b="1" dirty="0"/>
              <a:t>Introdução de Inconsistências no Conjunto</a:t>
            </a:r>
          </a:p>
          <a:p>
            <a:pPr lvl="1"/>
            <a:r>
              <a:rPr lang="pt-BR" dirty="0"/>
              <a:t>Inserção proposital de inconsistências e valores nulos no </a:t>
            </a:r>
            <a:r>
              <a:rPr lang="pt-BR" dirty="0" err="1"/>
              <a:t>dataset</a:t>
            </a:r>
            <a:r>
              <a:rPr lang="pt-BR" dirty="0"/>
              <a:t> para simular desafios de em um cenário realista.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Criação do Banco de Dados:</a:t>
            </a:r>
          </a:p>
          <a:p>
            <a:pPr lvl="1"/>
            <a:r>
              <a:rPr lang="pt-BR" dirty="0"/>
              <a:t>Normalização e estruturação do </a:t>
            </a:r>
            <a:r>
              <a:rPr lang="pt-BR" dirty="0" err="1"/>
              <a:t>dataset</a:t>
            </a:r>
            <a:r>
              <a:rPr lang="pt-BR" dirty="0"/>
              <a:t> em um banco de dados </a:t>
            </a:r>
            <a:r>
              <a:rPr lang="pt-BR" dirty="0" err="1"/>
              <a:t>SQLite</a:t>
            </a:r>
            <a:r>
              <a:rPr lang="pt-BR" dirty="0"/>
              <a:t>, visando a extração e manipulação de dados desse tipo de origem.</a:t>
            </a:r>
          </a:p>
          <a:p>
            <a:pPr lvl="2"/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sqlite3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212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D27C4-D436-3F9C-523D-531883C2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7571" cy="3412218"/>
          </a:xfrm>
        </p:spPr>
        <p:txBody>
          <a:bodyPr/>
          <a:lstStyle/>
          <a:p>
            <a:r>
              <a:rPr lang="pt-BR" dirty="0"/>
              <a:t>Etapa 1 – Construção do Cenário |</a:t>
            </a:r>
            <a:br>
              <a:rPr lang="pt-BR" dirty="0"/>
            </a:br>
            <a:r>
              <a:rPr lang="pt-BR" dirty="0"/>
              <a:t>Banco de Dados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294481-5C04-C1FD-3C35-EA7C2BF1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24" y="365125"/>
            <a:ext cx="5496676" cy="606334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1B32893-221D-D373-1A56-DC6BCAB5D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" y="3864429"/>
            <a:ext cx="4350741" cy="2484942"/>
          </a:xfrm>
          <a:prstGeom prst="rect">
            <a:avLst/>
          </a:prstGeom>
        </p:spPr>
      </p:pic>
      <p:sp>
        <p:nvSpPr>
          <p:cNvPr id="15" name="Seta: Divisa 14">
            <a:extLst>
              <a:ext uri="{FF2B5EF4-FFF2-40B4-BE49-F238E27FC236}">
                <a16:creationId xmlns:a16="http://schemas.microsoft.com/office/drawing/2014/main" id="{F0B1AAA1-736E-A7FA-10C9-21E6779D7006}"/>
              </a:ext>
            </a:extLst>
          </p:cNvPr>
          <p:cNvSpPr/>
          <p:nvPr/>
        </p:nvSpPr>
        <p:spPr>
          <a:xfrm>
            <a:off x="5237173" y="4718050"/>
            <a:ext cx="484632" cy="889000"/>
          </a:xfrm>
          <a:prstGeom prst="chevron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1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5162-4AB2-0A5D-B101-D5CB9B58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2 – Extração e 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82ECE-326E-4681-8DFB-50F4FD54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Extração de Dados</a:t>
            </a:r>
          </a:p>
          <a:p>
            <a:pPr lvl="1"/>
            <a:r>
              <a:rPr lang="pt-BR" dirty="0"/>
              <a:t>Extração dos dados armazenados no banco de dados para análise.</a:t>
            </a:r>
          </a:p>
          <a:p>
            <a:pPr lvl="2"/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Sqlite3</a:t>
            </a:r>
          </a:p>
          <a:p>
            <a:pPr marL="914400" lvl="2" indent="0">
              <a:buNone/>
            </a:pPr>
            <a:endParaRPr lang="pt-BR" dirty="0"/>
          </a:p>
          <a:p>
            <a:r>
              <a:rPr lang="pt-BR" b="1" dirty="0"/>
              <a:t>Tratamento de Inconsistências</a:t>
            </a:r>
          </a:p>
          <a:p>
            <a:pPr lvl="1"/>
            <a:r>
              <a:rPr lang="pt-BR" dirty="0"/>
              <a:t>Identificação e correção de valores nulos e incongruentes utilizando imputação de valores.</a:t>
            </a: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KNNImputer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Análise Exploratória</a:t>
            </a:r>
          </a:p>
          <a:p>
            <a:pPr lvl="1"/>
            <a:r>
              <a:rPr lang="pt-BR" dirty="0"/>
              <a:t>Utilização de ferramentas de visualização de dados para explorar as características dos dados, identificar padrões e entender as relações entre as variáveis.</a:t>
            </a: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matplotlib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Seaborn</a:t>
            </a:r>
            <a:r>
              <a:rPr lang="pt-BR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plotly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endParaRPr lang="pt-BR" b="0" dirty="0">
              <a:solidFill>
                <a:srgbClr val="4EC9B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1564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A5162-4AB2-0A5D-B101-D5CB9B58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5" y="365125"/>
            <a:ext cx="6072868" cy="2342400"/>
          </a:xfrm>
        </p:spPr>
        <p:txBody>
          <a:bodyPr>
            <a:normAutofit fontScale="90000"/>
          </a:bodyPr>
          <a:lstStyle/>
          <a:p>
            <a:r>
              <a:rPr lang="pt-BR" dirty="0"/>
              <a:t>Etapa 2 – Extração e Análise Exploratória de Dados | Visualização de Informações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9F1F53-3B99-0CEA-634C-5FC1F837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888" y="744235"/>
            <a:ext cx="2820081" cy="18041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2F34CE-8825-F4E9-1E19-C7731E2C0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" y="2721488"/>
            <a:ext cx="2820081" cy="18074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6CB4E78-BBD0-4E0A-D70A-42095BC86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322" y="4688683"/>
            <a:ext cx="2820080" cy="18041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662B3D5-AC60-AA97-8D72-958ED3611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8322" y="2731652"/>
            <a:ext cx="2820080" cy="181480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6AA6674-4967-6C18-E2B7-DC88A83B8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85" y="4688683"/>
            <a:ext cx="2820080" cy="180419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01CD6B-D8D5-5256-CC3F-D47B6ABAF4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919" y="2731652"/>
            <a:ext cx="4865050" cy="178716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DB4A74C-F9BA-4321-53E4-6AF6475D25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6919" y="4691701"/>
            <a:ext cx="4865050" cy="1787161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EA11712-D19C-661C-7CD6-CC9AE3C28A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7504" y="744235"/>
            <a:ext cx="2000898" cy="182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E80AD-DB12-E9E2-B316-FD77375A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3 – Pré-processamento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D7041-7ADB-3C81-4E99-80D699DE0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Padronização e Normalização</a:t>
            </a:r>
          </a:p>
          <a:p>
            <a:pPr lvl="1"/>
            <a:r>
              <a:rPr lang="pt-BR" dirty="0"/>
              <a:t>Aplicação de técnicas de padronização e normalização para assegurar que todas as variáveis estejam na mesma escala, melhorando o desempenho do modelo.</a:t>
            </a: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ColumnTransformer</a:t>
            </a:r>
            <a:endParaRPr lang="pt-BR" dirty="0"/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OneHotEncoder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StandardScaler</a:t>
            </a:r>
            <a:endParaRPr lang="pt-BR" dirty="0"/>
          </a:p>
          <a:p>
            <a:pPr lvl="1"/>
            <a:endParaRPr lang="pt-BR" dirty="0"/>
          </a:p>
          <a:p>
            <a:r>
              <a:rPr lang="pt-BR" b="1" dirty="0"/>
              <a:t>Divisão do Conjunto</a:t>
            </a:r>
          </a:p>
          <a:p>
            <a:pPr lvl="1"/>
            <a:r>
              <a:rPr lang="pt-BR" dirty="0"/>
              <a:t>Separação dos dados em conjuntos de treino e teste para validar a eficácia do modelo preditivo.</a:t>
            </a:r>
          </a:p>
          <a:p>
            <a:pPr lvl="2"/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train_test_split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0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E80AD-DB12-E9E2-B316-FD77375A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 4 – Treinamento e validação de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D7041-7ADB-3C81-4E99-80D699DE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Treinamento do Modelo</a:t>
            </a:r>
          </a:p>
          <a:p>
            <a:pPr lvl="1"/>
            <a:r>
              <a:rPr lang="pt-BR" dirty="0"/>
              <a:t>Utilização de algoritmo de aprendizado de máquina regressão logística para treinar o modelo preditivo com o conjunto de treino.</a:t>
            </a: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LogisticRegression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GridSearchCV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Validação:</a:t>
            </a:r>
          </a:p>
          <a:p>
            <a:pPr lvl="1"/>
            <a:r>
              <a:rPr lang="pt-BR" dirty="0"/>
              <a:t>Avaliação básica do desempenho do modelo com o conjunto de teste por meio de gráficos de matriz de confusão, curva ROC e AOC.</a:t>
            </a:r>
          </a:p>
          <a:p>
            <a:pPr lvl="2"/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roc_curve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roc_auc_score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confusion_matrix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ConfusionMatrixDisplay</a:t>
            </a:r>
            <a:endParaRPr lang="pt-B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58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445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Pré-processamento de Dados Case: Predição de Casos de AVC</vt:lpstr>
      <vt:lpstr>Introdução</vt:lpstr>
      <vt:lpstr>Visão Geral</vt:lpstr>
      <vt:lpstr>Etapa 1 – Construção do Cenário</vt:lpstr>
      <vt:lpstr>Etapa 1 – Construção do Cenário | Banco de Dados</vt:lpstr>
      <vt:lpstr>Etapa 2 – Extração e Análise Exploratória de Dados</vt:lpstr>
      <vt:lpstr>Etapa 2 – Extração e Análise Exploratória de Dados | Visualização de Informações</vt:lpstr>
      <vt:lpstr>Etapa 3 – Pré-processamento de dados</vt:lpstr>
      <vt:lpstr>Etapa 4 – Treinamento e validação de modelo</vt:lpstr>
      <vt:lpstr>Acessos</vt:lpstr>
      <vt:lpstr>Pré-processamento de Dados Case: Predição de Casos de AVC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Gilli Uhlein</dc:creator>
  <cp:lastModifiedBy>Gustavo Gilli Uhlein</cp:lastModifiedBy>
  <cp:revision>10</cp:revision>
  <dcterms:created xsi:type="dcterms:W3CDTF">2024-07-18T20:40:49Z</dcterms:created>
  <dcterms:modified xsi:type="dcterms:W3CDTF">2024-07-18T23:00:29Z</dcterms:modified>
</cp:coreProperties>
</file>