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516B-E172-4DD8-96A5-98F44FFFFBA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49B-B7C9-4176-856B-16C884EB3B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516B-E172-4DD8-96A5-98F44FFFFBA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49B-B7C9-4176-856B-16C884EB3B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9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516B-E172-4DD8-96A5-98F44FFFFBA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49B-B7C9-4176-856B-16C884EB3B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3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516B-E172-4DD8-96A5-98F44FFFFBA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49B-B7C9-4176-856B-16C884EB3B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516B-E172-4DD8-96A5-98F44FFFFBA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49B-B7C9-4176-856B-16C884EB3B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6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516B-E172-4DD8-96A5-98F44FFFFBA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49B-B7C9-4176-856B-16C884EB3B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516B-E172-4DD8-96A5-98F44FFFFBA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49B-B7C9-4176-856B-16C884EB3B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516B-E172-4DD8-96A5-98F44FFFFBA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49B-B7C9-4176-856B-16C884EB3B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0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516B-E172-4DD8-96A5-98F44FFFFBA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49B-B7C9-4176-856B-16C884EB3B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4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516B-E172-4DD8-96A5-98F44FFFFBA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49B-B7C9-4176-856B-16C884EB3B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516B-E172-4DD8-96A5-98F44FFFFBA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49B-B7C9-4176-856B-16C884EB3B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4516B-E172-4DD8-96A5-98F44FFFFBA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E49B-B7C9-4176-856B-16C884EB3B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7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5687" y="301083"/>
            <a:ext cx="11650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Lectura y almacenamiento de archivos binarios en tablas de una base de datos</a:t>
            </a:r>
            <a:r>
              <a:rPr lang="es-MX" dirty="0" smtClean="0"/>
              <a:t>.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92820" y="1146790"/>
            <a:ext cx="9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Lectura: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092820" y="1838609"/>
            <a:ext cx="103144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Para poder transferir por la WEB  datos que están almacenados en forma binaria en un atributo blob</a:t>
            </a:r>
            <a:br>
              <a:rPr lang="es-MX" dirty="0" smtClean="0"/>
            </a:br>
            <a:r>
              <a:rPr lang="es-MX" dirty="0" smtClean="0"/>
              <a:t> de una tabla y luego presentarlos del lado del cliente debemos:</a:t>
            </a:r>
          </a:p>
          <a:p>
            <a:endParaRPr lang="es-MX" dirty="0" smtClean="0"/>
          </a:p>
          <a:p>
            <a:pPr marL="342900" indent="-342900">
              <a:buAutoNum type="alphaLcParenR"/>
            </a:pPr>
            <a:r>
              <a:rPr lang="es-MX" dirty="0" smtClean="0"/>
              <a:t>Leerlos de la base.</a:t>
            </a:r>
          </a:p>
          <a:p>
            <a:pPr marL="342900" indent="-342900">
              <a:buAutoNum type="alphaLcParenR"/>
            </a:pPr>
            <a:r>
              <a:rPr lang="es-MX" dirty="0" smtClean="0"/>
              <a:t>Codificarlos en base64 (6 bits) para asegurarnos de que caracteres ASCII como por </a:t>
            </a:r>
            <a:r>
              <a:rPr lang="es-MX" dirty="0" err="1" smtClean="0"/>
              <a:t>ejempo</a:t>
            </a:r>
            <a:r>
              <a:rPr lang="es-MX" dirty="0" smtClean="0"/>
              <a:t>  &gt;, &lt;, !, etc..</a:t>
            </a:r>
            <a:br>
              <a:rPr lang="es-MX" dirty="0" smtClean="0"/>
            </a:br>
            <a:r>
              <a:rPr lang="es-MX" dirty="0" smtClean="0"/>
              <a:t>no sean transferidos y se confundan con etiquetas HTML por ejemplo.</a:t>
            </a:r>
            <a:br>
              <a:rPr lang="es-MX" dirty="0" smtClean="0"/>
            </a:br>
            <a:r>
              <a:rPr lang="es-MX" dirty="0" smtClean="0"/>
              <a:t>Recordemos que toda codificación en base 64 aumenta la cantidad de datos a transferir en 4/3.</a:t>
            </a:r>
          </a:p>
          <a:p>
            <a:pPr marL="342900" indent="-342900">
              <a:buAutoNum type="alphaLcParenR"/>
            </a:pPr>
            <a:r>
              <a:rPr lang="es-MX" dirty="0" smtClean="0"/>
              <a:t>Codificar el resultado en JSON cuidando de que esta codificación agregue caracteres utf-8 que salgan del</a:t>
            </a:r>
            <a:br>
              <a:rPr lang="es-MX" dirty="0" smtClean="0"/>
            </a:br>
            <a:r>
              <a:rPr lang="es-MX" dirty="0" smtClean="0"/>
              <a:t>rango de codificación base64.</a:t>
            </a:r>
            <a:endParaRPr lang="en-US" dirty="0" smtClean="0"/>
          </a:p>
          <a:p>
            <a:pPr marL="342900" indent="-342900">
              <a:buAutoNum type="alphaLcParenR"/>
            </a:pPr>
            <a:r>
              <a:rPr lang="es-MX" dirty="0" smtClean="0"/>
              <a:t>Enviar los datos al navegador remoto.</a:t>
            </a:r>
          </a:p>
          <a:p>
            <a:pPr marL="342900" indent="-342900">
              <a:buAutoNum type="alphaLcParenR"/>
            </a:pPr>
            <a:r>
              <a:rPr lang="es-MX" dirty="0" err="1" smtClean="0"/>
              <a:t>Parsear</a:t>
            </a:r>
            <a:r>
              <a:rPr lang="es-MX" dirty="0" smtClean="0"/>
              <a:t> el JSON que llega al navegador para convertirlo en una variable de Java script.</a:t>
            </a:r>
          </a:p>
          <a:p>
            <a:pPr marL="342900" indent="-342900">
              <a:buAutoNum type="alphaLcParenR"/>
            </a:pPr>
            <a:r>
              <a:rPr lang="es-MX" dirty="0" smtClean="0"/>
              <a:t>Presentar el documento dentro de un </a:t>
            </a:r>
            <a:r>
              <a:rPr lang="es-MX" dirty="0" err="1" smtClean="0"/>
              <a:t>iframe</a:t>
            </a:r>
            <a:r>
              <a:rPr lang="es-MX" dirty="0" smtClean="0"/>
              <a:t> HTML. </a:t>
            </a:r>
          </a:p>
        </p:txBody>
      </p:sp>
    </p:spTree>
    <p:extLst>
      <p:ext uri="{BB962C8B-B14F-4D97-AF65-F5344CB8AC3E}">
        <p14:creationId xmlns:p14="http://schemas.microsoft.com/office/powerpoint/2010/main" val="199496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880" y="779900"/>
            <a:ext cx="4934639" cy="482984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59366" y="2250753"/>
            <a:ext cx="509036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Codificación base64 (6 bits en lugar de 8).</a:t>
            </a:r>
          </a:p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En lugar de una codificación ASCII de 7 bits o una</a:t>
            </a:r>
            <a:br>
              <a:rPr lang="es-MX" dirty="0" smtClean="0"/>
            </a:br>
            <a:r>
              <a:rPr lang="es-MX" dirty="0" smtClean="0"/>
              <a:t>codificación UNICODE UTF-8 de n grupos de 8 bits. </a:t>
            </a:r>
          </a:p>
          <a:p>
            <a:r>
              <a:rPr lang="es-MX" dirty="0" smtClean="0"/>
              <a:t>Responde a un </a:t>
            </a:r>
            <a:r>
              <a:rPr lang="es-MX" dirty="0" err="1" smtClean="0"/>
              <a:t>array</a:t>
            </a:r>
            <a:r>
              <a:rPr lang="es-MX" dirty="0" smtClean="0"/>
              <a:t> de índice numérico</a:t>
            </a:r>
            <a:br>
              <a:rPr lang="es-MX" dirty="0" smtClean="0"/>
            </a:br>
            <a:r>
              <a:rPr lang="es-MX" dirty="0" smtClean="0"/>
              <a:t>de 64 posiciones (6 bits) donde no hay símbolos que</a:t>
            </a:r>
            <a:br>
              <a:rPr lang="es-MX" dirty="0" smtClean="0"/>
            </a:br>
            <a:r>
              <a:rPr lang="es-MX" dirty="0" smtClean="0"/>
              <a:t>puedan ser usados y confundidos</a:t>
            </a:r>
            <a:br>
              <a:rPr lang="es-MX" dirty="0" smtClean="0"/>
            </a:br>
            <a:r>
              <a:rPr lang="es-MX" dirty="0" smtClean="0"/>
              <a:t>con HTML por ejemplo.</a:t>
            </a:r>
            <a:br>
              <a:rPr lang="es-MX" dirty="0" smtClean="0"/>
            </a:br>
            <a:r>
              <a:rPr lang="es-MX" dirty="0" smtClean="0"/>
              <a:t>Solo contiene letras mayúsculas (A-Z)</a:t>
            </a:r>
            <a:br>
              <a:rPr lang="es-MX" dirty="0" smtClean="0"/>
            </a:br>
            <a:r>
              <a:rPr lang="es-MX" dirty="0" smtClean="0"/>
              <a:t>letras minúsculas (a-Z), números (0-9) y los </a:t>
            </a:r>
            <a:br>
              <a:rPr lang="es-MX" dirty="0" smtClean="0"/>
            </a:br>
            <a:r>
              <a:rPr lang="es-MX" dirty="0" smtClean="0"/>
              <a:t>símbolos de control + y 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5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70156" y="1605776"/>
            <a:ext cx="661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="select </a:t>
            </a:r>
            <a:r>
              <a:rPr lang="en-US" dirty="0" err="1" smtClean="0"/>
              <a:t>documentoPdf</a:t>
            </a:r>
            <a:r>
              <a:rPr lang="en-US" dirty="0" smtClean="0"/>
              <a:t> from </a:t>
            </a:r>
            <a:r>
              <a:rPr lang="en-US" dirty="0" err="1" smtClean="0"/>
              <a:t>articulos</a:t>
            </a:r>
            <a:r>
              <a:rPr lang="en-US" dirty="0" smtClean="0"/>
              <a:t> where </a:t>
            </a:r>
            <a:r>
              <a:rPr lang="en-US" dirty="0" err="1" smtClean="0"/>
              <a:t>codArt</a:t>
            </a:r>
            <a:r>
              <a:rPr lang="en-US" dirty="0" smtClean="0"/>
              <a:t> = '$</a:t>
            </a:r>
            <a:r>
              <a:rPr lang="en-US" dirty="0" err="1" smtClean="0"/>
              <a:t>codArt</a:t>
            </a:r>
            <a:r>
              <a:rPr lang="en-US" dirty="0" smtClean="0"/>
              <a:t>'"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8293192" y="432899"/>
            <a:ext cx="303320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En PHP leemos la base usando</a:t>
            </a:r>
            <a:br>
              <a:rPr lang="es-MX" dirty="0" smtClean="0"/>
            </a:br>
            <a:r>
              <a:rPr lang="es-MX" dirty="0" smtClean="0"/>
              <a:t> la siguiente sentencia SQL:</a:t>
            </a:r>
          </a:p>
          <a:p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04335" y="1186249"/>
            <a:ext cx="7092779" cy="1210962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rma libre 4"/>
          <p:cNvSpPr/>
          <p:nvPr/>
        </p:nvSpPr>
        <p:spPr>
          <a:xfrm>
            <a:off x="5301049" y="514799"/>
            <a:ext cx="3015048" cy="683806"/>
          </a:xfrm>
          <a:custGeom>
            <a:avLst/>
            <a:gdLst>
              <a:gd name="connsiteX0" fmla="*/ 0 w 3015048"/>
              <a:gd name="connsiteY0" fmla="*/ 683806 h 683806"/>
              <a:gd name="connsiteX1" fmla="*/ 988540 w 3015048"/>
              <a:gd name="connsiteY1" fmla="*/ 4185 h 683806"/>
              <a:gd name="connsiteX2" fmla="*/ 3015048 w 3015048"/>
              <a:gd name="connsiteY2" fmla="*/ 449028 h 6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5048" h="683806">
                <a:moveTo>
                  <a:pt x="0" y="683806"/>
                </a:moveTo>
                <a:cubicBezTo>
                  <a:pt x="243016" y="363560"/>
                  <a:pt x="486032" y="43315"/>
                  <a:pt x="988540" y="4185"/>
                </a:cubicBezTo>
                <a:cubicBezTo>
                  <a:pt x="1491048" y="-34945"/>
                  <a:pt x="2253048" y="207041"/>
                  <a:pt x="3015048" y="449028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2199503" y="1356229"/>
            <a:ext cx="1470454" cy="867987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8293192" y="1629887"/>
            <a:ext cx="339368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Nombre del atributo que contiene</a:t>
            </a:r>
            <a:br>
              <a:rPr lang="es-MX" dirty="0" smtClean="0"/>
            </a:br>
            <a:r>
              <a:rPr lang="es-MX" dirty="0" smtClean="0"/>
              <a:t>el archivo binario.</a:t>
            </a:r>
          </a:p>
          <a:p>
            <a:endParaRPr lang="en-US" dirty="0"/>
          </a:p>
        </p:txBody>
      </p:sp>
      <p:sp>
        <p:nvSpPr>
          <p:cNvPr id="8" name="Forma libre 7"/>
          <p:cNvSpPr/>
          <p:nvPr/>
        </p:nvSpPr>
        <p:spPr>
          <a:xfrm>
            <a:off x="3496962" y="2063578"/>
            <a:ext cx="4757352" cy="1150363"/>
          </a:xfrm>
          <a:custGeom>
            <a:avLst/>
            <a:gdLst>
              <a:gd name="connsiteX0" fmla="*/ 0 w 4757352"/>
              <a:gd name="connsiteY0" fmla="*/ 172995 h 1150363"/>
              <a:gd name="connsiteX1" fmla="*/ 1396314 w 4757352"/>
              <a:gd name="connsiteY1" fmla="*/ 1149179 h 1150363"/>
              <a:gd name="connsiteX2" fmla="*/ 4757352 w 4757352"/>
              <a:gd name="connsiteY2" fmla="*/ 0 h 115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7352" h="1150363">
                <a:moveTo>
                  <a:pt x="0" y="172995"/>
                </a:moveTo>
                <a:cubicBezTo>
                  <a:pt x="301711" y="675503"/>
                  <a:pt x="603422" y="1178011"/>
                  <a:pt x="1396314" y="1149179"/>
                </a:cubicBezTo>
                <a:cubicBezTo>
                  <a:pt x="2189206" y="1120347"/>
                  <a:pt x="3473279" y="560173"/>
                  <a:pt x="4757352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515954" y="4793549"/>
            <a:ext cx="7281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objArticulo</a:t>
            </a:r>
            <a:r>
              <a:rPr lang="en-US" dirty="0" smtClean="0"/>
              <a:t>-&gt;</a:t>
            </a:r>
            <a:r>
              <a:rPr lang="en-US" dirty="0" err="1" smtClean="0"/>
              <a:t>documentoPdf</a:t>
            </a:r>
            <a:r>
              <a:rPr lang="en-US" dirty="0" smtClean="0"/>
              <a:t>=base64_encode($fila['</a:t>
            </a:r>
            <a:r>
              <a:rPr lang="en-US" dirty="0" err="1" smtClean="0"/>
              <a:t>documentoPdf</a:t>
            </a:r>
            <a:r>
              <a:rPr lang="en-US" dirty="0" smtClean="0"/>
              <a:t>']);</a:t>
            </a:r>
          </a:p>
          <a:p>
            <a:endParaRPr lang="es-MX" dirty="0"/>
          </a:p>
          <a:p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salidaJson</a:t>
            </a:r>
            <a:r>
              <a:rPr lang="en-US" dirty="0" smtClean="0"/>
              <a:t> = </a:t>
            </a:r>
            <a:r>
              <a:rPr lang="en-US" dirty="0" err="1" smtClean="0"/>
              <a:t>json_encode</a:t>
            </a:r>
            <a:r>
              <a:rPr lang="en-US" dirty="0" smtClean="0"/>
              <a:t>($objArticulo,JSON_INVALID_UTF8_SUBSTITUTE);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096183" y="2943816"/>
            <a:ext cx="378770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Una vez obtenido el resultado de</a:t>
            </a:r>
            <a:br>
              <a:rPr lang="es-MX" dirty="0" smtClean="0"/>
            </a:br>
            <a:r>
              <a:rPr lang="es-MX" dirty="0" smtClean="0"/>
              <a:t>la lectura de la base. Creamos</a:t>
            </a:r>
            <a:br>
              <a:rPr lang="es-MX" dirty="0" smtClean="0"/>
            </a:br>
            <a:r>
              <a:rPr lang="es-MX" dirty="0" smtClean="0"/>
              <a:t>un objeto articulo con un atributo </a:t>
            </a:r>
            <a:br>
              <a:rPr lang="es-MX" dirty="0" smtClean="0"/>
            </a:br>
            <a:r>
              <a:rPr lang="es-MX" dirty="0" err="1" smtClean="0"/>
              <a:t>documentoPdf</a:t>
            </a:r>
            <a:r>
              <a:rPr lang="es-MX" dirty="0" smtClean="0"/>
              <a:t> y le asignamos el </a:t>
            </a:r>
            <a:br>
              <a:rPr lang="es-MX" dirty="0" smtClean="0"/>
            </a:br>
            <a:r>
              <a:rPr lang="es-MX" dirty="0" smtClean="0"/>
              <a:t>resultado de la lectura pero codificado</a:t>
            </a:r>
            <a:br>
              <a:rPr lang="es-MX" dirty="0" smtClean="0"/>
            </a:br>
            <a:r>
              <a:rPr lang="es-MX" dirty="0" smtClean="0"/>
              <a:t>en base64 para transferir por la red</a:t>
            </a:r>
            <a:br>
              <a:rPr lang="es-MX" dirty="0" smtClean="0"/>
            </a:br>
            <a:r>
              <a:rPr lang="es-MX" dirty="0" smtClean="0"/>
              <a:t>evitando errores.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096183" y="5393714"/>
            <a:ext cx="399795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Codificamos en JSON cuidando de que</a:t>
            </a:r>
            <a:br>
              <a:rPr lang="es-MX" dirty="0" smtClean="0"/>
            </a:br>
            <a:r>
              <a:rPr lang="es-MX" dirty="0" smtClean="0"/>
              <a:t>este proceso no genere caracteres UTF-8</a:t>
            </a:r>
          </a:p>
          <a:p>
            <a:r>
              <a:rPr lang="es-MX" dirty="0" smtClean="0"/>
              <a:t>que estén fuera del rango base64.</a:t>
            </a:r>
            <a:endParaRPr lang="en-US" dirty="0"/>
          </a:p>
        </p:txBody>
      </p:sp>
      <p:sp>
        <p:nvSpPr>
          <p:cNvPr id="13" name="Forma libre 12"/>
          <p:cNvSpPr/>
          <p:nvPr/>
        </p:nvSpPr>
        <p:spPr>
          <a:xfrm>
            <a:off x="3566178" y="3614065"/>
            <a:ext cx="4460790" cy="1020991"/>
          </a:xfrm>
          <a:custGeom>
            <a:avLst/>
            <a:gdLst>
              <a:gd name="connsiteX0" fmla="*/ 0 w 4460790"/>
              <a:gd name="connsiteY0" fmla="*/ 1020991 h 1020991"/>
              <a:gd name="connsiteX1" fmla="*/ 3015049 w 4460790"/>
              <a:gd name="connsiteY1" fmla="*/ 44807 h 1020991"/>
              <a:gd name="connsiteX2" fmla="*/ 4460790 w 4460790"/>
              <a:gd name="connsiteY2" fmla="*/ 254872 h 102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0790" h="1020991">
                <a:moveTo>
                  <a:pt x="0" y="1020991"/>
                </a:moveTo>
                <a:cubicBezTo>
                  <a:pt x="1135792" y="596742"/>
                  <a:pt x="2271584" y="172493"/>
                  <a:pt x="3015049" y="44807"/>
                </a:cubicBezTo>
                <a:cubicBezTo>
                  <a:pt x="3758514" y="-82880"/>
                  <a:pt x="4109652" y="85996"/>
                  <a:pt x="4460790" y="254872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395416" y="4621427"/>
            <a:ext cx="6895070" cy="630195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395416" y="5560541"/>
            <a:ext cx="7401698" cy="617837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rma libre 15"/>
          <p:cNvSpPr/>
          <p:nvPr/>
        </p:nvSpPr>
        <p:spPr>
          <a:xfrm>
            <a:off x="3694670" y="6178378"/>
            <a:ext cx="6512011" cy="539080"/>
          </a:xfrm>
          <a:custGeom>
            <a:avLst/>
            <a:gdLst>
              <a:gd name="connsiteX0" fmla="*/ 0 w 6512011"/>
              <a:gd name="connsiteY0" fmla="*/ 0 h 539080"/>
              <a:gd name="connsiteX1" fmla="*/ 2298357 w 6512011"/>
              <a:gd name="connsiteY1" fmla="*/ 518984 h 539080"/>
              <a:gd name="connsiteX2" fmla="*/ 5523471 w 6512011"/>
              <a:gd name="connsiteY2" fmla="*/ 407773 h 539080"/>
              <a:gd name="connsiteX3" fmla="*/ 6512011 w 6512011"/>
              <a:gd name="connsiteY3" fmla="*/ 172995 h 53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2011" h="539080">
                <a:moveTo>
                  <a:pt x="0" y="0"/>
                </a:moveTo>
                <a:cubicBezTo>
                  <a:pt x="688889" y="225511"/>
                  <a:pt x="1377779" y="451022"/>
                  <a:pt x="2298357" y="518984"/>
                </a:cubicBezTo>
                <a:cubicBezTo>
                  <a:pt x="3218935" y="586946"/>
                  <a:pt x="4821195" y="465438"/>
                  <a:pt x="5523471" y="407773"/>
                </a:cubicBezTo>
                <a:cubicBezTo>
                  <a:pt x="6225747" y="350108"/>
                  <a:pt x="6368879" y="261551"/>
                  <a:pt x="6512011" y="172995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704335" y="154627"/>
            <a:ext cx="2639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/>
              <a:t>Lado Servidor: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7657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04335" y="154627"/>
            <a:ext cx="2394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/>
              <a:t>Lado Cliente:</a:t>
            </a:r>
            <a:endParaRPr lang="en-US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59492" y="1853513"/>
            <a:ext cx="10847841" cy="31393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success:function</a:t>
            </a:r>
            <a:r>
              <a:rPr lang="en-US" dirty="0" smtClean="0"/>
              <a:t>(</a:t>
            </a:r>
            <a:r>
              <a:rPr lang="en-US" dirty="0" err="1" smtClean="0"/>
              <a:t>respuestaDelServer</a:t>
            </a:r>
            <a:r>
              <a:rPr lang="en-US" dirty="0" smtClean="0"/>
              <a:t>) { 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objetoDato</a:t>
            </a:r>
            <a:r>
              <a:rPr lang="en-US" dirty="0" smtClean="0"/>
              <a:t> = </a:t>
            </a:r>
            <a:r>
              <a:rPr lang="en-US" dirty="0" err="1" smtClean="0"/>
              <a:t>JSON.parse</a:t>
            </a:r>
            <a:r>
              <a:rPr lang="en-US" dirty="0" smtClean="0"/>
              <a:t>(</a:t>
            </a:r>
            <a:r>
              <a:rPr lang="en-US" dirty="0" err="1" smtClean="0"/>
              <a:t>respuestaDelServer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	$("#</a:t>
            </a:r>
            <a:r>
              <a:rPr lang="en-US" dirty="0" err="1" smtClean="0"/>
              <a:t>ventanaModalRespuesta</a:t>
            </a:r>
            <a:r>
              <a:rPr lang="en-US" dirty="0" smtClean="0"/>
              <a:t>").</a:t>
            </a:r>
            <a:r>
              <a:rPr lang="en-US" dirty="0" err="1" smtClean="0"/>
              <a:t>css</a:t>
            </a:r>
            <a:r>
              <a:rPr lang="en-US" dirty="0" smtClean="0"/>
              <a:t>("</a:t>
            </a:r>
            <a:r>
              <a:rPr lang="en-US" dirty="0" err="1" smtClean="0"/>
              <a:t>visibility","visible</a:t>
            </a:r>
            <a:r>
              <a:rPr lang="en-US" dirty="0" smtClean="0"/>
              <a:t>");</a:t>
            </a:r>
          </a:p>
          <a:p>
            <a:endParaRPr lang="en-US" dirty="0" smtClean="0"/>
          </a:p>
          <a:p>
            <a:r>
              <a:rPr lang="en-US" dirty="0" smtClean="0"/>
              <a:t>	$("#</a:t>
            </a:r>
            <a:r>
              <a:rPr lang="en-US" dirty="0" err="1" smtClean="0"/>
              <a:t>contenidoModalRespuesta</a:t>
            </a:r>
            <a:r>
              <a:rPr lang="en-US" dirty="0" smtClean="0"/>
              <a:t>").empty();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1200" dirty="0" smtClean="0"/>
              <a:t>$("#</a:t>
            </a:r>
            <a:r>
              <a:rPr lang="en-US" sz="1200" dirty="0" err="1" smtClean="0"/>
              <a:t>contenidoModalRespuesta</a:t>
            </a:r>
            <a:r>
              <a:rPr lang="en-US" sz="1200" dirty="0" smtClean="0"/>
              <a:t>").html("&lt;iframe width='100%' height='600px' </a:t>
            </a:r>
            <a:r>
              <a:rPr lang="en-US" sz="1200" dirty="0" err="1" smtClean="0"/>
              <a:t>src</a:t>
            </a:r>
            <a:r>
              <a:rPr lang="en-US" sz="1200" dirty="0" smtClean="0"/>
              <a:t>='</a:t>
            </a:r>
            <a:r>
              <a:rPr lang="en-US" sz="1200" dirty="0" err="1" smtClean="0"/>
              <a:t>data:application</a:t>
            </a:r>
            <a:r>
              <a:rPr lang="en-US" sz="1200" dirty="0" smtClean="0"/>
              <a:t>/pdf;base64,"+objetoDato.documentoPdf+"'&gt;&lt;/iframe&gt;");</a:t>
            </a:r>
          </a:p>
          <a:p>
            <a:endParaRPr lang="en-US" dirty="0" smtClean="0"/>
          </a:p>
          <a:p>
            <a:r>
              <a:rPr lang="en-US" dirty="0" smtClean="0"/>
              <a:t>} //</a:t>
            </a:r>
            <a:r>
              <a:rPr lang="en-US" dirty="0" err="1" smtClean="0"/>
              <a:t>cierra</a:t>
            </a:r>
            <a:r>
              <a:rPr lang="en-US" dirty="0" smtClean="0"/>
              <a:t> success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148280" y="1260740"/>
            <a:ext cx="11121081" cy="432486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4757351" y="296562"/>
            <a:ext cx="556479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En la llegada de la respuesta AJAX se ejecuta este </a:t>
            </a:r>
            <a:r>
              <a:rPr lang="es-MX" dirty="0" err="1" smtClean="0"/>
              <a:t>handler</a:t>
            </a:r>
            <a:endParaRPr lang="en-US" dirty="0"/>
          </a:p>
        </p:txBody>
      </p:sp>
      <p:sp>
        <p:nvSpPr>
          <p:cNvPr id="7" name="Forma libre 6"/>
          <p:cNvSpPr/>
          <p:nvPr/>
        </p:nvSpPr>
        <p:spPr>
          <a:xfrm>
            <a:off x="3098773" y="467913"/>
            <a:ext cx="1646222" cy="792827"/>
          </a:xfrm>
          <a:custGeom>
            <a:avLst/>
            <a:gdLst>
              <a:gd name="connsiteX0" fmla="*/ 79557 w 1562368"/>
              <a:gd name="connsiteY0" fmla="*/ 1163179 h 1163179"/>
              <a:gd name="connsiteX1" fmla="*/ 166054 w 1562368"/>
              <a:gd name="connsiteY1" fmla="*/ 137568 h 1163179"/>
              <a:gd name="connsiteX2" fmla="*/ 1562368 w 1562368"/>
              <a:gd name="connsiteY2" fmla="*/ 38714 h 116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368" h="1163179">
                <a:moveTo>
                  <a:pt x="79557" y="1163179"/>
                </a:moveTo>
                <a:cubicBezTo>
                  <a:pt x="-762" y="744079"/>
                  <a:pt x="-81081" y="324979"/>
                  <a:pt x="166054" y="137568"/>
                </a:cubicBezTo>
                <a:cubicBezTo>
                  <a:pt x="413189" y="-49843"/>
                  <a:pt x="987778" y="-5565"/>
                  <a:pt x="1562368" y="3871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5239265" y="911464"/>
            <a:ext cx="559589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Se convierte el </a:t>
            </a:r>
            <a:r>
              <a:rPr lang="es-MX" dirty="0" err="1" smtClean="0"/>
              <a:t>json</a:t>
            </a:r>
            <a:r>
              <a:rPr lang="es-MX" dirty="0" smtClean="0"/>
              <a:t> recibido en una variable de java script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877330" y="2335427"/>
            <a:ext cx="4831491" cy="481914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877330" y="2928551"/>
            <a:ext cx="5782962" cy="49462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877330" y="3558746"/>
            <a:ext cx="4436075" cy="333632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877330" y="4090086"/>
            <a:ext cx="10230003" cy="370703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a libre 14"/>
          <p:cNvSpPr/>
          <p:nvPr/>
        </p:nvSpPr>
        <p:spPr>
          <a:xfrm>
            <a:off x="4471067" y="1008687"/>
            <a:ext cx="768198" cy="1326740"/>
          </a:xfrm>
          <a:custGeom>
            <a:avLst/>
            <a:gdLst>
              <a:gd name="connsiteX0" fmla="*/ 76219 w 768198"/>
              <a:gd name="connsiteY0" fmla="*/ 1326740 h 1326740"/>
              <a:gd name="connsiteX1" fmla="*/ 63863 w 768198"/>
              <a:gd name="connsiteY1" fmla="*/ 128135 h 1326740"/>
              <a:gd name="connsiteX2" fmla="*/ 768198 w 768198"/>
              <a:gd name="connsiteY2" fmla="*/ 91064 h 132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198" h="1326740">
                <a:moveTo>
                  <a:pt x="76219" y="1326740"/>
                </a:moveTo>
                <a:cubicBezTo>
                  <a:pt x="12376" y="830410"/>
                  <a:pt x="-51467" y="334081"/>
                  <a:pt x="63863" y="128135"/>
                </a:cubicBezTo>
                <a:cubicBezTo>
                  <a:pt x="179193" y="-77811"/>
                  <a:pt x="473695" y="6626"/>
                  <a:pt x="768198" y="9106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5992331" y="1914460"/>
            <a:ext cx="447154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Se hace visible la ventana modal de respuesta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369833" y="3191168"/>
            <a:ext cx="439947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Se vacía el contenido de la ventana modal de</a:t>
            </a:r>
            <a:br>
              <a:rPr lang="es-MX" dirty="0" smtClean="0"/>
            </a:br>
            <a:r>
              <a:rPr lang="es-MX" dirty="0" smtClean="0"/>
              <a:t>respuesta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646082" y="5900210"/>
            <a:ext cx="516404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Se incrusta el </a:t>
            </a:r>
            <a:r>
              <a:rPr lang="es-MX" dirty="0" err="1" smtClean="0"/>
              <a:t>iframe</a:t>
            </a:r>
            <a:r>
              <a:rPr lang="es-MX" dirty="0" smtClean="0"/>
              <a:t> dentro de la ventana con la data</a:t>
            </a:r>
            <a:br>
              <a:rPr lang="es-MX" dirty="0" smtClean="0"/>
            </a:br>
            <a:r>
              <a:rPr lang="es-MX" dirty="0" smtClean="0"/>
              <a:t>incluida.</a:t>
            </a:r>
            <a:endParaRPr lang="en-US" dirty="0"/>
          </a:p>
        </p:txBody>
      </p:sp>
      <p:sp>
        <p:nvSpPr>
          <p:cNvPr id="19" name="Forma libre 18"/>
          <p:cNvSpPr/>
          <p:nvPr/>
        </p:nvSpPr>
        <p:spPr>
          <a:xfrm>
            <a:off x="6166022" y="2286000"/>
            <a:ext cx="3336324" cy="654908"/>
          </a:xfrm>
          <a:custGeom>
            <a:avLst/>
            <a:gdLst>
              <a:gd name="connsiteX0" fmla="*/ 0 w 3336324"/>
              <a:gd name="connsiteY0" fmla="*/ 654908 h 654908"/>
              <a:gd name="connsiteX1" fmla="*/ 815546 w 3336324"/>
              <a:gd name="connsiteY1" fmla="*/ 321276 h 654908"/>
              <a:gd name="connsiteX2" fmla="*/ 2706129 w 3336324"/>
              <a:gd name="connsiteY2" fmla="*/ 469557 h 654908"/>
              <a:gd name="connsiteX3" fmla="*/ 3336324 w 3336324"/>
              <a:gd name="connsiteY3" fmla="*/ 0 h 65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324" h="654908">
                <a:moveTo>
                  <a:pt x="0" y="654908"/>
                </a:moveTo>
                <a:cubicBezTo>
                  <a:pt x="182262" y="503538"/>
                  <a:pt x="364524" y="352168"/>
                  <a:pt x="815546" y="321276"/>
                </a:cubicBezTo>
                <a:cubicBezTo>
                  <a:pt x="1266568" y="290384"/>
                  <a:pt x="2285999" y="523103"/>
                  <a:pt x="2706129" y="469557"/>
                </a:cubicBezTo>
                <a:cubicBezTo>
                  <a:pt x="3126259" y="416011"/>
                  <a:pt x="3231291" y="208005"/>
                  <a:pt x="3336324" y="0"/>
                </a:cubicBezTo>
              </a:path>
            </a:pathLst>
          </a:custGeom>
          <a:noFill/>
          <a:ln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rma libre 19"/>
          <p:cNvSpPr/>
          <p:nvPr/>
        </p:nvSpPr>
        <p:spPr>
          <a:xfrm>
            <a:off x="5313405" y="3303978"/>
            <a:ext cx="2088292" cy="563716"/>
          </a:xfrm>
          <a:custGeom>
            <a:avLst/>
            <a:gdLst>
              <a:gd name="connsiteX0" fmla="*/ 0 w 2088292"/>
              <a:gd name="connsiteY0" fmla="*/ 365979 h 563716"/>
              <a:gd name="connsiteX1" fmla="*/ 383060 w 2088292"/>
              <a:gd name="connsiteY1" fmla="*/ 353622 h 563716"/>
              <a:gd name="connsiteX2" fmla="*/ 889687 w 2088292"/>
              <a:gd name="connsiteY2" fmla="*/ 563687 h 563716"/>
              <a:gd name="connsiteX3" fmla="*/ 1396314 w 2088292"/>
              <a:gd name="connsiteY3" fmla="*/ 365979 h 563716"/>
              <a:gd name="connsiteX4" fmla="*/ 1717590 w 2088292"/>
              <a:gd name="connsiteY4" fmla="*/ 7633 h 563716"/>
              <a:gd name="connsiteX5" fmla="*/ 2088292 w 2088292"/>
              <a:gd name="connsiteY5" fmla="*/ 155914 h 56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8292" h="563716">
                <a:moveTo>
                  <a:pt x="0" y="365979"/>
                </a:moveTo>
                <a:cubicBezTo>
                  <a:pt x="117389" y="343325"/>
                  <a:pt x="234779" y="320671"/>
                  <a:pt x="383060" y="353622"/>
                </a:cubicBezTo>
                <a:cubicBezTo>
                  <a:pt x="531341" y="386573"/>
                  <a:pt x="720811" y="561628"/>
                  <a:pt x="889687" y="563687"/>
                </a:cubicBezTo>
                <a:cubicBezTo>
                  <a:pt x="1058563" y="565746"/>
                  <a:pt x="1258330" y="458655"/>
                  <a:pt x="1396314" y="365979"/>
                </a:cubicBezTo>
                <a:cubicBezTo>
                  <a:pt x="1534298" y="273303"/>
                  <a:pt x="1602261" y="42644"/>
                  <a:pt x="1717590" y="7633"/>
                </a:cubicBezTo>
                <a:cubicBezTo>
                  <a:pt x="1832919" y="-27378"/>
                  <a:pt x="1960605" y="64268"/>
                  <a:pt x="2088292" y="15591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rma libre 20"/>
          <p:cNvSpPr/>
          <p:nvPr/>
        </p:nvSpPr>
        <p:spPr>
          <a:xfrm>
            <a:off x="6624133" y="4473146"/>
            <a:ext cx="813179" cy="1433384"/>
          </a:xfrm>
          <a:custGeom>
            <a:avLst/>
            <a:gdLst>
              <a:gd name="connsiteX0" fmla="*/ 777564 w 813179"/>
              <a:gd name="connsiteY0" fmla="*/ 0 h 1433384"/>
              <a:gd name="connsiteX1" fmla="*/ 728137 w 813179"/>
              <a:gd name="connsiteY1" fmla="*/ 160638 h 1433384"/>
              <a:gd name="connsiteX2" fmla="*/ 36159 w 813179"/>
              <a:gd name="connsiteY2" fmla="*/ 729049 h 1433384"/>
              <a:gd name="connsiteX3" fmla="*/ 159726 w 813179"/>
              <a:gd name="connsiteY3" fmla="*/ 1433384 h 143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79" h="1433384">
                <a:moveTo>
                  <a:pt x="777564" y="0"/>
                </a:moveTo>
                <a:cubicBezTo>
                  <a:pt x="814634" y="19565"/>
                  <a:pt x="851704" y="39130"/>
                  <a:pt x="728137" y="160638"/>
                </a:cubicBezTo>
                <a:cubicBezTo>
                  <a:pt x="604570" y="282146"/>
                  <a:pt x="130894" y="516925"/>
                  <a:pt x="36159" y="729049"/>
                </a:cubicBezTo>
                <a:cubicBezTo>
                  <a:pt x="-58576" y="941173"/>
                  <a:pt x="50575" y="1187278"/>
                  <a:pt x="159726" y="143338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8009" y="122662"/>
            <a:ext cx="7839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Actualización de la base - LADO CLIENTE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390293" y="1260088"/>
            <a:ext cx="779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 id="</a:t>
            </a:r>
            <a:r>
              <a:rPr lang="en-US" dirty="0" err="1"/>
              <a:t>formArticulosModi</a:t>
            </a:r>
            <a:r>
              <a:rPr lang="en-US" dirty="0"/>
              <a:t>"  method="post" </a:t>
            </a:r>
            <a:r>
              <a:rPr lang="en-US" dirty="0" err="1"/>
              <a:t>enctype</a:t>
            </a:r>
            <a:r>
              <a:rPr lang="en-US" dirty="0"/>
              <a:t>="multipart/form-data"&gt;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48029" y="3364320"/>
            <a:ext cx="846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&lt;label&gt;</a:t>
            </a:r>
            <a:r>
              <a:rPr lang="en-US" dirty="0" err="1"/>
              <a:t>Documento</a:t>
            </a:r>
            <a:r>
              <a:rPr lang="en-US" dirty="0"/>
              <a:t> Pdf: &lt;/label&gt;</a:t>
            </a:r>
          </a:p>
          <a:p>
            <a:r>
              <a:rPr lang="en-US" dirty="0" smtClean="0"/>
              <a:t>&lt;</a:t>
            </a:r>
            <a:r>
              <a:rPr lang="en-US" dirty="0"/>
              <a:t>input type="file" id="</a:t>
            </a:r>
            <a:r>
              <a:rPr lang="en-US" dirty="0" err="1"/>
              <a:t>formArticulosEntDocumentoPdfModi</a:t>
            </a:r>
            <a:r>
              <a:rPr lang="en-US" dirty="0"/>
              <a:t>" name="</a:t>
            </a:r>
            <a:r>
              <a:rPr lang="en-US" dirty="0" err="1"/>
              <a:t>documentoPdf</a:t>
            </a:r>
            <a:r>
              <a:rPr lang="en-US" dirty="0"/>
              <a:t>"  /&gt;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90293" y="5685339"/>
            <a:ext cx="199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&lt;/</a:t>
            </a:r>
            <a:r>
              <a:rPr lang="es-MX" dirty="0" err="1" smtClean="0"/>
              <a:t>form</a:t>
            </a:r>
            <a:r>
              <a:rPr lang="es-MX" dirty="0" smtClean="0"/>
              <a:t>&gt;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1388327" y="247645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….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1388327" y="466816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….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8842917" y="1260088"/>
            <a:ext cx="27462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El formulario de </a:t>
            </a:r>
            <a:r>
              <a:rPr lang="es-MX" dirty="0" err="1" smtClean="0"/>
              <a:t>modi</a:t>
            </a:r>
            <a:r>
              <a:rPr lang="es-MX" dirty="0" smtClean="0"/>
              <a:t> debe</a:t>
            </a:r>
            <a:br>
              <a:rPr lang="es-MX" dirty="0" smtClean="0"/>
            </a:br>
            <a:r>
              <a:rPr lang="es-MX" dirty="0" smtClean="0"/>
              <a:t>tener estos atributos</a:t>
            </a:r>
            <a:endParaRPr lang="en-US" dirty="0"/>
          </a:p>
        </p:txBody>
      </p:sp>
      <p:sp>
        <p:nvSpPr>
          <p:cNvPr id="11" name="Forma libre 10"/>
          <p:cNvSpPr/>
          <p:nvPr/>
        </p:nvSpPr>
        <p:spPr>
          <a:xfrm>
            <a:off x="4160313" y="1865870"/>
            <a:ext cx="6182292" cy="936118"/>
          </a:xfrm>
          <a:custGeom>
            <a:avLst/>
            <a:gdLst>
              <a:gd name="connsiteX0" fmla="*/ 28628 w 6182292"/>
              <a:gd name="connsiteY0" fmla="*/ 0 h 936118"/>
              <a:gd name="connsiteX1" fmla="*/ 745319 w 6182292"/>
              <a:gd name="connsiteY1" fmla="*/ 827903 h 936118"/>
              <a:gd name="connsiteX2" fmla="*/ 5008401 w 6182292"/>
              <a:gd name="connsiteY2" fmla="*/ 840260 h 936118"/>
              <a:gd name="connsiteX3" fmla="*/ 6182292 w 6182292"/>
              <a:gd name="connsiteY3" fmla="*/ 37071 h 93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2292" h="936118">
                <a:moveTo>
                  <a:pt x="28628" y="0"/>
                </a:moveTo>
                <a:cubicBezTo>
                  <a:pt x="-28008" y="343930"/>
                  <a:pt x="-84643" y="687860"/>
                  <a:pt x="745319" y="827903"/>
                </a:cubicBezTo>
                <a:cubicBezTo>
                  <a:pt x="1575281" y="967946"/>
                  <a:pt x="4102239" y="972065"/>
                  <a:pt x="5008401" y="840260"/>
                </a:cubicBezTo>
                <a:cubicBezTo>
                  <a:pt x="5914563" y="708455"/>
                  <a:pt x="6048427" y="372763"/>
                  <a:pt x="6182292" y="37071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bre 11"/>
          <p:cNvSpPr/>
          <p:nvPr/>
        </p:nvSpPr>
        <p:spPr>
          <a:xfrm>
            <a:off x="6405574" y="1841157"/>
            <a:ext cx="3207983" cy="600055"/>
          </a:xfrm>
          <a:custGeom>
            <a:avLst/>
            <a:gdLst>
              <a:gd name="connsiteX0" fmla="*/ 69367 w 3207983"/>
              <a:gd name="connsiteY0" fmla="*/ 0 h 600055"/>
              <a:gd name="connsiteX1" fmla="*/ 316502 w 3207983"/>
              <a:gd name="connsiteY1" fmla="*/ 518984 h 600055"/>
              <a:gd name="connsiteX2" fmla="*/ 2565431 w 3207983"/>
              <a:gd name="connsiteY2" fmla="*/ 556054 h 600055"/>
              <a:gd name="connsiteX3" fmla="*/ 3207983 w 3207983"/>
              <a:gd name="connsiteY3" fmla="*/ 98854 h 60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7983" h="600055">
                <a:moveTo>
                  <a:pt x="69367" y="0"/>
                </a:moveTo>
                <a:cubicBezTo>
                  <a:pt x="-15071" y="213154"/>
                  <a:pt x="-99509" y="426308"/>
                  <a:pt x="316502" y="518984"/>
                </a:cubicBezTo>
                <a:cubicBezTo>
                  <a:pt x="732513" y="611660"/>
                  <a:pt x="2083518" y="626076"/>
                  <a:pt x="2565431" y="556054"/>
                </a:cubicBezTo>
                <a:cubicBezTo>
                  <a:pt x="3047344" y="486032"/>
                  <a:pt x="3127663" y="292443"/>
                  <a:pt x="3207983" y="9885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3472249" y="1161535"/>
            <a:ext cx="1433383" cy="679622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4938911" y="1136822"/>
            <a:ext cx="3048677" cy="769597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1789399" y="3687485"/>
            <a:ext cx="1052655" cy="323166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/>
          <p:cNvSpPr/>
          <p:nvPr/>
        </p:nvSpPr>
        <p:spPr>
          <a:xfrm>
            <a:off x="6820930" y="3687485"/>
            <a:ext cx="2248929" cy="439672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3200400" y="4325151"/>
            <a:ext cx="224959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El </a:t>
            </a:r>
            <a:r>
              <a:rPr lang="es-MX" dirty="0" err="1" smtClean="0"/>
              <a:t>type</a:t>
            </a:r>
            <a:r>
              <a:rPr lang="es-MX" dirty="0" smtClean="0"/>
              <a:t> del input lleva </a:t>
            </a:r>
            <a:br>
              <a:rPr lang="es-MX" dirty="0" smtClean="0"/>
            </a:br>
            <a:r>
              <a:rPr lang="es-MX" dirty="0" smtClean="0"/>
              <a:t>valor “file”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9069859" y="4450322"/>
            <a:ext cx="251831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El input debe llevar</a:t>
            </a:r>
            <a:br>
              <a:rPr lang="es-MX" dirty="0" smtClean="0"/>
            </a:br>
            <a:r>
              <a:rPr lang="es-MX" dirty="0" smtClean="0"/>
              <a:t>un </a:t>
            </a:r>
            <a:r>
              <a:rPr lang="es-MX" dirty="0" err="1" smtClean="0"/>
              <a:t>name</a:t>
            </a:r>
            <a:r>
              <a:rPr lang="es-MX" dirty="0" smtClean="0"/>
              <a:t> como cualquier</a:t>
            </a:r>
            <a:br>
              <a:rPr lang="es-MX" dirty="0" smtClean="0"/>
            </a:br>
            <a:r>
              <a:rPr lang="es-MX" dirty="0" smtClean="0"/>
              <a:t>otro input</a:t>
            </a:r>
            <a:endParaRPr lang="en-US" dirty="0"/>
          </a:p>
        </p:txBody>
      </p:sp>
      <p:sp>
        <p:nvSpPr>
          <p:cNvPr id="19" name="Forma libre 18"/>
          <p:cNvSpPr/>
          <p:nvPr/>
        </p:nvSpPr>
        <p:spPr>
          <a:xfrm>
            <a:off x="2242943" y="4028303"/>
            <a:ext cx="969814" cy="627703"/>
          </a:xfrm>
          <a:custGeom>
            <a:avLst/>
            <a:gdLst>
              <a:gd name="connsiteX0" fmla="*/ 30700 w 969814"/>
              <a:gd name="connsiteY0" fmla="*/ 0 h 627703"/>
              <a:gd name="connsiteX1" fmla="*/ 5987 w 969814"/>
              <a:gd name="connsiteY1" fmla="*/ 123567 h 627703"/>
              <a:gd name="connsiteX2" fmla="*/ 129554 w 969814"/>
              <a:gd name="connsiteY2" fmla="*/ 593124 h 627703"/>
              <a:gd name="connsiteX3" fmla="*/ 969814 w 969814"/>
              <a:gd name="connsiteY3" fmla="*/ 556054 h 62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9814" h="627703">
                <a:moveTo>
                  <a:pt x="30700" y="0"/>
                </a:moveTo>
                <a:cubicBezTo>
                  <a:pt x="10105" y="12356"/>
                  <a:pt x="-10489" y="24713"/>
                  <a:pt x="5987" y="123567"/>
                </a:cubicBezTo>
                <a:cubicBezTo>
                  <a:pt x="22463" y="222421"/>
                  <a:pt x="-31084" y="521043"/>
                  <a:pt x="129554" y="593124"/>
                </a:cubicBezTo>
                <a:cubicBezTo>
                  <a:pt x="290192" y="665205"/>
                  <a:pt x="630003" y="610629"/>
                  <a:pt x="969814" y="55605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rma libre 19"/>
          <p:cNvSpPr/>
          <p:nvPr/>
        </p:nvSpPr>
        <p:spPr>
          <a:xfrm>
            <a:off x="7898534" y="4127157"/>
            <a:ext cx="1196039" cy="889005"/>
          </a:xfrm>
          <a:custGeom>
            <a:avLst/>
            <a:gdLst>
              <a:gd name="connsiteX0" fmla="*/ 34504 w 1196039"/>
              <a:gd name="connsiteY0" fmla="*/ 0 h 889005"/>
              <a:gd name="connsiteX1" fmla="*/ 145715 w 1196039"/>
              <a:gd name="connsiteY1" fmla="*/ 803189 h 889005"/>
              <a:gd name="connsiteX2" fmla="*/ 1196039 w 1196039"/>
              <a:gd name="connsiteY2" fmla="*/ 827902 h 88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6039" h="889005">
                <a:moveTo>
                  <a:pt x="34504" y="0"/>
                </a:moveTo>
                <a:cubicBezTo>
                  <a:pt x="-6685" y="332602"/>
                  <a:pt x="-47874" y="665205"/>
                  <a:pt x="145715" y="803189"/>
                </a:cubicBezTo>
                <a:cubicBezTo>
                  <a:pt x="339304" y="941173"/>
                  <a:pt x="767671" y="884537"/>
                  <a:pt x="1196039" y="827902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667265" y="2607276"/>
            <a:ext cx="3546389" cy="432486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766119" y="5029200"/>
            <a:ext cx="7112268" cy="561637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/>
          <p:cNvSpPr txBox="1"/>
          <p:nvPr/>
        </p:nvSpPr>
        <p:spPr>
          <a:xfrm>
            <a:off x="1761893" y="256478"/>
            <a:ext cx="8481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/>
              <a:t>Actualización de la base -  LADO SERVIDOR:</a:t>
            </a:r>
            <a:endParaRPr lang="en-US" sz="36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667265" y="1594022"/>
            <a:ext cx="259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$_FILES['</a:t>
            </a:r>
            <a:r>
              <a:rPr lang="en-US" dirty="0" err="1"/>
              <a:t>documentoPdf</a:t>
            </a:r>
            <a:r>
              <a:rPr lang="en-US" dirty="0"/>
              <a:t>'])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79622" y="2607276"/>
            <a:ext cx="33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$_FILES['</a:t>
            </a:r>
            <a:r>
              <a:rPr lang="en-US" dirty="0" err="1"/>
              <a:t>documentoPdf</a:t>
            </a:r>
            <a:r>
              <a:rPr lang="en-US" dirty="0"/>
              <a:t>']['name</a:t>
            </a:r>
            <a:r>
              <a:rPr lang="en-US" dirty="0" smtClean="0"/>
              <a:t>']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4658497" y="1132357"/>
            <a:ext cx="732803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Elemento del arreglo global $_FILES que almacena el documento arribado</a:t>
            </a:r>
            <a:br>
              <a:rPr lang="es-MX" dirty="0" smtClean="0"/>
            </a:br>
            <a:r>
              <a:rPr lang="es-MX" dirty="0" smtClean="0"/>
              <a:t>en el input que trae el requerimiento HTTP con el </a:t>
            </a:r>
            <a:r>
              <a:rPr lang="es-MX" dirty="0" err="1" smtClean="0"/>
              <a:t>name</a:t>
            </a:r>
            <a:r>
              <a:rPr lang="es-MX" dirty="0" smtClean="0"/>
              <a:t> “</a:t>
            </a:r>
            <a:r>
              <a:rPr lang="es-MX" dirty="0" err="1" smtClean="0"/>
              <a:t>documentoPdf</a:t>
            </a:r>
            <a:r>
              <a:rPr lang="es-MX" dirty="0" smtClean="0"/>
              <a:t>”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5535827" y="2471351"/>
            <a:ext cx="544335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EL </a:t>
            </a:r>
            <a:r>
              <a:rPr lang="es-MX" dirty="0" err="1"/>
              <a:t>type</a:t>
            </a:r>
            <a:r>
              <a:rPr lang="es-MX" dirty="0"/>
              <a:t> de $_FILES['</a:t>
            </a:r>
            <a:r>
              <a:rPr lang="es-MX" dirty="0" err="1"/>
              <a:t>documentoPdf</a:t>
            </a:r>
            <a:r>
              <a:rPr lang="es-MX" dirty="0"/>
              <a:t>'] no </a:t>
            </a:r>
            <a:r>
              <a:rPr lang="es-MX" dirty="0" smtClean="0"/>
              <a:t>es </a:t>
            </a:r>
            <a:r>
              <a:rPr lang="es-MX" dirty="0" err="1" smtClean="0"/>
              <a:t>string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dirty="0" smtClean="0"/>
              <a:t>O sea que no es una </a:t>
            </a:r>
            <a:r>
              <a:rPr lang="es-MX" dirty="0"/>
              <a:t>variable simple que contiene el </a:t>
            </a:r>
            <a:endParaRPr lang="es-MX" dirty="0" smtClean="0"/>
          </a:p>
          <a:p>
            <a:r>
              <a:rPr lang="es-MX" dirty="0" smtClean="0"/>
              <a:t>Nombre del </a:t>
            </a:r>
            <a:r>
              <a:rPr lang="es-MX" dirty="0"/>
              <a:t>archivo subido </a:t>
            </a:r>
            <a:r>
              <a:rPr lang="es-MX" dirty="0" smtClean="0"/>
              <a:t>desde </a:t>
            </a:r>
            <a:r>
              <a:rPr lang="es-MX" dirty="0"/>
              <a:t>el input de java script </a:t>
            </a:r>
            <a:endParaRPr lang="es-MX" dirty="0" smtClean="0"/>
          </a:p>
          <a:p>
            <a:r>
              <a:rPr lang="es-MX" dirty="0" smtClean="0"/>
              <a:t>con </a:t>
            </a:r>
            <a:r>
              <a:rPr lang="es-MX" dirty="0"/>
              <a:t>nombre </a:t>
            </a:r>
            <a:r>
              <a:rPr lang="es-MX" dirty="0" err="1" smtClean="0"/>
              <a:t>documentoPdf</a:t>
            </a:r>
            <a:r>
              <a:rPr lang="es-MX" dirty="0" smtClean="0"/>
              <a:t> </a:t>
            </a:r>
            <a:r>
              <a:rPr lang="es-MX" dirty="0"/>
              <a:t>sino un </a:t>
            </a:r>
            <a:r>
              <a:rPr lang="es-MX" dirty="0" err="1"/>
              <a:t>array</a:t>
            </a:r>
            <a:r>
              <a:rPr lang="es-MX" dirty="0"/>
              <a:t> </a:t>
            </a:r>
            <a:endParaRPr lang="es-MX" dirty="0" smtClean="0"/>
          </a:p>
          <a:p>
            <a:r>
              <a:rPr lang="es-MX" dirty="0" smtClean="0"/>
              <a:t>(</a:t>
            </a:r>
            <a:r>
              <a:rPr lang="es-MX" dirty="0"/>
              <a:t>para verlo se </a:t>
            </a:r>
            <a:r>
              <a:rPr lang="es-MX" dirty="0" smtClean="0"/>
              <a:t>puede </a:t>
            </a:r>
            <a:r>
              <a:rPr lang="es-MX" dirty="0"/>
              <a:t>usar </a:t>
            </a:r>
            <a:r>
              <a:rPr lang="es-MX" dirty="0" err="1"/>
              <a:t>var_dump</a:t>
            </a:r>
            <a:r>
              <a:rPr lang="es-MX" dirty="0" smtClean="0"/>
              <a:t>()).</a:t>
            </a:r>
          </a:p>
          <a:p>
            <a:r>
              <a:rPr lang="es-MX" dirty="0"/>
              <a:t> El elemento </a:t>
            </a:r>
            <a:r>
              <a:rPr lang="es-MX" dirty="0" err="1"/>
              <a:t>name</a:t>
            </a:r>
            <a:r>
              <a:rPr lang="es-MX" dirty="0"/>
              <a:t> en la 2da </a:t>
            </a:r>
            <a:r>
              <a:rPr lang="es-MX" dirty="0" err="1"/>
              <a:t>dimension</a:t>
            </a:r>
            <a:r>
              <a:rPr lang="es-MX" dirty="0"/>
              <a:t> de $_FILES </a:t>
            </a:r>
          </a:p>
          <a:p>
            <a:r>
              <a:rPr lang="es-MX" dirty="0"/>
              <a:t>si contiene el nombre de archivo original</a:t>
            </a:r>
            <a:r>
              <a:rPr lang="es-MX" dirty="0" smtClean="0"/>
              <a:t>.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766119" y="5029200"/>
            <a:ext cx="722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contenidoPdf</a:t>
            </a:r>
            <a:r>
              <a:rPr lang="en-US" dirty="0" smtClean="0"/>
              <a:t> = </a:t>
            </a:r>
            <a:r>
              <a:rPr lang="en-US" dirty="0" err="1" smtClean="0"/>
              <a:t>file_get_contents</a:t>
            </a:r>
            <a:r>
              <a:rPr lang="en-US" dirty="0"/>
              <a:t>($_FILES['</a:t>
            </a:r>
            <a:r>
              <a:rPr lang="en-US" dirty="0" err="1"/>
              <a:t>documentoPdf</a:t>
            </a:r>
            <a:r>
              <a:rPr lang="en-US" dirty="0"/>
              <a:t>']['</a:t>
            </a:r>
            <a:r>
              <a:rPr lang="en-US" dirty="0" err="1"/>
              <a:t>tmp_name</a:t>
            </a:r>
            <a:r>
              <a:rPr lang="en-US" dirty="0" smtClean="0"/>
              <a:t>']);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7078903" y="5434917"/>
            <a:ext cx="4907626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El contenido del file subido, queda almacenado en</a:t>
            </a:r>
            <a:br>
              <a:rPr lang="es-MX" dirty="0" smtClean="0"/>
            </a:br>
            <a:r>
              <a:rPr lang="es-MX" dirty="0" smtClean="0"/>
              <a:t>un archivo temporario (</a:t>
            </a:r>
            <a:r>
              <a:rPr lang="es-MX" dirty="0" err="1" smtClean="0"/>
              <a:t>tmp_name</a:t>
            </a:r>
            <a:r>
              <a:rPr lang="es-MX" dirty="0" smtClean="0"/>
              <a:t>) del lado del </a:t>
            </a:r>
          </a:p>
          <a:p>
            <a:r>
              <a:rPr lang="es-MX" dirty="0" smtClean="0"/>
              <a:t>Servidor y se puede leer con la función de </a:t>
            </a:r>
            <a:r>
              <a:rPr lang="es-MX" dirty="0" err="1" smtClean="0"/>
              <a:t>php</a:t>
            </a:r>
            <a:r>
              <a:rPr lang="es-MX" dirty="0" smtClean="0"/>
              <a:t> </a:t>
            </a:r>
            <a:br>
              <a:rPr lang="es-MX" dirty="0" smtClean="0"/>
            </a:br>
            <a:r>
              <a:rPr lang="es-MX" dirty="0" err="1" smtClean="0"/>
              <a:t>file_get_content</a:t>
            </a:r>
            <a:r>
              <a:rPr lang="es-MX" dirty="0" smtClean="0"/>
              <a:t>() </a:t>
            </a:r>
            <a:endParaRPr lang="en-US" dirty="0"/>
          </a:p>
        </p:txBody>
      </p:sp>
      <p:sp>
        <p:nvSpPr>
          <p:cNvPr id="9" name="Forma libre 8"/>
          <p:cNvSpPr/>
          <p:nvPr/>
        </p:nvSpPr>
        <p:spPr>
          <a:xfrm>
            <a:off x="3262184" y="1754659"/>
            <a:ext cx="3311611" cy="385772"/>
          </a:xfrm>
          <a:custGeom>
            <a:avLst/>
            <a:gdLst>
              <a:gd name="connsiteX0" fmla="*/ 0 w 3311611"/>
              <a:gd name="connsiteY0" fmla="*/ 0 h 385772"/>
              <a:gd name="connsiteX1" fmla="*/ 926757 w 3311611"/>
              <a:gd name="connsiteY1" fmla="*/ 370703 h 385772"/>
              <a:gd name="connsiteX2" fmla="*/ 2866767 w 3311611"/>
              <a:gd name="connsiteY2" fmla="*/ 284206 h 385772"/>
              <a:gd name="connsiteX3" fmla="*/ 3311611 w 3311611"/>
              <a:gd name="connsiteY3" fmla="*/ 12357 h 38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1611" h="385772">
                <a:moveTo>
                  <a:pt x="0" y="0"/>
                </a:moveTo>
                <a:cubicBezTo>
                  <a:pt x="224481" y="161667"/>
                  <a:pt x="448963" y="323335"/>
                  <a:pt x="926757" y="370703"/>
                </a:cubicBezTo>
                <a:cubicBezTo>
                  <a:pt x="1404552" y="418071"/>
                  <a:pt x="2469291" y="343930"/>
                  <a:pt x="2866767" y="284206"/>
                </a:cubicBezTo>
                <a:cubicBezTo>
                  <a:pt x="3264243" y="224482"/>
                  <a:pt x="3287927" y="118419"/>
                  <a:pt x="3311611" y="1235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rma libre 9"/>
          <p:cNvSpPr/>
          <p:nvPr/>
        </p:nvSpPr>
        <p:spPr>
          <a:xfrm>
            <a:off x="2404084" y="3039762"/>
            <a:ext cx="3119386" cy="763524"/>
          </a:xfrm>
          <a:custGeom>
            <a:avLst/>
            <a:gdLst>
              <a:gd name="connsiteX0" fmla="*/ 54911 w 3119386"/>
              <a:gd name="connsiteY0" fmla="*/ 0 h 763524"/>
              <a:gd name="connsiteX1" fmla="*/ 413257 w 3119386"/>
              <a:gd name="connsiteY1" fmla="*/ 679622 h 763524"/>
              <a:gd name="connsiteX2" fmla="*/ 3119386 w 3119386"/>
              <a:gd name="connsiteY2" fmla="*/ 729049 h 76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9386" h="763524">
                <a:moveTo>
                  <a:pt x="54911" y="0"/>
                </a:moveTo>
                <a:cubicBezTo>
                  <a:pt x="-21289" y="279057"/>
                  <a:pt x="-97489" y="558114"/>
                  <a:pt x="413257" y="679622"/>
                </a:cubicBezTo>
                <a:cubicBezTo>
                  <a:pt x="924003" y="801130"/>
                  <a:pt x="2021694" y="765089"/>
                  <a:pt x="3119386" y="729049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bre 11"/>
          <p:cNvSpPr/>
          <p:nvPr/>
        </p:nvSpPr>
        <p:spPr>
          <a:xfrm>
            <a:off x="2196735" y="5590837"/>
            <a:ext cx="4896043" cy="758984"/>
          </a:xfrm>
          <a:custGeom>
            <a:avLst/>
            <a:gdLst>
              <a:gd name="connsiteX0" fmla="*/ 89265 w 4896043"/>
              <a:gd name="connsiteY0" fmla="*/ 19131 h 758984"/>
              <a:gd name="connsiteX1" fmla="*/ 101622 w 4896043"/>
              <a:gd name="connsiteY1" fmla="*/ 93271 h 758984"/>
              <a:gd name="connsiteX2" fmla="*/ 1114876 w 4896043"/>
              <a:gd name="connsiteY2" fmla="*/ 748179 h 758984"/>
              <a:gd name="connsiteX3" fmla="*/ 4896043 w 4896043"/>
              <a:gd name="connsiteY3" fmla="*/ 439260 h 75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043" h="758984">
                <a:moveTo>
                  <a:pt x="89265" y="19131"/>
                </a:moveTo>
                <a:cubicBezTo>
                  <a:pt x="9976" y="-4553"/>
                  <a:pt x="-69313" y="-28237"/>
                  <a:pt x="101622" y="93271"/>
                </a:cubicBezTo>
                <a:cubicBezTo>
                  <a:pt x="272557" y="214779"/>
                  <a:pt x="315806" y="690514"/>
                  <a:pt x="1114876" y="748179"/>
                </a:cubicBezTo>
                <a:cubicBezTo>
                  <a:pt x="1913946" y="805844"/>
                  <a:pt x="3404994" y="622552"/>
                  <a:pt x="4896043" y="43926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667265" y="1495168"/>
            <a:ext cx="2594749" cy="645263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3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10963" y="2384854"/>
            <a:ext cx="531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articulos</a:t>
            </a:r>
            <a:r>
              <a:rPr lang="en-US" dirty="0"/>
              <a:t> set </a:t>
            </a:r>
            <a:r>
              <a:rPr lang="en-US" dirty="0" err="1"/>
              <a:t>documentoPdf</a:t>
            </a:r>
            <a:r>
              <a:rPr lang="en-US" dirty="0"/>
              <a:t>=? where </a:t>
            </a:r>
            <a:r>
              <a:rPr lang="en-US" dirty="0" err="1"/>
              <a:t>codArt</a:t>
            </a:r>
            <a:r>
              <a:rPr lang="en-US" dirty="0"/>
              <a:t>=?;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685005" y="2267808"/>
            <a:ext cx="4779706" cy="28623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Ahora si se puede acceder a la base</a:t>
            </a:r>
          </a:p>
          <a:p>
            <a:r>
              <a:rPr lang="es-MX" dirty="0" smtClean="0"/>
              <a:t>De datos y hacer el </a:t>
            </a:r>
            <a:r>
              <a:rPr lang="es-MX" dirty="0" err="1" smtClean="0"/>
              <a:t>update</a:t>
            </a:r>
            <a:r>
              <a:rPr lang="es-MX" dirty="0" smtClean="0"/>
              <a:t> correspondiente</a:t>
            </a:r>
            <a:br>
              <a:rPr lang="es-MX" dirty="0" smtClean="0"/>
            </a:br>
            <a:r>
              <a:rPr lang="es-MX" dirty="0" smtClean="0"/>
              <a:t>de la tabla.</a:t>
            </a:r>
          </a:p>
          <a:p>
            <a:r>
              <a:rPr lang="es-MX" dirty="0" smtClean="0"/>
              <a:t>Recordar que los signos de pregunta representan</a:t>
            </a:r>
          </a:p>
          <a:p>
            <a:r>
              <a:rPr lang="es-MX" dirty="0" smtClean="0"/>
              <a:t>Las variables que serán usadas en la sentencia</a:t>
            </a:r>
            <a:br>
              <a:rPr lang="es-MX" dirty="0" smtClean="0"/>
            </a:br>
            <a:r>
              <a:rPr lang="es-MX" dirty="0" smtClean="0"/>
              <a:t>de preparación y que luego</a:t>
            </a:r>
          </a:p>
          <a:p>
            <a:r>
              <a:rPr lang="es-MX" dirty="0" smtClean="0"/>
              <a:t>de esto habrá que recurrir a las sentencias de</a:t>
            </a:r>
            <a:br>
              <a:rPr lang="es-MX" dirty="0" smtClean="0"/>
            </a:br>
            <a:r>
              <a:rPr lang="es-MX" dirty="0" smtClean="0"/>
              <a:t>enlace (</a:t>
            </a:r>
            <a:r>
              <a:rPr lang="es-MX" dirty="0" err="1" smtClean="0"/>
              <a:t>bind</a:t>
            </a:r>
            <a:r>
              <a:rPr lang="es-MX" dirty="0" smtClean="0"/>
              <a:t>) y ejecución (</a:t>
            </a:r>
            <a:r>
              <a:rPr lang="es-MX" dirty="0" err="1" smtClean="0"/>
              <a:t>execute</a:t>
            </a:r>
            <a:r>
              <a:rPr lang="es-MX" dirty="0" smtClean="0"/>
              <a:t>) de la misma</a:t>
            </a:r>
          </a:p>
          <a:p>
            <a:r>
              <a:rPr lang="es-MX" dirty="0" smtClean="0"/>
              <a:t>Manera que para actualizar cualquier otro</a:t>
            </a:r>
          </a:p>
          <a:p>
            <a:r>
              <a:rPr lang="es-MX" dirty="0" smtClean="0"/>
              <a:t>campo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087395" y="609189"/>
            <a:ext cx="9996616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Finalmente, a partir de la variable que lleva el contenido del documento </a:t>
            </a:r>
            <a:r>
              <a:rPr lang="es-MX" dirty="0" err="1" smtClean="0"/>
              <a:t>pdf</a:t>
            </a:r>
            <a:r>
              <a:rPr lang="es-MX" dirty="0"/>
              <a:t>,</a:t>
            </a:r>
            <a:r>
              <a:rPr lang="es-MX" dirty="0" smtClean="0"/>
              <a:t> se abre la conexión con el motor de base de datos y se ejecutan las sentencias de preparación, enlace y ejecución de la consulta </a:t>
            </a:r>
            <a:r>
              <a:rPr lang="es-MX" dirty="0" err="1" smtClean="0"/>
              <a:t>sql</a:t>
            </a:r>
            <a:r>
              <a:rPr lang="es-MX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03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398</Words>
  <Application>Microsoft Office PowerPoint</Application>
  <PresentationFormat>Panorámica</PresentationFormat>
  <Paragraphs>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Wittbecker Gustavo</dc:creator>
  <cp:lastModifiedBy>Wittbecker Gustavo</cp:lastModifiedBy>
  <cp:revision>17</cp:revision>
  <dcterms:created xsi:type="dcterms:W3CDTF">2020-10-28T14:20:23Z</dcterms:created>
  <dcterms:modified xsi:type="dcterms:W3CDTF">2021-03-29T22:29:46Z</dcterms:modified>
</cp:coreProperties>
</file>