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0"/>
  </p:notesMasterIdLst>
  <p:handoutMasterIdLst>
    <p:handoutMasterId r:id="rId21"/>
  </p:handoutMasterIdLst>
  <p:sldIdLst>
    <p:sldId id="410" r:id="rId5"/>
    <p:sldId id="383" r:id="rId6"/>
    <p:sldId id="411" r:id="rId7"/>
    <p:sldId id="389" r:id="rId8"/>
    <p:sldId id="391" r:id="rId9"/>
    <p:sldId id="412" r:id="rId10"/>
    <p:sldId id="408" r:id="rId11"/>
    <p:sldId id="397" r:id="rId12"/>
    <p:sldId id="407" r:id="rId13"/>
    <p:sldId id="406" r:id="rId14"/>
    <p:sldId id="405" r:id="rId15"/>
    <p:sldId id="403" r:id="rId16"/>
    <p:sldId id="404" r:id="rId17"/>
    <p:sldId id="413" r:id="rId18"/>
    <p:sldId id="398" r:id="rId1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6327" autoAdjust="0"/>
  </p:normalViewPr>
  <p:slideViewPr>
    <p:cSldViewPr snapToGrid="0">
      <p:cViewPr varScale="1">
        <p:scale>
          <a:sx n="159" d="100"/>
          <a:sy n="159" d="100"/>
        </p:scale>
        <p:origin x="378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2F41AB2A-FCB0-449C-94A2-E3FFDC5F192E}" type="datetime1">
              <a:rPr lang="pt-BR" smtClean="0"/>
              <a:t>11/02/2025</a:t>
            </a:fld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E2C230DF-5933-439D-898F-38E9AC9BA68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8" name="Espaço Reservado para Cabeçalho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6F315709-B4D1-47A8-A516-AEABF47ED22D}" type="datetime1">
              <a:rPr lang="pt-BR" smtClean="0"/>
              <a:pPr/>
              <a:t>11/02/2025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A89C7E07-3C67-C64C-8DA0-0404F63039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63967-B0D8-BC5E-BE9D-298B0B5D6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38D85615-D079-A54F-34CC-DBED3492AD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B01FDA41-2BC1-3912-8E1B-2558733D4F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8308AC6-02CD-2B4A-95C8-D0CCA3A160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6409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42E3B-4A1F-DE48-F3F7-2F9264D4E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AA3EA1CE-5F2A-4955-3F88-BC60F9E3FE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C5F4F421-AF9E-CC32-1648-6F99E71C6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C4C67A2-4438-6F1F-B524-1C30F7B2E3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1870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tabela do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a Liv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7" name="Forma Livre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457200" indent="0">
              <a:spcBef>
                <a:spcPts val="1800"/>
              </a:spcBef>
              <a:buNone/>
              <a:defRPr lang="pt-BR" sz="2000"/>
            </a:lvl2pPr>
            <a:lvl3pPr marL="914400" indent="0">
              <a:spcBef>
                <a:spcPts val="1800"/>
              </a:spcBef>
              <a:buNone/>
              <a:defRPr lang="pt-BR" sz="2000"/>
            </a:lvl3pPr>
            <a:lvl4pPr marL="1371600" indent="0">
              <a:spcBef>
                <a:spcPts val="1800"/>
              </a:spcBef>
              <a:buNone/>
              <a:defRPr lang="pt-BR" sz="2000"/>
            </a:lvl4pPr>
            <a:lvl5pPr marL="1828800" indent="0">
              <a:spcBef>
                <a:spcPts val="1800"/>
              </a:spcBef>
              <a:buNone/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pt-BR" sz="2000"/>
            </a:lvl1pPr>
            <a:lvl2pPr>
              <a:spcBef>
                <a:spcPts val="6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v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pt-BR" sz="2000"/>
            </a:lvl1pPr>
            <a:lvl2pPr>
              <a:spcBef>
                <a:spcPts val="6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 dirty="0"/>
              <a:t>Clique para adicionar conteúdo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pt-BR" sz="2000"/>
            </a:lvl1pPr>
            <a:lvl2pPr>
              <a:spcBef>
                <a:spcPts val="18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9" name="Espaço Reservado para Tabe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pt-BR"/>
            </a:lvl1pPr>
          </a:lstStyle>
          <a:p>
            <a:pPr rtl="0"/>
            <a:r>
              <a:rPr lang="pt-BR"/>
              <a:t>Clique no ícone para adicionar tabela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9" name="Forma Liv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 spc="50" baseline="0"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pt-B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3" name="Espaço Reservado para o Número do Slide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42" name="Espaço Reservado para Dat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a seçã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pt-B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a Livre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pt-BR" sz="2000"/>
            </a:lvl1pPr>
            <a:lvl2pPr indent="-283464">
              <a:spcBef>
                <a:spcPts val="18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v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9436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3" name="Espaço Reservado para Conteúd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4864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8" name="Forma Liv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9" name="Forma Livre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pt-BR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pt-BR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pt-BR" sz="2000"/>
            </a:lvl3pPr>
            <a:lvl4pPr marL="1371600" indent="0">
              <a:spcBef>
                <a:spcPts val="1800"/>
              </a:spcBef>
              <a:buFont typeface="+mj-lt"/>
              <a:buNone/>
              <a:defRPr lang="pt-BR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endParaRPr lang="pt-BR" dirty="0"/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4864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imagem do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3" name="Espaço Reservado para Conteúd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indent="-283464">
              <a:spcBef>
                <a:spcPts val="18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2" name="Espaço Reservado para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0" name="Espaço Reservado para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pt-BR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pt-BR" dirty="0">
              <a:latin typeface="+mn-lt"/>
            </a:endParaRPr>
          </a:p>
        </p:txBody>
      </p:sp>
      <p:sp>
        <p:nvSpPr>
          <p:cNvPr id="32" name="Espaço Reservado para o Número do Slid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pt-BR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pt-BR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pt-BR">
          <a:solidFill>
            <a:schemeClr val="tx2"/>
          </a:solidFill>
        </a:defRPr>
      </a:lvl2pPr>
      <a:lvl3pPr eaLnBrk="1" hangingPunct="1">
        <a:defRPr lang="pt-BR">
          <a:solidFill>
            <a:schemeClr val="tx2"/>
          </a:solidFill>
        </a:defRPr>
      </a:lvl3pPr>
      <a:lvl4pPr eaLnBrk="1" hangingPunct="1">
        <a:defRPr lang="pt-BR">
          <a:solidFill>
            <a:schemeClr val="tx2"/>
          </a:solidFill>
        </a:defRPr>
      </a:lvl4pPr>
      <a:lvl5pPr eaLnBrk="1" hangingPunct="1">
        <a:defRPr lang="pt-BR">
          <a:solidFill>
            <a:schemeClr val="tx2"/>
          </a:solidFill>
        </a:defRPr>
      </a:lvl5pPr>
      <a:lvl6pPr eaLnBrk="1" hangingPunct="1">
        <a:defRPr lang="pt-BR">
          <a:solidFill>
            <a:schemeClr val="tx2"/>
          </a:solidFill>
        </a:defRPr>
      </a:lvl6pPr>
      <a:lvl7pPr eaLnBrk="1" hangingPunct="1">
        <a:defRPr lang="pt-BR">
          <a:solidFill>
            <a:schemeClr val="tx2"/>
          </a:solidFill>
        </a:defRPr>
      </a:lvl7pPr>
      <a:lvl8pPr eaLnBrk="1" hangingPunct="1">
        <a:defRPr lang="pt-BR">
          <a:solidFill>
            <a:schemeClr val="tx2"/>
          </a:solidFill>
        </a:defRPr>
      </a:lvl8pPr>
      <a:lvl9pPr eaLnBrk="1" hangingPunct="1">
        <a:defRPr lang="pt-BR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8332" y="411479"/>
            <a:ext cx="7097972" cy="3291840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es-ES" dirty="0"/>
              <a:t>Segmentación de Vendedores en Mercado Libre.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Resultados de </a:t>
            </a:r>
            <a:r>
              <a:rPr lang="pt-BR" dirty="0" err="1"/>
              <a:t>segmentación</a:t>
            </a:r>
            <a:endParaRPr lang="pt-BR" dirty="0"/>
          </a:p>
        </p:txBody>
      </p:sp>
      <p:pic>
        <p:nvPicPr>
          <p:cNvPr id="5" name="Espaço Reservado para Imagem 52" descr="Lâmpadas pendentes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 err="1"/>
              <a:t>Variables</a:t>
            </a:r>
            <a:r>
              <a:rPr lang="pt-BR" dirty="0"/>
              <a:t> </a:t>
            </a:r>
            <a:r>
              <a:rPr lang="pt-BR" dirty="0" err="1"/>
              <a:t>Principales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5D4AC4-8E4D-3D8A-628A-1C1E26F1F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9" y="76537"/>
            <a:ext cx="3693696" cy="199708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99F9ADE-8533-1995-6FF0-589F0679A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4342" y="241180"/>
            <a:ext cx="3927648" cy="214345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994FE2D-6DE8-974B-9F92-4BE68693B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0369" y="174458"/>
            <a:ext cx="4093132" cy="2273491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4D13B4AE-9B8A-5326-3D15-153CDBE0ABE4}"/>
              </a:ext>
            </a:extLst>
          </p:cNvPr>
          <p:cNvSpPr txBox="1"/>
          <p:nvPr/>
        </p:nvSpPr>
        <p:spPr>
          <a:xfrm>
            <a:off x="2222915" y="3105352"/>
            <a:ext cx="8750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métricas de precios, valor total del inventario, condición,  proporción de productos catalogados e integridad de los atributos por producto, además de descuentos integrales y ubicación.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br>
              <a:rPr lang="pt-BR" dirty="0"/>
            </a:br>
            <a:br>
              <a:rPr lang="pt-BR" dirty="0"/>
            </a:br>
            <a:r>
              <a:rPr lang="pt-BR" dirty="0" err="1"/>
              <a:t>Elegir</a:t>
            </a:r>
            <a:r>
              <a:rPr lang="pt-BR" dirty="0"/>
              <a:t> número de grupo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D106E60-D916-CD4D-7CC8-E9E9B1060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469" y="2625986"/>
            <a:ext cx="3673110" cy="4119418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4A47896A-4570-4FC1-5D56-A7520A31F608}"/>
              </a:ext>
            </a:extLst>
          </p:cNvPr>
          <p:cNvSpPr txBox="1"/>
          <p:nvPr/>
        </p:nvSpPr>
        <p:spPr>
          <a:xfrm>
            <a:off x="247179" y="2625986"/>
            <a:ext cx="36731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Ambos métodos de medición de la calidad de la segmentación indicaron que el número ideal de grupos sería 4</a:t>
            </a:r>
          </a:p>
          <a:p>
            <a:endParaRPr lang="es-ES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22BE3B2-64A4-9037-7A79-849D5F73C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2241" y="1206482"/>
            <a:ext cx="2263276" cy="128741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05AD7B7-9939-2243-136C-362A07D59B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9490" y="2604829"/>
            <a:ext cx="2263276" cy="1314161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1891BEF9-1F0D-3D72-6AD5-F5413C4F69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8510" y="4029927"/>
            <a:ext cx="1937007" cy="1166943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30CDE80E-91E3-BF73-5BF8-F7B68F686B7C}"/>
              </a:ext>
            </a:extLst>
          </p:cNvPr>
          <p:cNvSpPr txBox="1"/>
          <p:nvPr/>
        </p:nvSpPr>
        <p:spPr>
          <a:xfrm>
            <a:off x="9386076" y="506543"/>
            <a:ext cx="1992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viendo los grupos</a:t>
            </a:r>
            <a:endParaRPr lang="es-ES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426050B9-0CAD-0943-4EB4-238FEE4A6A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2523" y="5642167"/>
            <a:ext cx="3829270" cy="70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b="1" dirty="0"/>
              <a:t>Resultados de </a:t>
            </a:r>
            <a:r>
              <a:rPr lang="pt-BR" b="1" dirty="0" err="1"/>
              <a:t>la</a:t>
            </a:r>
            <a:r>
              <a:rPr lang="pt-BR" b="1" dirty="0"/>
              <a:t> </a:t>
            </a:r>
            <a:r>
              <a:rPr lang="pt-BR" b="1" dirty="0" err="1"/>
              <a:t>segmentación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746750" cy="359747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Prática consistente</a:t>
            </a:r>
          </a:p>
          <a:p>
            <a:pPr lvl="1" rtl="0"/>
            <a:r>
              <a:rPr lang="pt-BR" dirty="0"/>
              <a:t>Fortaleça sua familiaridade</a:t>
            </a:r>
          </a:p>
          <a:p>
            <a:pPr rtl="0"/>
            <a:r>
              <a:rPr lang="pt-BR" dirty="0"/>
              <a:t>Refine o estilo da apresentação</a:t>
            </a:r>
          </a:p>
          <a:p>
            <a:pPr lvl="1" rtl="0"/>
            <a:r>
              <a:rPr lang="pt-BR" dirty="0"/>
              <a:t>Ritmo, tom e ênfase</a:t>
            </a:r>
          </a:p>
          <a:p>
            <a:pPr rtl="0"/>
            <a:r>
              <a:rPr lang="pt-BR" dirty="0"/>
              <a:t>Intervalo e transições</a:t>
            </a:r>
          </a:p>
          <a:p>
            <a:pPr lvl="1" rtl="0"/>
            <a:r>
              <a:rPr lang="pt-BR" dirty="0"/>
              <a:t>Procure fazer uma apresentação perfeita e profissional</a:t>
            </a:r>
          </a:p>
          <a:p>
            <a:pPr rtl="0"/>
            <a:r>
              <a:rPr lang="pt-BR" dirty="0"/>
              <a:t>Pratique na frente de um público</a:t>
            </a:r>
          </a:p>
          <a:p>
            <a:pPr lvl="1" rtl="0"/>
            <a:r>
              <a:rPr lang="pt-BR" dirty="0"/>
              <a:t>Peça a colegas para ouvir e dar feedback</a:t>
            </a:r>
          </a:p>
          <a:p>
            <a:pPr lvl="1" rtl="0"/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E198AA-251D-4446-30C4-8F2FA7F6A72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20000" y="2676525"/>
            <a:ext cx="3947160" cy="359747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Busque feedback</a:t>
            </a:r>
          </a:p>
          <a:p>
            <a:pPr rtl="0"/>
            <a:r>
              <a:rPr lang="pt-BR" dirty="0"/>
              <a:t>Reflita sobre o desempenho</a:t>
            </a:r>
          </a:p>
          <a:p>
            <a:pPr rtl="0"/>
            <a:r>
              <a:rPr lang="pt-BR" dirty="0"/>
              <a:t>Explore novas técnicas</a:t>
            </a:r>
          </a:p>
          <a:p>
            <a:pPr rtl="0"/>
            <a:r>
              <a:rPr lang="pt-BR" dirty="0"/>
              <a:t>Defina metas pessoais</a:t>
            </a:r>
          </a:p>
          <a:p>
            <a:pPr rtl="0"/>
            <a:r>
              <a:rPr lang="pt-BR" dirty="0"/>
              <a:t>Itere e adapte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330" y="4677588"/>
            <a:ext cx="8412280" cy="138076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Resultados de </a:t>
            </a:r>
            <a:r>
              <a:rPr lang="pt-BR" dirty="0" err="1"/>
              <a:t>la</a:t>
            </a:r>
            <a:r>
              <a:rPr lang="pt-BR" dirty="0"/>
              <a:t> </a:t>
            </a:r>
            <a:r>
              <a:rPr lang="pt-BR" dirty="0" err="1"/>
              <a:t>segmentación</a:t>
            </a:r>
            <a:endParaRPr lang="pt-BR" dirty="0"/>
          </a:p>
        </p:txBody>
      </p:sp>
      <p:graphicFrame>
        <p:nvGraphicFramePr>
          <p:cNvPr id="8" name="Espaço Reservado para Tabela 2">
            <a:extLst>
              <a:ext uri="{FF2B5EF4-FFF2-40B4-BE49-F238E27FC236}">
                <a16:creationId xmlns:a16="http://schemas.microsoft.com/office/drawing/2014/main" id="{C60AA2D2-28D7-69D7-F6C5-B31DAD3332C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67682587"/>
              </p:ext>
            </p:extLst>
          </p:nvPr>
        </p:nvGraphicFramePr>
        <p:xfrm>
          <a:off x="132348" y="156411"/>
          <a:ext cx="11808996" cy="421827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1587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245269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203158">
                  <a:extLst>
                    <a:ext uri="{9D8B030D-6E8A-4147-A177-3AD203B41FA5}">
                      <a16:colId xmlns:a16="http://schemas.microsoft.com/office/drawing/2014/main" val="4275150352"/>
                    </a:ext>
                  </a:extLst>
                </a:gridCol>
                <a:gridCol w="4794584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3850107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56234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sz="1600" b="0" dirty="0">
                          <a:latin typeface="+mj-lt"/>
                        </a:rPr>
                        <a:t>Grupo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sz="1600" b="0" dirty="0">
                          <a:latin typeface="+mj-lt"/>
                        </a:rPr>
                        <a:t>Vendedores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600" b="0" dirty="0" err="1">
                          <a:latin typeface="+mj-lt"/>
                        </a:rPr>
                        <a:t>Apellido</a:t>
                      </a:r>
                      <a:endParaRPr lang="pt-BR" sz="16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sz="1600" b="0" dirty="0">
                          <a:latin typeface="+mj-lt"/>
                        </a:rPr>
                        <a:t>Características </a:t>
                      </a:r>
                      <a:r>
                        <a:rPr lang="pt-BR" sz="1600" b="0" dirty="0" err="1">
                          <a:latin typeface="+mj-lt"/>
                        </a:rPr>
                        <a:t>principales</a:t>
                      </a:r>
                      <a:endParaRPr lang="pt-BR" sz="16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sz="1600" b="0" dirty="0" err="1">
                          <a:latin typeface="+mj-lt"/>
                        </a:rPr>
                        <a:t>Conocimientos</a:t>
                      </a:r>
                      <a:r>
                        <a:rPr lang="pt-BR" sz="1600" b="0" dirty="0">
                          <a:latin typeface="+mj-lt"/>
                        </a:rPr>
                        <a:t> </a:t>
                      </a:r>
                      <a:r>
                        <a:rPr lang="pt-BR" sz="1600" b="0" dirty="0" err="1">
                          <a:latin typeface="+mj-lt"/>
                        </a:rPr>
                        <a:t>Prácticos</a:t>
                      </a:r>
                      <a:endParaRPr lang="pt-BR" sz="1600" b="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1139774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sz="12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sz="1200" b="0" dirty="0"/>
                        <a:t>5459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dirty="0"/>
                        <a:t>Diversificado y Consolidado</a:t>
                      </a:r>
                      <a:endParaRPr lang="pt-BR" sz="1200" b="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sz="1200" dirty="0"/>
                        <a:t>Vendedores generalistas,</a:t>
                      </a:r>
                      <a:r>
                        <a:rPr lang="es-ES" sz="1200" dirty="0"/>
                        <a:t> catálogo amplio y bien distribuido, </a:t>
                      </a:r>
                      <a:r>
                        <a:rPr lang="pt-BR" sz="1200" dirty="0" err="1"/>
                        <a:t>precio</a:t>
                      </a:r>
                      <a:r>
                        <a:rPr lang="pt-BR" sz="1200" dirty="0"/>
                        <a:t> </a:t>
                      </a:r>
                      <a:r>
                        <a:rPr lang="pt-BR" sz="1200" dirty="0" err="1"/>
                        <a:t>medio</a:t>
                      </a:r>
                      <a:r>
                        <a:rPr lang="pt-BR" sz="1200" dirty="0"/>
                        <a:t> moderado, </a:t>
                      </a:r>
                      <a:r>
                        <a:rPr lang="es-ES" sz="1200" dirty="0"/>
                        <a:t>alta proporción de productos catalogados y GTIN, productos son nuevos y con alto porcentaje de envío gratuito.</a:t>
                      </a:r>
                      <a:r>
                        <a:rPr lang="es-ES" sz="1200" b="1" dirty="0"/>
                        <a:t> </a:t>
                      </a:r>
                      <a:r>
                        <a:rPr lang="es-ES" sz="1200" b="0" dirty="0"/>
                        <a:t>Más distribuido geográficamente y representa +60% de los ítems listados </a:t>
                      </a:r>
                      <a:r>
                        <a:rPr lang="es-ES" sz="1200" dirty="0"/>
                        <a:t>, buenas condiciones de pago.</a:t>
                      </a:r>
                      <a:endParaRPr lang="pt-BR" sz="1200" b="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es-ES" sz="1200" dirty="0"/>
                        <a:t>Fomentar alianzas y optimizar estrategias de precio y margen para maximizar la rentabilidad.</a:t>
                      </a:r>
                      <a:endParaRPr lang="pt-B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959223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sz="12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sz="1200" b="0" dirty="0"/>
                        <a:t>610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dirty="0"/>
                        <a:t>Alto Valor y Especializado</a:t>
                      </a:r>
                      <a:endParaRPr lang="pt-BR" sz="1200" b="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sz="1200" dirty="0"/>
                        <a:t>Vendedores especializados, </a:t>
                      </a:r>
                      <a:r>
                        <a:rPr lang="es-ES" sz="1200" dirty="0"/>
                        <a:t>precios altos y estables, alta capacidad de stock, baja proporción de productos catalogados o </a:t>
                      </a:r>
                      <a:r>
                        <a:rPr lang="es-ES" sz="1200" dirty="0" err="1"/>
                        <a:t>com</a:t>
                      </a:r>
                      <a:r>
                        <a:rPr lang="es-ES" sz="1200" dirty="0"/>
                        <a:t> GTIN, mayoría de los productos no son nuevos</a:t>
                      </a:r>
                      <a:r>
                        <a:rPr lang="es-ES" sz="1200" b="1" dirty="0"/>
                        <a:t>.</a:t>
                      </a:r>
                      <a:endParaRPr lang="pt-BR" sz="1200" b="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es-ES" sz="1200" dirty="0"/>
                        <a:t>Educar a los vendedores sobre la importancia de la catalogación y GTIN para mejorar la visibilidad, mejorando así la velocidad de ventas.</a:t>
                      </a:r>
                      <a:endParaRPr lang="pt-B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310848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sz="1200" b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sz="1200" b="0" dirty="0"/>
                        <a:t>7421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dirty="0" err="1"/>
                        <a:t>Pequeños</a:t>
                      </a:r>
                      <a:r>
                        <a:rPr lang="pt-BR" sz="1200" dirty="0"/>
                        <a:t> y Medianos Vendedores</a:t>
                      </a:r>
                      <a:endParaRPr lang="pt-BR" sz="1200" b="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es-ES" sz="1200" dirty="0"/>
                        <a:t>Oferta intermedia en términos de variedad, </a:t>
                      </a:r>
                      <a:r>
                        <a:rPr lang="pt-BR" sz="1200" dirty="0" err="1"/>
                        <a:t>precio</a:t>
                      </a:r>
                      <a:r>
                        <a:rPr lang="pt-BR" sz="1200" dirty="0"/>
                        <a:t> </a:t>
                      </a:r>
                      <a:r>
                        <a:rPr lang="es-ES" sz="1200" dirty="0"/>
                        <a:t> y variabilidad moderado, baja proporción de productos catalogados/GTIN.</a:t>
                      </a:r>
                      <a:r>
                        <a:rPr lang="es-ES" sz="1200" b="1" dirty="0"/>
                        <a:t> </a:t>
                      </a:r>
                      <a:r>
                        <a:rPr lang="es-ES" sz="1200" b="0" dirty="0"/>
                        <a:t>Representa el 20% de la oferta total.</a:t>
                      </a:r>
                      <a:endParaRPr lang="pt-BR" sz="1200" b="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es-ES" sz="1200" dirty="0"/>
                        <a:t>Capacitar a los vendedores en catalogación y GTIN, además de incentivar estrategias promocionales cómo </a:t>
                      </a:r>
                      <a:r>
                        <a:rPr lang="es-ES" sz="1200" dirty="0" err="1"/>
                        <a:t>cross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selling</a:t>
                      </a:r>
                      <a:r>
                        <a:rPr lang="es-ES" sz="1200" dirty="0"/>
                        <a:t> para mejorar la presencia en categorías.</a:t>
                      </a:r>
                      <a:endParaRPr lang="pt-B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310848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sz="1200" b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sz="1200" b="0" dirty="0"/>
                        <a:t>8070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  <a:p>
                      <a:pPr marL="0" algn="ctr" defTabSz="914400" rtl="0" eaLnBrk="1" latinLnBrk="0" hangingPunct="1"/>
                      <a:r>
                        <a:rPr lang="pt-B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Productos</a:t>
                      </a:r>
                      <a:r>
                        <a:rPr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baratos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dirty="0"/>
                        <a:t>Bajo y </a:t>
                      </a:r>
                      <a:r>
                        <a:rPr lang="pt-BR" sz="1200" b="0" dirty="0" err="1"/>
                        <a:t>estabele</a:t>
                      </a:r>
                      <a:r>
                        <a:rPr lang="pt-BR" sz="1200" b="0" dirty="0"/>
                        <a:t> </a:t>
                      </a:r>
                      <a:r>
                        <a:rPr lang="pt-BR" sz="1200" b="0" dirty="0" err="1"/>
                        <a:t>precio</a:t>
                      </a:r>
                      <a:r>
                        <a:rPr lang="pt-BR" sz="1200" b="0" dirty="0"/>
                        <a:t>, baja </a:t>
                      </a:r>
                      <a:r>
                        <a:rPr lang="es-ES" sz="1200" dirty="0"/>
                        <a:t>variedad de </a:t>
                      </a:r>
                      <a:r>
                        <a:rPr lang="es-ES" sz="1200" dirty="0" err="1"/>
                        <a:t>categorias</a:t>
                      </a:r>
                      <a:r>
                        <a:rPr lang="pt-BR" sz="1200" b="0" dirty="0"/>
                        <a:t>, p</a:t>
                      </a:r>
                      <a:r>
                        <a:rPr lang="es-ES" sz="1200" dirty="0" err="1"/>
                        <a:t>roporción</a:t>
                      </a:r>
                      <a:r>
                        <a:rPr lang="es-ES" sz="1200" dirty="0"/>
                        <a:t> moderada a alta de productos catalogados, stock moderado+, buenas condiciones de pago.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es-ES" sz="1200" dirty="0"/>
                        <a:t>Incentivar la expansión a más categorías y mejorar la exposición para aumentar el margen de beneficio, promoviendo el aumento de precios con productos de mayor valor agregado en más categorías.</a:t>
                      </a:r>
                      <a:endParaRPr lang="pt-B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973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 err="1"/>
              <a:t>Gracias</a:t>
            </a:r>
            <a:r>
              <a:rPr lang="pt-BR" dirty="0"/>
              <a:t>!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Gustavo A. Zantut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Contexto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 rtlCol="0">
            <a:normAutofit/>
          </a:bodyPr>
          <a:lstStyle>
            <a:defPPr>
              <a:defRPr lang="pt-BR"/>
            </a:defPPr>
          </a:lstStyle>
          <a:p>
            <a:r>
              <a:rPr lang="es-ES" dirty="0"/>
              <a:t>Mercado Libre no cuenta con una clasificación clara para identificar vendedores relevantes.</a:t>
            </a:r>
            <a:endParaRPr lang="pt-BR" dirty="0"/>
          </a:p>
          <a:p>
            <a:r>
              <a:rPr lang="es-ES" dirty="0"/>
              <a:t>El equipo comercial necesita estrategias dirigidas para optimizar la relación con los vendedores;</a:t>
            </a:r>
          </a:p>
          <a:p>
            <a:r>
              <a:rPr lang="es-ES" b="1" dirty="0"/>
              <a:t>Objetivo:</a:t>
            </a:r>
            <a:r>
              <a:rPr lang="es-ES" dirty="0"/>
              <a:t> Implementar una solución de </a:t>
            </a:r>
            <a:r>
              <a:rPr lang="es-ES" dirty="0" err="1"/>
              <a:t>clustering</a:t>
            </a:r>
            <a:r>
              <a:rPr lang="es-ES" dirty="0"/>
              <a:t> para segmentar vendedores según su perfil y relevancia en la plataforma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5FE5E-8ACE-2DBC-9816-F767443C5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0A6EF-ACA6-E8EB-DD22-AC5889CE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 err="1"/>
              <a:t>Hipótesis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795B8F-BCCE-93F0-B2CB-E3E58CF89B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3025942"/>
            <a:ext cx="6788150" cy="2965283"/>
          </a:xfrm>
        </p:spPr>
        <p:txBody>
          <a:bodyPr tIns="457200" rtlCol="0">
            <a:normAutofit/>
          </a:bodyPr>
          <a:lstStyle>
            <a:defPPr>
              <a:defRPr lang="pt-BR"/>
            </a:defPPr>
          </a:lstStyle>
          <a:p>
            <a:r>
              <a:rPr lang="es-ES" dirty="0"/>
              <a:t>Existen oportunidades de mejoras relevantes para los vendedores y campañas de acción basadas en el análisis y segmentación de la distribución de datos de productos y ventas.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401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 err="1"/>
              <a:t>Datos</a:t>
            </a:r>
            <a:r>
              <a:rPr lang="pt-BR" dirty="0"/>
              <a:t> Utilizados</a:t>
            </a:r>
          </a:p>
        </p:txBody>
      </p:sp>
      <p:pic>
        <p:nvPicPr>
          <p:cNvPr id="12" name="Espaço Reservado para Imagem 4" descr="Imagem aproximada de uma granulação de madeira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 err="1"/>
              <a:t>Estrategia</a:t>
            </a:r>
            <a:r>
              <a:rPr lang="pt-BR" dirty="0"/>
              <a:t> utilizada em </a:t>
            </a:r>
            <a:r>
              <a:rPr lang="pt-BR" dirty="0" err="1"/>
              <a:t>la</a:t>
            </a:r>
            <a:r>
              <a:rPr lang="pt-BR" dirty="0"/>
              <a:t> </a:t>
            </a:r>
            <a:r>
              <a:rPr lang="pt-BR" dirty="0" err="1"/>
              <a:t>selección</a:t>
            </a:r>
            <a:r>
              <a:rPr lang="pt-BR" dirty="0"/>
              <a:t> de </a:t>
            </a:r>
            <a:r>
              <a:rPr lang="pt-BR" dirty="0" err="1"/>
              <a:t>datos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APIs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92904" y="1783080"/>
            <a:ext cx="8204735" cy="4593657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7 países </a:t>
            </a:r>
            <a:r>
              <a:rPr lang="pt-BR" dirty="0" err="1"/>
              <a:t>seleccionados</a:t>
            </a:r>
            <a:r>
              <a:rPr lang="pt-BR" dirty="0"/>
              <a:t>:</a:t>
            </a:r>
          </a:p>
          <a:p>
            <a:pPr lvl="1"/>
            <a:r>
              <a:rPr lang="pt-BR" dirty="0" err="1"/>
              <a:t>Bolivia</a:t>
            </a:r>
            <a:r>
              <a:rPr lang="pt-BR" dirty="0"/>
              <a:t>, Argentina, Uruguay, México, Brasil, Paraguay y </a:t>
            </a:r>
            <a:r>
              <a:rPr lang="pt-BR" dirty="0" err="1"/>
              <a:t>Perú</a:t>
            </a:r>
            <a:r>
              <a:rPr lang="pt-BR" dirty="0"/>
              <a:t>.</a:t>
            </a:r>
          </a:p>
          <a:p>
            <a:r>
              <a:rPr lang="pt-BR" dirty="0"/>
              <a:t>API : </a:t>
            </a:r>
            <a:r>
              <a:rPr lang="pt-BR" dirty="0" err="1"/>
              <a:t>category</a:t>
            </a:r>
            <a:r>
              <a:rPr lang="pt-BR" dirty="0"/>
              <a:t> - Para todas </a:t>
            </a:r>
            <a:r>
              <a:rPr lang="pt-BR" dirty="0" err="1"/>
              <a:t>las</a:t>
            </a:r>
            <a:r>
              <a:rPr lang="pt-BR" dirty="0"/>
              <a:t> </a:t>
            </a:r>
            <a:r>
              <a:rPr lang="pt-BR" dirty="0" err="1"/>
              <a:t>categorías</a:t>
            </a:r>
            <a:endParaRPr lang="pt-BR" dirty="0"/>
          </a:p>
          <a:p>
            <a:pPr rtl="0"/>
            <a:r>
              <a:rPr lang="pt-BR" dirty="0"/>
              <a:t>API : </a:t>
            </a:r>
            <a:r>
              <a:rPr lang="pt-BR" dirty="0" err="1"/>
              <a:t>search</a:t>
            </a:r>
            <a:r>
              <a:rPr lang="pt-BR" dirty="0"/>
              <a:t> </a:t>
            </a:r>
            <a:r>
              <a:rPr lang="pt-BR" dirty="0" err="1"/>
              <a:t>category</a:t>
            </a:r>
            <a:r>
              <a:rPr lang="pt-BR" dirty="0"/>
              <a:t> - </a:t>
            </a:r>
            <a:r>
              <a:rPr lang="es-ES" dirty="0"/>
              <a:t>Buscamos vendedores que figuran entre los 500 artículos principales (21.5K).</a:t>
            </a:r>
            <a:endParaRPr lang="pt-BR" dirty="0"/>
          </a:p>
          <a:p>
            <a:r>
              <a:rPr lang="pt-BR" dirty="0"/>
              <a:t>API : </a:t>
            </a:r>
            <a:r>
              <a:rPr lang="pt-BR" dirty="0" err="1"/>
              <a:t>search</a:t>
            </a:r>
            <a:r>
              <a:rPr lang="pt-BR" dirty="0"/>
              <a:t> </a:t>
            </a:r>
            <a:r>
              <a:rPr lang="pt-BR" dirty="0" err="1"/>
              <a:t>seller_id</a:t>
            </a:r>
            <a:r>
              <a:rPr lang="pt-BR" dirty="0"/>
              <a:t> – </a:t>
            </a:r>
            <a:r>
              <a:rPr lang="es-ES" dirty="0"/>
              <a:t>los top 500 productos enumerados para cada vendedor(4.5M).</a:t>
            </a:r>
            <a:endParaRPr lang="pt-BR" dirty="0"/>
          </a:p>
          <a:p>
            <a:pPr rtl="0"/>
            <a:r>
              <a:rPr lang="pt-BR" dirty="0"/>
              <a:t>API – </a:t>
            </a:r>
            <a:r>
              <a:rPr lang="pt-BR" dirty="0" err="1"/>
              <a:t>exchange</a:t>
            </a:r>
            <a:r>
              <a:rPr lang="pt-BR" dirty="0"/>
              <a:t> rate - </a:t>
            </a:r>
            <a:r>
              <a:rPr lang="es-ES" dirty="0"/>
              <a:t>Valor de cambio del dólar en cada país.</a:t>
            </a:r>
            <a:endParaRPr lang="pt-BR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38B72-88E2-ACC4-E98E-68B0934E6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C40576D-ACC1-2180-138C-471B50FC3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Campos usados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2C2911AE-2C31-9A0B-ABDA-0B47B99808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92904" y="1783080"/>
            <a:ext cx="8204735" cy="4593657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es-ES" dirty="0"/>
              <a:t>Campos API</a:t>
            </a:r>
          </a:p>
          <a:p>
            <a:pPr lvl="1"/>
            <a:r>
              <a:rPr lang="es-ES" dirty="0"/>
              <a:t>vendedor, subcategoría, precios, descuento, cantidad disponible, si está catalogado, si hay envío gratis, condición, ciudad, GTIN y atributos de producto.</a:t>
            </a:r>
          </a:p>
          <a:p>
            <a:pPr marL="402336" lvl="1" indent="0">
              <a:buNone/>
            </a:pPr>
            <a:endParaRPr lang="es-ES" dirty="0"/>
          </a:p>
          <a:p>
            <a:pPr marL="402336" lvl="1" indent="0">
              <a:buNone/>
            </a:pPr>
            <a:r>
              <a:rPr lang="es-ES" dirty="0"/>
              <a:t>Para estos campos realizamos un paso de calidad y tratamiento de datos, enriquecimos con métricas de distribución para las columnas como suma, error medio, total error, frecuencia y proporción para cada vendedor, resumiendo así su perfil de ventas.</a:t>
            </a:r>
          </a:p>
          <a:p>
            <a:pPr rtl="0"/>
            <a:endParaRPr lang="es-ES" dirty="0"/>
          </a:p>
          <a:p>
            <a:pPr rtl="0"/>
            <a:endParaRPr lang="pt-BR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03F65D1C-B5DD-03A4-2CDC-125C49F7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F3414370-4F87-E80A-12C1-20B3B61E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DE1D91BD-502C-37A5-73CE-F3FBFE45C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A9AAFB51-6E90-0DC5-343D-CEF77A999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074909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 err="1"/>
              <a:t>Ideas</a:t>
            </a:r>
            <a:r>
              <a:rPr lang="pt-BR" dirty="0"/>
              <a:t> clave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 rtlCol="0"/>
          <a:lstStyle>
            <a:defPPr>
              <a:defRPr lang="pt-BR"/>
            </a:defPPr>
          </a:lstStyle>
          <a:p>
            <a:pPr lvl="1" rtl="0"/>
            <a:r>
              <a:rPr lang="es-ES" dirty="0"/>
              <a:t>Hay vendedores consistentes que no tienen una buena proporción de productos catalogados.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FF0C9D9C-D2AC-E657-5B15-7B0AD096823D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s-ES" dirty="0"/>
              <a:t>Hay productos usados ​​con valor relevante pero poco catalogados y con pocos atributos cumplimentados.</a:t>
            </a:r>
            <a:endParaRPr lang="pt-BR" dirty="0"/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B12049F-AA0E-9B92-3B63-045180D5B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291" y="3777917"/>
            <a:ext cx="2788227" cy="26289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BD02009-7AEC-A375-1C9B-AB23A5853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246" y="3705726"/>
            <a:ext cx="2992399" cy="282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br>
              <a:rPr lang="pt-BR" dirty="0"/>
            </a:br>
            <a:br>
              <a:rPr lang="pt-BR" dirty="0"/>
            </a:br>
            <a:r>
              <a:rPr lang="pt-BR" dirty="0" err="1"/>
              <a:t>Metodología</a:t>
            </a:r>
            <a:r>
              <a:rPr lang="pt-BR" dirty="0"/>
              <a:t> de </a:t>
            </a:r>
            <a:r>
              <a:rPr lang="pt-BR" dirty="0" err="1"/>
              <a:t>segmentación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 err="1"/>
              <a:t>PCA+Kmens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100000"/>
              </a:lnSpc>
            </a:pPr>
            <a:r>
              <a:rPr lang="pt-BR" dirty="0"/>
              <a:t>Etapas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C3632C-2D2E-7026-33B8-EE42DA4BDB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282742"/>
            <a:ext cx="5198269" cy="6262437"/>
          </a:xfrm>
        </p:spPr>
        <p:txBody>
          <a:bodyPr rtlCol="0">
            <a:normAutofit fontScale="92500" lnSpcReduction="10000"/>
          </a:bodyPr>
          <a:lstStyle>
            <a:defPPr>
              <a:defRPr lang="pt-BR"/>
            </a:defPPr>
          </a:lstStyle>
          <a:p>
            <a:r>
              <a:rPr lang="pt-BR" b="1" dirty="0" err="1"/>
              <a:t>Preprocesamiento</a:t>
            </a:r>
            <a:endParaRPr lang="pt-BR" b="1" dirty="0"/>
          </a:p>
          <a:p>
            <a:pPr lvl="1"/>
            <a:r>
              <a:rPr lang="es-ES" dirty="0"/>
              <a:t>tratar campos nulos y campos sin variación;</a:t>
            </a:r>
          </a:p>
          <a:p>
            <a:pPr lvl="1"/>
            <a:r>
              <a:rPr lang="pt-BR" dirty="0"/>
              <a:t>enriquecimento e criação e métricas.</a:t>
            </a:r>
          </a:p>
          <a:p>
            <a:pPr rtl="0"/>
            <a:r>
              <a:rPr lang="pt-BR" b="1" dirty="0" err="1"/>
              <a:t>Selección</a:t>
            </a:r>
            <a:r>
              <a:rPr lang="pt-BR" b="1" dirty="0"/>
              <a:t> de </a:t>
            </a:r>
            <a:r>
              <a:rPr lang="pt-BR" b="1" dirty="0" err="1"/>
              <a:t>variables</a:t>
            </a:r>
            <a:endParaRPr lang="pt-BR" b="1" dirty="0"/>
          </a:p>
          <a:p>
            <a:pPr lvl="1"/>
            <a:r>
              <a:rPr lang="pt-BR" sz="2100" dirty="0" err="1"/>
              <a:t>Análisis</a:t>
            </a:r>
            <a:r>
              <a:rPr lang="pt-BR" sz="2100" dirty="0"/>
              <a:t> de PCA para </a:t>
            </a:r>
            <a:r>
              <a:rPr lang="pt-BR" sz="2100" dirty="0" err="1"/>
              <a:t>reducir</a:t>
            </a:r>
            <a:r>
              <a:rPr lang="pt-BR" sz="2100" dirty="0"/>
              <a:t> dimensionalidade;</a:t>
            </a:r>
          </a:p>
          <a:p>
            <a:pPr lvl="1"/>
            <a:r>
              <a:rPr lang="es-ES" sz="2100" dirty="0"/>
              <a:t>Identificar los componentes que se traducen en distinciones mensurables y significativas;</a:t>
            </a:r>
          </a:p>
          <a:p>
            <a:pPr lvl="1"/>
            <a:r>
              <a:rPr lang="es-ES" sz="2100" dirty="0"/>
              <a:t>Identificar qué variables y en qué medida son relevantes para cada componente.</a:t>
            </a:r>
          </a:p>
          <a:p>
            <a:r>
              <a:rPr lang="pt-BR" sz="2100" b="1" dirty="0" err="1"/>
              <a:t>Evaluación</a:t>
            </a:r>
            <a:endParaRPr lang="pt-BR" sz="2100" b="1" dirty="0"/>
          </a:p>
          <a:p>
            <a:pPr lvl="1"/>
            <a:r>
              <a:rPr lang="es-ES" dirty="0"/>
              <a:t>Métrica de </a:t>
            </a:r>
            <a:r>
              <a:rPr lang="es-ES" dirty="0" err="1"/>
              <a:t>Silhouette</a:t>
            </a:r>
            <a:r>
              <a:rPr lang="es-ES" dirty="0"/>
              <a:t> Score e método del “</a:t>
            </a:r>
            <a:r>
              <a:rPr lang="es-ES" dirty="0" err="1"/>
              <a:t>Elbow</a:t>
            </a:r>
            <a:r>
              <a:rPr lang="es-ES" dirty="0"/>
              <a:t>”(codo) para validar la calidad de los </a:t>
            </a:r>
            <a:r>
              <a:rPr lang="es-ES" dirty="0" err="1"/>
              <a:t>clusters</a:t>
            </a:r>
            <a:r>
              <a:rPr lang="es-ES" dirty="0"/>
              <a:t>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89_TF78853419_Win32" id="{854A30D2-9E34-488C-9C98-B452D2CBAD89}" vid="{DA39436B-3821-44D5-9B65-C78155AED97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{42F29998-D067-43BA-A6B6-52D67A567D0E}tf78853419_win32</Template>
  <TotalTime>161</TotalTime>
  <Words>760</Words>
  <Application>Microsoft Office PowerPoint</Application>
  <PresentationFormat>Widescreen</PresentationFormat>
  <Paragraphs>100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Franklin Gothic Book</vt:lpstr>
      <vt:lpstr>Franklin Gothic Demi</vt:lpstr>
      <vt:lpstr>Personalizado</vt:lpstr>
      <vt:lpstr>Segmentación de Vendedores en Mercado Libre.</vt:lpstr>
      <vt:lpstr>Contexto</vt:lpstr>
      <vt:lpstr>Hipótesis</vt:lpstr>
      <vt:lpstr>Datos Utilizados</vt:lpstr>
      <vt:lpstr>APIs</vt:lpstr>
      <vt:lpstr>Campos usados</vt:lpstr>
      <vt:lpstr>Ideas clave</vt:lpstr>
      <vt:lpstr>  Metodología de segmentación</vt:lpstr>
      <vt:lpstr>Etapas</vt:lpstr>
      <vt:lpstr>Resultados de segmentación</vt:lpstr>
      <vt:lpstr>Variables Principales</vt:lpstr>
      <vt:lpstr>  Elegir número de grupo</vt:lpstr>
      <vt:lpstr>Resultados de la segmentación</vt:lpstr>
      <vt:lpstr>Resultados de la segmentación</vt:lpstr>
      <vt:lpstr>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gustavo zantut</dc:creator>
  <cp:lastModifiedBy>gustavo zantut</cp:lastModifiedBy>
  <cp:revision>1</cp:revision>
  <dcterms:created xsi:type="dcterms:W3CDTF">2025-02-12T01:21:04Z</dcterms:created>
  <dcterms:modified xsi:type="dcterms:W3CDTF">2025-02-12T04:02:35Z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