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DM Sans" panose="020F0502020204030204" pitchFamily="2" charset="0"/>
      <p:regular r:id="rId17"/>
    </p:embeddedFont>
    <p:embeddedFont>
      <p:font typeface="Nunito Sans Condensed" panose="020B0604020202020204" charset="0"/>
      <p:regular r:id="rId18"/>
    </p:embeddedFont>
    <p:embeddedFont>
      <p:font typeface="Nunito Sans Condensed Bold" panose="020B0604020202020204" charset="0"/>
      <p:regular r:id="rId19"/>
    </p:embeddedFont>
    <p:embeddedFont>
      <p:font typeface="Nunito Sans Condensed Light"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1" d="100"/>
          <a:sy n="71" d="100"/>
        </p:scale>
        <p:origin x="6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79400" y="2188449"/>
            <a:ext cx="16834000" cy="4021851"/>
            <a:chOff x="0" y="0"/>
            <a:chExt cx="4433646" cy="1059253"/>
          </a:xfrm>
        </p:grpSpPr>
        <p:sp>
          <p:nvSpPr>
            <p:cNvPr id="3" name="Freeform 3"/>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87A3C4"/>
            </a:solidFill>
          </p:spPr>
        </p:sp>
        <p:sp>
          <p:nvSpPr>
            <p:cNvPr id="4" name="TextBox 4"/>
            <p:cNvSpPr txBox="1"/>
            <p:nvPr/>
          </p:nvSpPr>
          <p:spPr>
            <a:xfrm>
              <a:off x="0" y="-19050"/>
              <a:ext cx="4433646" cy="1078303"/>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7000" y="2036049"/>
            <a:ext cx="16834000" cy="4021851"/>
            <a:chOff x="0" y="0"/>
            <a:chExt cx="4433646" cy="1059253"/>
          </a:xfrm>
        </p:grpSpPr>
        <p:sp>
          <p:nvSpPr>
            <p:cNvPr id="6" name="Freeform 6"/>
            <p:cNvSpPr/>
            <p:nvPr/>
          </p:nvSpPr>
          <p:spPr>
            <a:xfrm>
              <a:off x="0" y="0"/>
              <a:ext cx="4433646" cy="1059253"/>
            </a:xfrm>
            <a:custGeom>
              <a:avLst/>
              <a:gdLst/>
              <a:ahLst/>
              <a:cxnLst/>
              <a:rect l="l" t="t" r="r" b="b"/>
              <a:pathLst>
                <a:path w="4433646" h="1059253">
                  <a:moveTo>
                    <a:pt x="0" y="0"/>
                  </a:moveTo>
                  <a:lnTo>
                    <a:pt x="4433646" y="0"/>
                  </a:lnTo>
                  <a:lnTo>
                    <a:pt x="4433646" y="1059253"/>
                  </a:lnTo>
                  <a:lnTo>
                    <a:pt x="0" y="1059253"/>
                  </a:lnTo>
                  <a:close/>
                </a:path>
              </a:pathLst>
            </a:custGeom>
            <a:solidFill>
              <a:srgbClr val="B7CADB"/>
            </a:solidFill>
          </p:spPr>
        </p:sp>
        <p:sp>
          <p:nvSpPr>
            <p:cNvPr id="7" name="TextBox 7"/>
            <p:cNvSpPr txBox="1"/>
            <p:nvPr/>
          </p:nvSpPr>
          <p:spPr>
            <a:xfrm>
              <a:off x="0" y="-19050"/>
              <a:ext cx="4433646" cy="1078303"/>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5001247" y="4905506"/>
            <a:ext cx="8285506" cy="596900"/>
            <a:chOff x="0" y="0"/>
            <a:chExt cx="2182191" cy="157208"/>
          </a:xfrm>
        </p:grpSpPr>
        <p:sp>
          <p:nvSpPr>
            <p:cNvPr id="9" name="Freeform 9"/>
            <p:cNvSpPr/>
            <p:nvPr/>
          </p:nvSpPr>
          <p:spPr>
            <a:xfrm>
              <a:off x="0" y="0"/>
              <a:ext cx="2182191" cy="157208"/>
            </a:xfrm>
            <a:custGeom>
              <a:avLst/>
              <a:gdLst/>
              <a:ahLst/>
              <a:cxnLst/>
              <a:rect l="l" t="t" r="r" b="b"/>
              <a:pathLst>
                <a:path w="2182191" h="157208">
                  <a:moveTo>
                    <a:pt x="0" y="0"/>
                  </a:moveTo>
                  <a:lnTo>
                    <a:pt x="2182191" y="0"/>
                  </a:lnTo>
                  <a:lnTo>
                    <a:pt x="2182191" y="157208"/>
                  </a:lnTo>
                  <a:lnTo>
                    <a:pt x="0" y="157208"/>
                  </a:lnTo>
                  <a:close/>
                </a:path>
              </a:pathLst>
            </a:custGeom>
            <a:solidFill>
              <a:srgbClr val="EFEFEF"/>
            </a:solidFill>
          </p:spPr>
        </p:sp>
        <p:sp>
          <p:nvSpPr>
            <p:cNvPr id="10" name="TextBox 10"/>
            <p:cNvSpPr txBox="1"/>
            <p:nvPr/>
          </p:nvSpPr>
          <p:spPr>
            <a:xfrm>
              <a:off x="0" y="-38100"/>
              <a:ext cx="2182191" cy="195308"/>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3280416" y="3188014"/>
            <a:ext cx="11727169" cy="596900"/>
            <a:chOff x="0" y="0"/>
            <a:chExt cx="3088637" cy="157208"/>
          </a:xfrm>
        </p:grpSpPr>
        <p:sp>
          <p:nvSpPr>
            <p:cNvPr id="12" name="Freeform 12"/>
            <p:cNvSpPr/>
            <p:nvPr/>
          </p:nvSpPr>
          <p:spPr>
            <a:xfrm>
              <a:off x="0" y="0"/>
              <a:ext cx="3088637" cy="157208"/>
            </a:xfrm>
            <a:custGeom>
              <a:avLst/>
              <a:gdLst/>
              <a:ahLst/>
              <a:cxnLst/>
              <a:rect l="l" t="t" r="r" b="b"/>
              <a:pathLst>
                <a:path w="3088637" h="157208">
                  <a:moveTo>
                    <a:pt x="0" y="0"/>
                  </a:moveTo>
                  <a:lnTo>
                    <a:pt x="3088637" y="0"/>
                  </a:lnTo>
                  <a:lnTo>
                    <a:pt x="3088637" y="157208"/>
                  </a:lnTo>
                  <a:lnTo>
                    <a:pt x="0" y="157208"/>
                  </a:lnTo>
                  <a:close/>
                </a:path>
              </a:pathLst>
            </a:custGeom>
            <a:solidFill>
              <a:srgbClr val="EFEFEF"/>
            </a:solidFill>
          </p:spPr>
        </p:sp>
        <p:sp>
          <p:nvSpPr>
            <p:cNvPr id="13" name="TextBox 13"/>
            <p:cNvSpPr txBox="1"/>
            <p:nvPr/>
          </p:nvSpPr>
          <p:spPr>
            <a:xfrm>
              <a:off x="0" y="-38100"/>
              <a:ext cx="3088637" cy="19530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709620" y="2467410"/>
            <a:ext cx="12868761" cy="3098167"/>
          </a:xfrm>
          <a:prstGeom prst="rect">
            <a:avLst/>
          </a:prstGeom>
        </p:spPr>
        <p:txBody>
          <a:bodyPr lIns="0" tIns="0" rIns="0" bIns="0" rtlCol="0" anchor="t">
            <a:spAutoFit/>
          </a:bodyPr>
          <a:lstStyle/>
          <a:p>
            <a:pPr algn="ctr">
              <a:lnSpc>
                <a:spcPts val="6159"/>
              </a:lnSpc>
            </a:pPr>
            <a:r>
              <a:rPr lang="en-US" sz="4399" b="1">
                <a:solidFill>
                  <a:srgbClr val="000000"/>
                </a:solidFill>
                <a:latin typeface="Nunito Sans Condensed Bold"/>
                <a:ea typeface="Nunito Sans Condensed Bold"/>
                <a:cs typeface="Nunito Sans Condensed Bold"/>
                <a:sym typeface="Nunito Sans Condensed Bold"/>
              </a:rPr>
              <a:t>RANCANG BANGUN SISTEM PENCATATAN KEUANGAN BERBASIS WEB BERDASARKAN TRANSAKSI HARIAN STUDI KASUS KEDAI UMKM MAGIKA KECAMATAN KUOK SKRIPSI </a:t>
            </a:r>
          </a:p>
        </p:txBody>
      </p:sp>
      <p:sp>
        <p:nvSpPr>
          <p:cNvPr id="15" name="Freeform 15"/>
          <p:cNvSpPr/>
          <p:nvPr/>
        </p:nvSpPr>
        <p:spPr>
          <a:xfrm>
            <a:off x="1028700" y="992665"/>
            <a:ext cx="747935" cy="747935"/>
          </a:xfrm>
          <a:custGeom>
            <a:avLst/>
            <a:gdLst/>
            <a:ahLst/>
            <a:cxnLst/>
            <a:rect l="l" t="t" r="r" b="b"/>
            <a:pathLst>
              <a:path w="747935" h="747935">
                <a:moveTo>
                  <a:pt x="0" y="0"/>
                </a:moveTo>
                <a:lnTo>
                  <a:pt x="747935" y="0"/>
                </a:lnTo>
                <a:lnTo>
                  <a:pt x="747935" y="747934"/>
                </a:lnTo>
                <a:lnTo>
                  <a:pt x="0" y="7479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5784806" y="4051737"/>
            <a:ext cx="4538797" cy="4538797"/>
          </a:xfrm>
          <a:custGeom>
            <a:avLst/>
            <a:gdLst/>
            <a:ahLst/>
            <a:cxnLst/>
            <a:rect l="l" t="t" r="r" b="b"/>
            <a:pathLst>
              <a:path w="4538797" h="4538797">
                <a:moveTo>
                  <a:pt x="0" y="0"/>
                </a:moveTo>
                <a:lnTo>
                  <a:pt x="4538797" y="0"/>
                </a:lnTo>
                <a:lnTo>
                  <a:pt x="4538797" y="4538797"/>
                </a:lnTo>
                <a:lnTo>
                  <a:pt x="0" y="45387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8" name="Freeform 18"/>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6">
              <a:extLst>
                <a:ext uri="{96DAC541-7B7A-43D3-8B79-37D633B846F1}">
                  <asvg:svgBlip xmlns:asvg="http://schemas.microsoft.com/office/drawing/2016/SVG/main" r:embed="rId7"/>
                </a:ext>
              </a:extLst>
            </a:blip>
            <a:stretch>
              <a:fillRect l="-196617"/>
            </a:stretch>
          </a:blipFill>
        </p:spPr>
      </p:sp>
      <p:sp>
        <p:nvSpPr>
          <p:cNvPr id="19" name="TextBox 19"/>
          <p:cNvSpPr txBox="1"/>
          <p:nvPr/>
        </p:nvSpPr>
        <p:spPr>
          <a:xfrm>
            <a:off x="6412615" y="6372225"/>
            <a:ext cx="5462770" cy="669925"/>
          </a:xfrm>
          <a:prstGeom prst="rect">
            <a:avLst/>
          </a:prstGeom>
        </p:spPr>
        <p:txBody>
          <a:bodyPr lIns="0" tIns="0" rIns="0" bIns="0" rtlCol="0" anchor="t">
            <a:spAutoFit/>
          </a:bodyPr>
          <a:lstStyle/>
          <a:p>
            <a:pPr algn="ctr">
              <a:lnSpc>
                <a:spcPts val="5599"/>
              </a:lnSpc>
            </a:pPr>
            <a:r>
              <a:rPr lang="en-US" sz="3999" b="1">
                <a:solidFill>
                  <a:srgbClr val="000000"/>
                </a:solidFill>
                <a:latin typeface="Nunito Sans Condensed Bold"/>
                <a:ea typeface="Nunito Sans Condensed Bold"/>
                <a:cs typeface="Nunito Sans Condensed Bold"/>
                <a:sym typeface="Nunito Sans Condensed Bold"/>
              </a:rPr>
              <a:t>Febi Rahayu Putri</a:t>
            </a:r>
          </a:p>
        </p:txBody>
      </p:sp>
      <p:sp>
        <p:nvSpPr>
          <p:cNvPr id="20" name="TextBox 20"/>
          <p:cNvSpPr txBox="1"/>
          <p:nvPr/>
        </p:nvSpPr>
        <p:spPr>
          <a:xfrm>
            <a:off x="7144997" y="7204393"/>
            <a:ext cx="3998006" cy="537845"/>
          </a:xfrm>
          <a:prstGeom prst="rect">
            <a:avLst/>
          </a:prstGeom>
        </p:spPr>
        <p:txBody>
          <a:bodyPr lIns="0" tIns="0" rIns="0" bIns="0" rtlCol="0" anchor="t">
            <a:spAutoFit/>
          </a:bodyPr>
          <a:lstStyle/>
          <a:p>
            <a:pPr algn="ctr">
              <a:lnSpc>
                <a:spcPts val="4480"/>
              </a:lnSpc>
            </a:pPr>
            <a:r>
              <a:rPr lang="en-US" sz="3200">
                <a:solidFill>
                  <a:srgbClr val="000000"/>
                </a:solidFill>
                <a:latin typeface="Nunito Sans Condensed Light"/>
                <a:ea typeface="Nunito Sans Condensed Light"/>
                <a:cs typeface="Nunito Sans Condensed Light"/>
                <a:sym typeface="Nunito Sans Condensed Light"/>
              </a:rPr>
              <a:t>NIM : 2155201009</a:t>
            </a:r>
          </a:p>
        </p:txBody>
      </p:sp>
      <p:sp>
        <p:nvSpPr>
          <p:cNvPr id="21" name="TextBox 21"/>
          <p:cNvSpPr txBox="1"/>
          <p:nvPr/>
        </p:nvSpPr>
        <p:spPr>
          <a:xfrm>
            <a:off x="5182140" y="7904480"/>
            <a:ext cx="7923721" cy="537845"/>
          </a:xfrm>
          <a:prstGeom prst="rect">
            <a:avLst/>
          </a:prstGeom>
        </p:spPr>
        <p:txBody>
          <a:bodyPr lIns="0" tIns="0" rIns="0" bIns="0" rtlCol="0" anchor="t">
            <a:spAutoFit/>
          </a:bodyPr>
          <a:lstStyle/>
          <a:p>
            <a:pPr algn="ctr">
              <a:lnSpc>
                <a:spcPts val="4480"/>
              </a:lnSpc>
            </a:pPr>
            <a:r>
              <a:rPr lang="en-US" sz="3200" b="1">
                <a:solidFill>
                  <a:srgbClr val="000000"/>
                </a:solidFill>
                <a:latin typeface="Nunito Sans Condensed Bold"/>
                <a:ea typeface="Nunito Sans Condensed Bold"/>
                <a:cs typeface="Nunito Sans Condensed Bold"/>
                <a:sym typeface="Nunito Sans Condensed Bold"/>
              </a:rPr>
              <a:t>PROGRAM STUDI S1 TEKNIK INFOMATIKA</a:t>
            </a:r>
          </a:p>
        </p:txBody>
      </p:sp>
      <p:sp>
        <p:nvSpPr>
          <p:cNvPr id="22" name="TextBox 22"/>
          <p:cNvSpPr txBox="1"/>
          <p:nvPr/>
        </p:nvSpPr>
        <p:spPr>
          <a:xfrm>
            <a:off x="10848735" y="1191499"/>
            <a:ext cx="6410565" cy="587375"/>
          </a:xfrm>
          <a:prstGeom prst="rect">
            <a:avLst/>
          </a:prstGeom>
        </p:spPr>
        <p:txBody>
          <a:bodyPr lIns="0" tIns="0" rIns="0" bIns="0" rtlCol="0" anchor="t">
            <a:spAutoFit/>
          </a:bodyPr>
          <a:lstStyle/>
          <a:p>
            <a:pPr algn="r">
              <a:lnSpc>
                <a:spcPts val="4899"/>
              </a:lnSpc>
            </a:pPr>
            <a:r>
              <a:rPr lang="en-US" sz="3499" b="1" spc="209">
                <a:solidFill>
                  <a:srgbClr val="6182A8"/>
                </a:solidFill>
                <a:latin typeface="Nunito Sans Condensed Bold"/>
                <a:ea typeface="Nunito Sans Condensed Bold"/>
                <a:cs typeface="Nunito Sans Condensed Bold"/>
                <a:sym typeface="Nunito Sans Condensed Bold"/>
              </a:rPr>
              <a:t>SEMINAR PROPOSAL</a:t>
            </a:r>
          </a:p>
        </p:txBody>
      </p:sp>
      <p:sp>
        <p:nvSpPr>
          <p:cNvPr id="23" name="TextBox 23"/>
          <p:cNvSpPr txBox="1"/>
          <p:nvPr/>
        </p:nvSpPr>
        <p:spPr>
          <a:xfrm>
            <a:off x="2022010" y="944865"/>
            <a:ext cx="3294186" cy="834009"/>
          </a:xfrm>
          <a:prstGeom prst="rect">
            <a:avLst/>
          </a:prstGeom>
        </p:spPr>
        <p:txBody>
          <a:bodyPr lIns="0" tIns="0" rIns="0" bIns="0" rtlCol="0" anchor="t">
            <a:spAutoFit/>
          </a:bodyPr>
          <a:lstStyle/>
          <a:p>
            <a:pPr algn="just">
              <a:lnSpc>
                <a:spcPts val="3348"/>
              </a:lnSpc>
            </a:pPr>
            <a:r>
              <a:rPr lang="en-US" sz="2700" spc="108">
                <a:solidFill>
                  <a:srgbClr val="6182A8"/>
                </a:solidFill>
                <a:latin typeface="Nunito Sans Condensed"/>
                <a:ea typeface="Nunito Sans Condensed"/>
                <a:cs typeface="Nunito Sans Condensed"/>
                <a:sym typeface="Nunito Sans Condensed"/>
              </a:rPr>
              <a:t>UNIVERSITAS</a:t>
            </a:r>
          </a:p>
          <a:p>
            <a:pPr algn="just">
              <a:lnSpc>
                <a:spcPts val="3348"/>
              </a:lnSpc>
            </a:pPr>
            <a:r>
              <a:rPr lang="en-US" sz="2700" spc="108">
                <a:solidFill>
                  <a:srgbClr val="6182A8"/>
                </a:solidFill>
                <a:latin typeface="Nunito Sans Condensed"/>
                <a:ea typeface="Nunito Sans Condensed"/>
                <a:cs typeface="Nunito Sans Condensed"/>
                <a:sym typeface="Nunito Sans Condensed"/>
              </a:rPr>
              <a:t>PAHLAWAN</a:t>
            </a:r>
          </a:p>
        </p:txBody>
      </p:sp>
      <p:sp>
        <p:nvSpPr>
          <p:cNvPr id="24" name="TextBox 24"/>
          <p:cNvSpPr txBox="1"/>
          <p:nvPr/>
        </p:nvSpPr>
        <p:spPr>
          <a:xfrm>
            <a:off x="8094815" y="8604250"/>
            <a:ext cx="2098370"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454800" y="858075"/>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19050"/>
              <a:ext cx="189948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556523" y="391758"/>
            <a:ext cx="7110377" cy="781049"/>
          </a:xfrm>
          <a:prstGeom prst="rect">
            <a:avLst/>
          </a:prstGeom>
        </p:spPr>
        <p:txBody>
          <a:bodyPr lIns="0" tIns="0" rIns="0" bIns="0" rtlCol="0" anchor="t">
            <a:spAutoFit/>
          </a:bodyPr>
          <a:lstStyle/>
          <a:p>
            <a:pPr algn="ctr">
              <a:lnSpc>
                <a:spcPts val="6300"/>
              </a:lnSpc>
            </a:pPr>
            <a:r>
              <a:rPr lang="en-US" sz="4500">
                <a:solidFill>
                  <a:srgbClr val="000000"/>
                </a:solidFill>
                <a:latin typeface="Nunito Sans Condensed"/>
                <a:ea typeface="Nunito Sans Condensed"/>
                <a:cs typeface="Nunito Sans Condensed"/>
                <a:sym typeface="Nunito Sans Condensed"/>
              </a:rPr>
              <a:t>METODOLOGI PENELITIAN</a:t>
            </a:r>
          </a:p>
        </p:txBody>
      </p:sp>
      <p:sp>
        <p:nvSpPr>
          <p:cNvPr id="9" name="TextBox 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10</a:t>
            </a:r>
          </a:p>
        </p:txBody>
      </p:sp>
      <p:sp>
        <p:nvSpPr>
          <p:cNvPr id="10" name="TextBox 1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1" name="Freeform 11"/>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601062" y="3311422"/>
            <a:ext cx="4864606"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Pendekatan dan Jenis Penelitian</a:t>
            </a:r>
          </a:p>
        </p:txBody>
      </p:sp>
      <p:sp>
        <p:nvSpPr>
          <p:cNvPr id="13" name="TextBox 13"/>
          <p:cNvSpPr txBox="1"/>
          <p:nvPr/>
        </p:nvSpPr>
        <p:spPr>
          <a:xfrm>
            <a:off x="1006641" y="3958521"/>
            <a:ext cx="4053447" cy="2740025"/>
          </a:xfrm>
          <a:prstGeom prst="rect">
            <a:avLst/>
          </a:prstGeom>
        </p:spPr>
        <p:txBody>
          <a:bodyPr lIns="0" tIns="0" rIns="0" bIns="0" rtlCol="0" anchor="t">
            <a:spAutoFit/>
          </a:bodyPr>
          <a:lstStyle/>
          <a:p>
            <a:pPr algn="ctr">
              <a:lnSpc>
                <a:spcPts val="3100"/>
              </a:lnSpc>
              <a:spcBef>
                <a:spcPct val="0"/>
              </a:spcBef>
            </a:pPr>
            <a:r>
              <a:rPr lang="en-US" sz="2500">
                <a:solidFill>
                  <a:srgbClr val="000000"/>
                </a:solidFill>
                <a:latin typeface="Nunito Sans Condensed"/>
                <a:ea typeface="Nunito Sans Condensed"/>
                <a:cs typeface="Nunito Sans Condensed"/>
                <a:sym typeface="Nunito Sans Condensed"/>
              </a:rPr>
              <a:t>Pendekatan yang digunakan adalah kualitatif deskriptif, karena bertujuan menggambarkan kondisi nyata serta merancang solusi berdasarkan kebutuhan pengguna.</a:t>
            </a:r>
          </a:p>
        </p:txBody>
      </p:sp>
      <p:sp>
        <p:nvSpPr>
          <p:cNvPr id="14" name="TextBox 14"/>
          <p:cNvSpPr txBox="1"/>
          <p:nvPr/>
        </p:nvSpPr>
        <p:spPr>
          <a:xfrm>
            <a:off x="7343171" y="3338343"/>
            <a:ext cx="4075361"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Metode Pengembangan Sistem</a:t>
            </a:r>
          </a:p>
        </p:txBody>
      </p:sp>
      <p:sp>
        <p:nvSpPr>
          <p:cNvPr id="15" name="TextBox 15"/>
          <p:cNvSpPr txBox="1"/>
          <p:nvPr/>
        </p:nvSpPr>
        <p:spPr>
          <a:xfrm>
            <a:off x="7551914" y="4079339"/>
            <a:ext cx="3755368" cy="2349500"/>
          </a:xfrm>
          <a:prstGeom prst="rect">
            <a:avLst/>
          </a:prstGeom>
        </p:spPr>
        <p:txBody>
          <a:bodyPr lIns="0" tIns="0" rIns="0" bIns="0" rtlCol="0" anchor="t">
            <a:spAutoFit/>
          </a:bodyPr>
          <a:lstStyle/>
          <a:p>
            <a:pPr marL="0" lvl="0" indent="0" algn="ctr">
              <a:lnSpc>
                <a:spcPts val="3100"/>
              </a:lnSpc>
              <a:spcBef>
                <a:spcPct val="0"/>
              </a:spcBef>
            </a:pPr>
            <a:r>
              <a:rPr lang="en-US" sz="2500" u="none" strike="noStrike">
                <a:solidFill>
                  <a:srgbClr val="000000"/>
                </a:solidFill>
                <a:latin typeface="Nunito Sans Condensed"/>
                <a:ea typeface="Nunito Sans Condensed"/>
                <a:cs typeface="Nunito Sans Condensed"/>
                <a:sym typeface="Nunito Sans Condensed"/>
              </a:rPr>
              <a:t>Penelitian ini menggunakan metode Waterfall, karena alur kerjanya terstruktur mulai dari analisis, desain, implementasi, hingga pengujian dan pemeliharaan.</a:t>
            </a:r>
          </a:p>
        </p:txBody>
      </p:sp>
      <p:sp>
        <p:nvSpPr>
          <p:cNvPr id="16" name="TextBox 16"/>
          <p:cNvSpPr txBox="1"/>
          <p:nvPr/>
        </p:nvSpPr>
        <p:spPr>
          <a:xfrm>
            <a:off x="13701615" y="3338343"/>
            <a:ext cx="3444329"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Teknik Pengumpulan Data</a:t>
            </a:r>
          </a:p>
        </p:txBody>
      </p:sp>
      <p:sp>
        <p:nvSpPr>
          <p:cNvPr id="17" name="TextBox 17"/>
          <p:cNvSpPr txBox="1"/>
          <p:nvPr/>
        </p:nvSpPr>
        <p:spPr>
          <a:xfrm>
            <a:off x="13701615" y="3985442"/>
            <a:ext cx="3557685" cy="3130550"/>
          </a:xfrm>
          <a:prstGeom prst="rect">
            <a:avLst/>
          </a:prstGeom>
        </p:spPr>
        <p:txBody>
          <a:bodyPr lIns="0" tIns="0" rIns="0" bIns="0" rtlCol="0" anchor="t">
            <a:spAutoFit/>
          </a:bodyPr>
          <a:lstStyle/>
          <a:p>
            <a:pPr marL="539754" lvl="1" indent="-269877" algn="l">
              <a:lnSpc>
                <a:spcPts val="3100"/>
              </a:lnSpc>
              <a:buFont typeface="Arial"/>
              <a:buChar char="•"/>
            </a:pPr>
            <a:r>
              <a:rPr lang="en-US" sz="2500">
                <a:solidFill>
                  <a:srgbClr val="000000"/>
                </a:solidFill>
                <a:latin typeface="Nunito Sans Condensed"/>
                <a:ea typeface="Nunito Sans Condensed"/>
                <a:cs typeface="Nunito Sans Condensed"/>
                <a:sym typeface="Nunito Sans Condensed"/>
              </a:rPr>
              <a:t>Observasi kegiatan pencatatan di kedai</a:t>
            </a:r>
          </a:p>
          <a:p>
            <a:pPr marL="539754" lvl="1" indent="-269877" algn="l">
              <a:lnSpc>
                <a:spcPts val="3100"/>
              </a:lnSpc>
              <a:buFont typeface="Arial"/>
              <a:buChar char="•"/>
            </a:pPr>
            <a:r>
              <a:rPr lang="en-US" sz="2500">
                <a:solidFill>
                  <a:srgbClr val="000000"/>
                </a:solidFill>
                <a:latin typeface="Nunito Sans Condensed"/>
                <a:ea typeface="Nunito Sans Condensed"/>
                <a:cs typeface="Nunito Sans Condensed"/>
                <a:sym typeface="Nunito Sans Condensed"/>
              </a:rPr>
              <a:t>Wawancara dengan pemilik dan karyawan</a:t>
            </a:r>
          </a:p>
          <a:p>
            <a:pPr marL="539754" lvl="1" indent="-269877" algn="l">
              <a:lnSpc>
                <a:spcPts val="3100"/>
              </a:lnSpc>
              <a:buFont typeface="Arial"/>
              <a:buChar char="•"/>
            </a:pPr>
            <a:r>
              <a:rPr lang="en-US" sz="2500">
                <a:solidFill>
                  <a:srgbClr val="000000"/>
                </a:solidFill>
                <a:latin typeface="Nunito Sans Condensed"/>
                <a:ea typeface="Nunito Sans Condensed"/>
                <a:cs typeface="Nunito Sans Condensed"/>
                <a:sym typeface="Nunito Sans Condensed"/>
              </a:rPr>
              <a:t>Studi pustaka dari jurnal, skripsi, dan dokumen relevan</a:t>
            </a:r>
          </a:p>
          <a:p>
            <a:pPr algn="l">
              <a:lnSpc>
                <a:spcPts val="3100"/>
              </a:lnSpc>
            </a:pPr>
            <a:endParaRPr lang="en-US" sz="2500">
              <a:solidFill>
                <a:srgbClr val="000000"/>
              </a:solidFill>
              <a:latin typeface="Nunito Sans Condensed"/>
              <a:ea typeface="Nunito Sans Condensed"/>
              <a:cs typeface="Nunito Sans Condensed"/>
              <a:sym typeface="Nunito Sans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454800" y="858075"/>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19050"/>
              <a:ext cx="189948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556523" y="391758"/>
            <a:ext cx="7110377" cy="781049"/>
          </a:xfrm>
          <a:prstGeom prst="rect">
            <a:avLst/>
          </a:prstGeom>
        </p:spPr>
        <p:txBody>
          <a:bodyPr lIns="0" tIns="0" rIns="0" bIns="0" rtlCol="0" anchor="t">
            <a:spAutoFit/>
          </a:bodyPr>
          <a:lstStyle/>
          <a:p>
            <a:pPr algn="ctr">
              <a:lnSpc>
                <a:spcPts val="6300"/>
              </a:lnSpc>
            </a:pPr>
            <a:r>
              <a:rPr lang="en-US" sz="4500">
                <a:solidFill>
                  <a:srgbClr val="000000"/>
                </a:solidFill>
                <a:latin typeface="Nunito Sans Condensed"/>
                <a:ea typeface="Nunito Sans Condensed"/>
                <a:cs typeface="Nunito Sans Condensed"/>
                <a:sym typeface="Nunito Sans Condensed"/>
              </a:rPr>
              <a:t>Analisis Kebutuhan (PIECES)</a:t>
            </a:r>
          </a:p>
        </p:txBody>
      </p:sp>
      <p:sp>
        <p:nvSpPr>
          <p:cNvPr id="9" name="TextBox 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11</a:t>
            </a:r>
          </a:p>
        </p:txBody>
      </p:sp>
      <p:sp>
        <p:nvSpPr>
          <p:cNvPr id="10" name="TextBox 1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1" name="Freeform 11"/>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4" name="Picture 13">
            <a:extLst>
              <a:ext uri="{FF2B5EF4-FFF2-40B4-BE49-F238E27FC236}">
                <a16:creationId xmlns:a16="http://schemas.microsoft.com/office/drawing/2014/main" id="{7BCFD7F6-4DD1-E0FA-2CF8-01E1F2333DC4}"/>
              </a:ext>
            </a:extLst>
          </p:cNvPr>
          <p:cNvPicPr>
            <a:picLocks noChangeAspect="1"/>
          </p:cNvPicPr>
          <p:nvPr/>
        </p:nvPicPr>
        <p:blipFill>
          <a:blip r:embed="rId4"/>
          <a:stretch>
            <a:fillRect/>
          </a:stretch>
        </p:blipFill>
        <p:spPr>
          <a:xfrm>
            <a:off x="650561" y="1705566"/>
            <a:ext cx="17071250" cy="7233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374191" y="1139888"/>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19050"/>
              <a:ext cx="189948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04616" y="1538474"/>
            <a:ext cx="4620409" cy="8497303"/>
          </a:xfrm>
          <a:custGeom>
            <a:avLst/>
            <a:gdLst/>
            <a:ahLst/>
            <a:cxnLst/>
            <a:rect l="l" t="t" r="r" b="b"/>
            <a:pathLst>
              <a:path w="4620409" h="8497303">
                <a:moveTo>
                  <a:pt x="0" y="0"/>
                </a:moveTo>
                <a:lnTo>
                  <a:pt x="4620409" y="0"/>
                </a:lnTo>
                <a:lnTo>
                  <a:pt x="4620409" y="8497303"/>
                </a:lnTo>
                <a:lnTo>
                  <a:pt x="0" y="8497303"/>
                </a:lnTo>
                <a:lnTo>
                  <a:pt x="0" y="0"/>
                </a:lnTo>
                <a:close/>
              </a:path>
            </a:pathLst>
          </a:custGeom>
          <a:blipFill>
            <a:blip r:embed="rId4"/>
            <a:stretch>
              <a:fillRect/>
            </a:stretch>
          </a:blipFill>
        </p:spPr>
      </p:sp>
      <p:sp>
        <p:nvSpPr>
          <p:cNvPr id="10" name="TextBox 10"/>
          <p:cNvSpPr txBox="1"/>
          <p:nvPr/>
        </p:nvSpPr>
        <p:spPr>
          <a:xfrm>
            <a:off x="5210432" y="471487"/>
            <a:ext cx="7539618"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Perancangan Sistem</a:t>
            </a:r>
          </a:p>
        </p:txBody>
      </p:sp>
      <p:sp>
        <p:nvSpPr>
          <p:cNvPr id="11" name="TextBox 11"/>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12</a:t>
            </a:r>
          </a:p>
        </p:txBody>
      </p:sp>
      <p:sp>
        <p:nvSpPr>
          <p:cNvPr id="12" name="TextBox 12"/>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3" name="TextBox 13"/>
          <p:cNvSpPr txBox="1"/>
          <p:nvPr/>
        </p:nvSpPr>
        <p:spPr>
          <a:xfrm>
            <a:off x="5101984" y="1639684"/>
            <a:ext cx="12876938" cy="7448908"/>
          </a:xfrm>
          <a:prstGeom prst="rect">
            <a:avLst/>
          </a:prstGeom>
        </p:spPr>
        <p:txBody>
          <a:bodyPr lIns="0" tIns="0" rIns="0" bIns="0" rtlCol="0" anchor="t">
            <a:spAutoFit/>
          </a:bodyPr>
          <a:lstStyle/>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Aktor : </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1. Pemilik</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2. Karyawan</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3. Agen</a:t>
            </a:r>
          </a:p>
          <a:p>
            <a:pPr algn="l">
              <a:lnSpc>
                <a:spcPts val="2237"/>
              </a:lnSpc>
              <a:spcBef>
                <a:spcPct val="0"/>
              </a:spcBef>
            </a:pPr>
            <a:endParaRPr lang="en-US" sz="1804">
              <a:solidFill>
                <a:srgbClr val="000000"/>
              </a:solidFill>
              <a:latin typeface="Nunito Sans Condensed"/>
              <a:ea typeface="Nunito Sans Condensed"/>
              <a:cs typeface="Nunito Sans Condensed"/>
              <a:sym typeface="Nunito Sans Condensed"/>
            </a:endParaRP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Use Case :</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 : Login : Aktor melakukan proses autentikasi dengan memasukkan username dan password untuk mendapatkan akses ke dalam sistem sesuai dengan hak akses masing-masing.</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U2 : Logout : Aktor keluar dari sistem untuk mengakhiri sesi penggunaan dan menjaga keamanan data.</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U3: Mencatat Pemasukan : Aktor mencatat transaksi pemasukan keuangan harian seperti hasil penjualan atau pemasukan lainnya ke dalam sistem.</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U4: Mencatat Pengeluaran : Aktor mencatat transaksi pengeluaran keuangan, seperti pembelian bahan baku, biaya operasional, atau pengeluaran lainnya.</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U5: Melihat Daftar Transaksi : Aktor dapat melihat seluruh transaksi pemasukan dan pengeluaran yang telah dicatat, baik berdasarkan tanggal maupun kategori.</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U6: Mengedit Transaksi : Aktor melakukan pengeditan terhadap detail transaksi yang telah tercatat sebelumnya, seperti jumlah, keterangan, atau tanggal.</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U7: Menghapus Transaksi : Pemilik dapat menghapus transaksi yang tidak valid atau tidak diperlukan dari daftar transaksi.</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U8: Melihat Laporan Keuangan : Pemilik dapat melihat laporan keuangan berdasarkan periode tertentu (harian, mingguan, bulanan), yang menampilkan ringkasan pemasukan, pengeluaran, dan saldo.</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U9: Mengelola Kategori Transaksi : Pemilik dapat menambah, mengedit, dan menghapus kategori transaksi untuk kebutuhan klasifikasi data pemasukan dan pengeluaran.</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U10 : Mencatat Distribusi Barang : Karyawan mencatat distribusi barang masuk dan keluar.</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U11 : Meliihat Riwayat Distribusi : Pemilik dapat melihat riwayat distribusi yang masuk dan keluar.</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U12 : Mencetak Laporan Distribusi : Pemilik dapat melihat laporan hasil distribusi.</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U13 : Melihat Pemesanan Barang : Pemilik dan Karyawan dapat melihat pemesanan barang masuk yang ada ditoko.</a:t>
            </a:r>
          </a:p>
          <a:p>
            <a:pPr algn="l">
              <a:lnSpc>
                <a:spcPts val="2237"/>
              </a:lnSpc>
              <a:spcBef>
                <a:spcPct val="0"/>
              </a:spcBef>
            </a:pPr>
            <a:r>
              <a:rPr lang="en-US" sz="1804">
                <a:solidFill>
                  <a:srgbClr val="000000"/>
                </a:solidFill>
                <a:latin typeface="Nunito Sans Condensed"/>
                <a:ea typeface="Nunito Sans Condensed"/>
                <a:cs typeface="Nunito Sans Condensed"/>
                <a:sym typeface="Nunito Sans Condensed"/>
              </a:rPr>
              <a:t>U14 : Melihat Data Suplier : Agen dapat melihat pemasukan barang dan pengeluaran barang yang diterima oleh toko.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374191" y="1139888"/>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19050"/>
              <a:ext cx="189948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2920537" y="3365725"/>
            <a:ext cx="2528737" cy="2218520"/>
          </a:xfrm>
          <a:custGeom>
            <a:avLst/>
            <a:gdLst/>
            <a:ahLst/>
            <a:cxnLst/>
            <a:rect l="l" t="t" r="r" b="b"/>
            <a:pathLst>
              <a:path w="2528737" h="2218520">
                <a:moveTo>
                  <a:pt x="0" y="0"/>
                </a:moveTo>
                <a:lnTo>
                  <a:pt x="2528737" y="0"/>
                </a:lnTo>
                <a:lnTo>
                  <a:pt x="2528737" y="2218520"/>
                </a:lnTo>
                <a:lnTo>
                  <a:pt x="0" y="2218520"/>
                </a:lnTo>
                <a:lnTo>
                  <a:pt x="0" y="0"/>
                </a:lnTo>
                <a:close/>
              </a:path>
            </a:pathLst>
          </a:custGeom>
          <a:blipFill>
            <a:blip r:embed="rId4"/>
            <a:stretch>
              <a:fillRect/>
            </a:stretch>
          </a:blipFill>
        </p:spPr>
      </p:sp>
      <p:sp>
        <p:nvSpPr>
          <p:cNvPr id="10" name="Freeform 10"/>
          <p:cNvSpPr/>
          <p:nvPr/>
        </p:nvSpPr>
        <p:spPr>
          <a:xfrm>
            <a:off x="6704212" y="3365725"/>
            <a:ext cx="3969185" cy="2273180"/>
          </a:xfrm>
          <a:custGeom>
            <a:avLst/>
            <a:gdLst/>
            <a:ahLst/>
            <a:cxnLst/>
            <a:rect l="l" t="t" r="r" b="b"/>
            <a:pathLst>
              <a:path w="3969185" h="2273180">
                <a:moveTo>
                  <a:pt x="0" y="0"/>
                </a:moveTo>
                <a:lnTo>
                  <a:pt x="3969185" y="0"/>
                </a:lnTo>
                <a:lnTo>
                  <a:pt x="3969185" y="2273180"/>
                </a:lnTo>
                <a:lnTo>
                  <a:pt x="0" y="2273180"/>
                </a:lnTo>
                <a:lnTo>
                  <a:pt x="0" y="0"/>
                </a:lnTo>
                <a:close/>
              </a:path>
            </a:pathLst>
          </a:custGeom>
          <a:blipFill>
            <a:blip r:embed="rId5"/>
            <a:stretch>
              <a:fillRect/>
            </a:stretch>
          </a:blipFill>
        </p:spPr>
      </p:sp>
      <p:sp>
        <p:nvSpPr>
          <p:cNvPr id="11" name="Freeform 11"/>
          <p:cNvSpPr/>
          <p:nvPr/>
        </p:nvSpPr>
        <p:spPr>
          <a:xfrm>
            <a:off x="11930697" y="3365725"/>
            <a:ext cx="3793234" cy="2218520"/>
          </a:xfrm>
          <a:custGeom>
            <a:avLst/>
            <a:gdLst/>
            <a:ahLst/>
            <a:cxnLst/>
            <a:rect l="l" t="t" r="r" b="b"/>
            <a:pathLst>
              <a:path w="3793234" h="2218520">
                <a:moveTo>
                  <a:pt x="0" y="0"/>
                </a:moveTo>
                <a:lnTo>
                  <a:pt x="3793234" y="0"/>
                </a:lnTo>
                <a:lnTo>
                  <a:pt x="3793234" y="2218520"/>
                </a:lnTo>
                <a:lnTo>
                  <a:pt x="0" y="2218520"/>
                </a:lnTo>
                <a:lnTo>
                  <a:pt x="0" y="0"/>
                </a:lnTo>
                <a:close/>
              </a:path>
            </a:pathLst>
          </a:custGeom>
          <a:blipFill>
            <a:blip r:embed="rId6"/>
            <a:stretch>
              <a:fillRect/>
            </a:stretch>
          </a:blipFill>
        </p:spPr>
      </p:sp>
      <p:sp>
        <p:nvSpPr>
          <p:cNvPr id="12" name="Freeform 12"/>
          <p:cNvSpPr/>
          <p:nvPr/>
        </p:nvSpPr>
        <p:spPr>
          <a:xfrm>
            <a:off x="4184906" y="7242083"/>
            <a:ext cx="3783675" cy="2098296"/>
          </a:xfrm>
          <a:custGeom>
            <a:avLst/>
            <a:gdLst/>
            <a:ahLst/>
            <a:cxnLst/>
            <a:rect l="l" t="t" r="r" b="b"/>
            <a:pathLst>
              <a:path w="3783675" h="2098296">
                <a:moveTo>
                  <a:pt x="0" y="0"/>
                </a:moveTo>
                <a:lnTo>
                  <a:pt x="3783674" y="0"/>
                </a:lnTo>
                <a:lnTo>
                  <a:pt x="3783674" y="2098296"/>
                </a:lnTo>
                <a:lnTo>
                  <a:pt x="0" y="2098296"/>
                </a:lnTo>
                <a:lnTo>
                  <a:pt x="0" y="0"/>
                </a:lnTo>
                <a:close/>
              </a:path>
            </a:pathLst>
          </a:custGeom>
          <a:blipFill>
            <a:blip r:embed="rId7"/>
            <a:stretch>
              <a:fillRect/>
            </a:stretch>
          </a:blipFill>
        </p:spPr>
      </p:sp>
      <p:sp>
        <p:nvSpPr>
          <p:cNvPr id="13" name="Freeform 13"/>
          <p:cNvSpPr/>
          <p:nvPr/>
        </p:nvSpPr>
        <p:spPr>
          <a:xfrm>
            <a:off x="9508365" y="7147999"/>
            <a:ext cx="3904162" cy="2286465"/>
          </a:xfrm>
          <a:custGeom>
            <a:avLst/>
            <a:gdLst/>
            <a:ahLst/>
            <a:cxnLst/>
            <a:rect l="l" t="t" r="r" b="b"/>
            <a:pathLst>
              <a:path w="3904162" h="2286465">
                <a:moveTo>
                  <a:pt x="0" y="0"/>
                </a:moveTo>
                <a:lnTo>
                  <a:pt x="3904162" y="0"/>
                </a:lnTo>
                <a:lnTo>
                  <a:pt x="3904162" y="2286465"/>
                </a:lnTo>
                <a:lnTo>
                  <a:pt x="0" y="2286465"/>
                </a:lnTo>
                <a:lnTo>
                  <a:pt x="0" y="0"/>
                </a:lnTo>
                <a:close/>
              </a:path>
            </a:pathLst>
          </a:custGeom>
          <a:blipFill>
            <a:blip r:embed="rId8"/>
            <a:stretch>
              <a:fillRect/>
            </a:stretch>
          </a:blipFill>
        </p:spPr>
      </p:sp>
      <p:sp>
        <p:nvSpPr>
          <p:cNvPr id="14" name="TextBox 14"/>
          <p:cNvSpPr txBox="1"/>
          <p:nvPr/>
        </p:nvSpPr>
        <p:spPr>
          <a:xfrm>
            <a:off x="5210432" y="471487"/>
            <a:ext cx="7539618"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Perancangan Sistem</a:t>
            </a:r>
          </a:p>
        </p:txBody>
      </p:sp>
      <p:sp>
        <p:nvSpPr>
          <p:cNvPr id="15" name="TextBox 15"/>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13</a:t>
            </a:r>
          </a:p>
        </p:txBody>
      </p:sp>
      <p:sp>
        <p:nvSpPr>
          <p:cNvPr id="16" name="TextBox 16"/>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7" name="TextBox 17"/>
          <p:cNvSpPr txBox="1"/>
          <p:nvPr/>
        </p:nvSpPr>
        <p:spPr>
          <a:xfrm>
            <a:off x="7968580" y="1908808"/>
            <a:ext cx="2311301"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USER INTERFACE</a:t>
            </a:r>
          </a:p>
        </p:txBody>
      </p:sp>
      <p:sp>
        <p:nvSpPr>
          <p:cNvPr id="18" name="TextBox 18"/>
          <p:cNvSpPr txBox="1"/>
          <p:nvPr/>
        </p:nvSpPr>
        <p:spPr>
          <a:xfrm>
            <a:off x="3115724" y="2611653"/>
            <a:ext cx="2138362"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 Halaman Login </a:t>
            </a:r>
          </a:p>
        </p:txBody>
      </p:sp>
      <p:sp>
        <p:nvSpPr>
          <p:cNvPr id="19" name="TextBox 19"/>
          <p:cNvSpPr txBox="1"/>
          <p:nvPr/>
        </p:nvSpPr>
        <p:spPr>
          <a:xfrm>
            <a:off x="7304108" y="2627741"/>
            <a:ext cx="2769394"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 Halaman Dashboard</a:t>
            </a:r>
          </a:p>
        </p:txBody>
      </p:sp>
      <p:sp>
        <p:nvSpPr>
          <p:cNvPr id="20" name="TextBox 20"/>
          <p:cNvSpPr txBox="1"/>
          <p:nvPr/>
        </p:nvSpPr>
        <p:spPr>
          <a:xfrm>
            <a:off x="12115507" y="2611653"/>
            <a:ext cx="3350419"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 Halaman Input Transaksi</a:t>
            </a:r>
          </a:p>
        </p:txBody>
      </p:sp>
      <p:sp>
        <p:nvSpPr>
          <p:cNvPr id="21" name="TextBox 21"/>
          <p:cNvSpPr txBox="1"/>
          <p:nvPr/>
        </p:nvSpPr>
        <p:spPr>
          <a:xfrm>
            <a:off x="4290880" y="6637194"/>
            <a:ext cx="3571726"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 Halaman Histoy Transaksi </a:t>
            </a:r>
          </a:p>
        </p:txBody>
      </p:sp>
      <p:sp>
        <p:nvSpPr>
          <p:cNvPr id="22" name="TextBox 22"/>
          <p:cNvSpPr txBox="1"/>
          <p:nvPr/>
        </p:nvSpPr>
        <p:spPr>
          <a:xfrm>
            <a:off x="9522332" y="6637194"/>
            <a:ext cx="3876229"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 Halaman  Laporan Keuangan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492853" y="3718479"/>
            <a:ext cx="4918236" cy="341250"/>
            <a:chOff x="0" y="0"/>
            <a:chExt cx="1295338" cy="89877"/>
          </a:xfrm>
        </p:grpSpPr>
        <p:sp>
          <p:nvSpPr>
            <p:cNvPr id="3" name="Freeform 3"/>
            <p:cNvSpPr/>
            <p:nvPr/>
          </p:nvSpPr>
          <p:spPr>
            <a:xfrm>
              <a:off x="0" y="0"/>
              <a:ext cx="1295338" cy="89877"/>
            </a:xfrm>
            <a:custGeom>
              <a:avLst/>
              <a:gdLst/>
              <a:ahLst/>
              <a:cxnLst/>
              <a:rect l="l" t="t" r="r" b="b"/>
              <a:pathLst>
                <a:path w="1295338" h="89877">
                  <a:moveTo>
                    <a:pt x="0" y="0"/>
                  </a:moveTo>
                  <a:lnTo>
                    <a:pt x="1295338" y="0"/>
                  </a:lnTo>
                  <a:lnTo>
                    <a:pt x="1295338" y="89877"/>
                  </a:lnTo>
                  <a:lnTo>
                    <a:pt x="0" y="89877"/>
                  </a:lnTo>
                  <a:close/>
                </a:path>
              </a:pathLst>
            </a:custGeom>
            <a:solidFill>
              <a:srgbClr val="B7CADB"/>
            </a:solidFill>
          </p:spPr>
        </p:sp>
        <p:sp>
          <p:nvSpPr>
            <p:cNvPr id="4" name="TextBox 4"/>
            <p:cNvSpPr txBox="1"/>
            <p:nvPr/>
          </p:nvSpPr>
          <p:spPr>
            <a:xfrm>
              <a:off x="0" y="-19050"/>
              <a:ext cx="1295338" cy="108927"/>
            </a:xfrm>
            <a:prstGeom prst="rect">
              <a:avLst/>
            </a:prstGeom>
          </p:spPr>
          <p:txBody>
            <a:bodyPr lIns="50800" tIns="50800" rIns="50800" bIns="50800" rtlCol="0" anchor="ctr"/>
            <a:lstStyle/>
            <a:p>
              <a:pPr algn="ctr">
                <a:lnSpc>
                  <a:spcPts val="3100"/>
                </a:lnSpc>
              </a:pPr>
              <a:endParaRPr/>
            </a:p>
          </p:txBody>
        </p:sp>
      </p:grpSp>
      <p:sp>
        <p:nvSpPr>
          <p:cNvPr id="5" name="TextBox 5"/>
          <p:cNvSpPr txBox="1"/>
          <p:nvPr/>
        </p:nvSpPr>
        <p:spPr>
          <a:xfrm>
            <a:off x="1943545" y="3161267"/>
            <a:ext cx="4705840" cy="1009650"/>
          </a:xfrm>
          <a:prstGeom prst="rect">
            <a:avLst/>
          </a:prstGeom>
        </p:spPr>
        <p:txBody>
          <a:bodyPr lIns="0" tIns="0" rIns="0" bIns="0" rtlCol="0" anchor="t">
            <a:spAutoFit/>
          </a:bodyPr>
          <a:lstStyle/>
          <a:p>
            <a:pPr algn="l">
              <a:lnSpc>
                <a:spcPts val="8399"/>
              </a:lnSpc>
            </a:pPr>
            <a:r>
              <a:rPr lang="en-US" sz="5999">
                <a:solidFill>
                  <a:srgbClr val="000000"/>
                </a:solidFill>
                <a:latin typeface="Nunito Sans Condensed"/>
                <a:ea typeface="Nunito Sans Condensed"/>
                <a:cs typeface="Nunito Sans Condensed"/>
                <a:sym typeface="Nunito Sans Condensed"/>
              </a:rPr>
              <a:t>Kesimpulan</a:t>
            </a:r>
          </a:p>
        </p:txBody>
      </p:sp>
      <p:grpSp>
        <p:nvGrpSpPr>
          <p:cNvPr id="6" name="Group 6"/>
          <p:cNvGrpSpPr/>
          <p:nvPr/>
        </p:nvGrpSpPr>
        <p:grpSpPr>
          <a:xfrm>
            <a:off x="17050418" y="9049203"/>
            <a:ext cx="770523" cy="77052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14</a:t>
            </a:r>
          </a:p>
        </p:txBody>
      </p:sp>
      <p:sp>
        <p:nvSpPr>
          <p:cNvPr id="10" name="TextBox 1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grpSp>
        <p:nvGrpSpPr>
          <p:cNvPr id="11" name="Group 11"/>
          <p:cNvGrpSpPr/>
          <p:nvPr/>
        </p:nvGrpSpPr>
        <p:grpSpPr>
          <a:xfrm>
            <a:off x="7772400" y="1142542"/>
            <a:ext cx="12804161" cy="7716949"/>
            <a:chOff x="0" y="0"/>
            <a:chExt cx="3372289" cy="2032447"/>
          </a:xfrm>
        </p:grpSpPr>
        <p:sp>
          <p:nvSpPr>
            <p:cNvPr id="12" name="Freeform 12"/>
            <p:cNvSpPr/>
            <p:nvPr/>
          </p:nvSpPr>
          <p:spPr>
            <a:xfrm>
              <a:off x="0" y="0"/>
              <a:ext cx="3372289" cy="2032447"/>
            </a:xfrm>
            <a:custGeom>
              <a:avLst/>
              <a:gdLst/>
              <a:ahLst/>
              <a:cxnLst/>
              <a:rect l="l" t="t" r="r" b="b"/>
              <a:pathLst>
                <a:path w="3372289" h="2032447">
                  <a:moveTo>
                    <a:pt x="0" y="0"/>
                  </a:moveTo>
                  <a:lnTo>
                    <a:pt x="3372289" y="0"/>
                  </a:lnTo>
                  <a:lnTo>
                    <a:pt x="3372289" y="2032447"/>
                  </a:lnTo>
                  <a:lnTo>
                    <a:pt x="0" y="2032447"/>
                  </a:lnTo>
                  <a:close/>
                </a:path>
              </a:pathLst>
            </a:custGeom>
            <a:solidFill>
              <a:srgbClr val="FAFAFA"/>
            </a:solidFill>
          </p:spPr>
        </p:sp>
        <p:sp>
          <p:nvSpPr>
            <p:cNvPr id="13" name="TextBox 13"/>
            <p:cNvSpPr txBox="1"/>
            <p:nvPr/>
          </p:nvSpPr>
          <p:spPr>
            <a:xfrm>
              <a:off x="0" y="-19050"/>
              <a:ext cx="3372289" cy="2051497"/>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sp>
      <p:sp>
        <p:nvSpPr>
          <p:cNvPr id="16" name="TextBox 16"/>
          <p:cNvSpPr txBox="1"/>
          <p:nvPr/>
        </p:nvSpPr>
        <p:spPr>
          <a:xfrm>
            <a:off x="8065149" y="1326801"/>
            <a:ext cx="8330295" cy="7423784"/>
          </a:xfrm>
          <a:prstGeom prst="rect">
            <a:avLst/>
          </a:prstGeom>
        </p:spPr>
        <p:txBody>
          <a:bodyPr lIns="0" tIns="0" rIns="0" bIns="0" rtlCol="0" anchor="t">
            <a:spAutoFit/>
          </a:bodyPr>
          <a:lstStyle/>
          <a:p>
            <a:pPr marL="453396" lvl="1" indent="-226698" algn="l">
              <a:lnSpc>
                <a:spcPts val="2940"/>
              </a:lnSpc>
              <a:buFont typeface="Arial"/>
              <a:buChar char="•"/>
            </a:pPr>
            <a:r>
              <a:rPr lang="en-US" sz="2100">
                <a:solidFill>
                  <a:srgbClr val="000000"/>
                </a:solidFill>
                <a:latin typeface="DM Sans"/>
                <a:ea typeface="DM Sans"/>
                <a:cs typeface="DM Sans"/>
                <a:sym typeface="DM Sans"/>
              </a:rPr>
              <a:t>Sistem pencatatan keuangan manual yang digunakan oleh Kedai UMKM Magika masih belum efektif, karena rawan kesalahan, kehilangan data, dan tidak mampu memberikan laporan keuangan secara real-time. Hal ini berdampak pada sulitnya pemilik usaha, Ibu Winda, dalam memantau arus kas harian dan mengelola distribusi barang yang diterima dari pemasok.</a:t>
            </a:r>
          </a:p>
          <a:p>
            <a:pPr marL="453396" lvl="1" indent="-226698" algn="l">
              <a:lnSpc>
                <a:spcPts val="2940"/>
              </a:lnSpc>
              <a:buFont typeface="Arial"/>
              <a:buChar char="•"/>
            </a:pPr>
            <a:r>
              <a:rPr lang="en-US" sz="2100">
                <a:solidFill>
                  <a:srgbClr val="000000"/>
                </a:solidFill>
                <a:latin typeface="DM Sans"/>
                <a:ea typeface="DM Sans"/>
                <a:cs typeface="DM Sans"/>
                <a:sym typeface="DM Sans"/>
              </a:rPr>
              <a:t>Sistem berbasis web yang dirancang menggunakan metode Waterfall dan pendekatan PIECES mampu menjawab kebutuhan pencatatan transaksi secara digital. Fitur-fitur utama seperti pencatatan pemasukan dan pengeluaran, histori transaksi, laporan keuangan, serta pencatatan distribusi barang telah berhasil diimplementasikan dan diuji menggunakan metode Black Box Testing.</a:t>
            </a:r>
          </a:p>
          <a:p>
            <a:pPr marL="453396" lvl="1" indent="-226698" algn="l">
              <a:lnSpc>
                <a:spcPts val="2940"/>
              </a:lnSpc>
              <a:buFont typeface="Arial"/>
              <a:buChar char="•"/>
            </a:pPr>
            <a:r>
              <a:rPr lang="en-US" sz="2100">
                <a:solidFill>
                  <a:srgbClr val="000000"/>
                </a:solidFill>
                <a:latin typeface="DM Sans"/>
                <a:ea typeface="DM Sans"/>
                <a:cs typeface="DM Sans"/>
                <a:sym typeface="DM Sans"/>
              </a:rPr>
              <a:t>Penerapan sistem ini membantu meningkatkan efisiensi, akurasi, dan kerapian dalam pencatatan keuangan, serta memberikan kemudahan bagi pemilik dan karyawan (Kak Zola) dalam menjalankan operasional harian secara lebih terstruktur dan berbasis data.</a:t>
            </a:r>
          </a:p>
          <a:p>
            <a:pPr algn="l">
              <a:lnSpc>
                <a:spcPts val="2940"/>
              </a:lnSpc>
            </a:pPr>
            <a:endParaRPr lang="en-US" sz="2100">
              <a:solidFill>
                <a:srgbClr val="000000"/>
              </a:solidFill>
              <a:latin typeface="DM Sans"/>
              <a:ea typeface="DM Sans"/>
              <a:cs typeface="DM Sans"/>
              <a:sym typeface="DM Sans"/>
            </a:endParaRPr>
          </a:p>
        </p:txBody>
      </p:sp>
      <p:sp>
        <p:nvSpPr>
          <p:cNvPr id="17" name="Freeform 17"/>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grpSp>
        <p:nvGrpSpPr>
          <p:cNvPr id="2" name="Group 2"/>
          <p:cNvGrpSpPr/>
          <p:nvPr/>
        </p:nvGrpSpPr>
        <p:grpSpPr>
          <a:xfrm>
            <a:off x="1423620" y="1387095"/>
            <a:ext cx="15440761" cy="7512811"/>
            <a:chOff x="0" y="0"/>
            <a:chExt cx="4066702" cy="1978683"/>
          </a:xfrm>
        </p:grpSpPr>
        <p:sp>
          <p:nvSpPr>
            <p:cNvPr id="3" name="Freeform 3"/>
            <p:cNvSpPr/>
            <p:nvPr/>
          </p:nvSpPr>
          <p:spPr>
            <a:xfrm>
              <a:off x="0" y="0"/>
              <a:ext cx="4066703" cy="1978683"/>
            </a:xfrm>
            <a:custGeom>
              <a:avLst/>
              <a:gdLst/>
              <a:ahLst/>
              <a:cxnLst/>
              <a:rect l="l" t="t" r="r" b="b"/>
              <a:pathLst>
                <a:path w="4066703" h="1978683">
                  <a:moveTo>
                    <a:pt x="0" y="0"/>
                  </a:moveTo>
                  <a:lnTo>
                    <a:pt x="4066703" y="0"/>
                  </a:lnTo>
                  <a:lnTo>
                    <a:pt x="4066703" y="1978683"/>
                  </a:lnTo>
                  <a:lnTo>
                    <a:pt x="0" y="1978683"/>
                  </a:lnTo>
                  <a:close/>
                </a:path>
              </a:pathLst>
            </a:custGeom>
            <a:solidFill>
              <a:srgbClr val="EFEFEF"/>
            </a:solidFill>
          </p:spPr>
        </p:sp>
        <p:sp>
          <p:nvSpPr>
            <p:cNvPr id="4" name="TextBox 4"/>
            <p:cNvSpPr txBox="1"/>
            <p:nvPr/>
          </p:nvSpPr>
          <p:spPr>
            <a:xfrm>
              <a:off x="0" y="-19050"/>
              <a:ext cx="4066702" cy="1997733"/>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4521154" y="4834458"/>
            <a:ext cx="9245692" cy="520931"/>
            <a:chOff x="0" y="0"/>
            <a:chExt cx="2435079" cy="137200"/>
          </a:xfrm>
        </p:grpSpPr>
        <p:sp>
          <p:nvSpPr>
            <p:cNvPr id="6" name="Freeform 6"/>
            <p:cNvSpPr/>
            <p:nvPr/>
          </p:nvSpPr>
          <p:spPr>
            <a:xfrm>
              <a:off x="0" y="0"/>
              <a:ext cx="2435079" cy="137200"/>
            </a:xfrm>
            <a:custGeom>
              <a:avLst/>
              <a:gdLst/>
              <a:ahLst/>
              <a:cxnLst/>
              <a:rect l="l" t="t" r="r" b="b"/>
              <a:pathLst>
                <a:path w="2435079" h="137200">
                  <a:moveTo>
                    <a:pt x="0" y="0"/>
                  </a:moveTo>
                  <a:lnTo>
                    <a:pt x="2435079" y="0"/>
                  </a:lnTo>
                  <a:lnTo>
                    <a:pt x="2435079" y="137200"/>
                  </a:lnTo>
                  <a:lnTo>
                    <a:pt x="0" y="137200"/>
                  </a:lnTo>
                  <a:close/>
                </a:path>
              </a:pathLst>
            </a:custGeom>
            <a:solidFill>
              <a:srgbClr val="B7CADB"/>
            </a:solidFill>
          </p:spPr>
        </p:sp>
        <p:sp>
          <p:nvSpPr>
            <p:cNvPr id="7" name="TextBox 7"/>
            <p:cNvSpPr txBox="1"/>
            <p:nvPr/>
          </p:nvSpPr>
          <p:spPr>
            <a:xfrm>
              <a:off x="0" y="-19050"/>
              <a:ext cx="2435079" cy="156250"/>
            </a:xfrm>
            <a:prstGeom prst="rect">
              <a:avLst/>
            </a:prstGeom>
          </p:spPr>
          <p:txBody>
            <a:bodyPr lIns="50800" tIns="50800" rIns="50800" bIns="50800" rtlCol="0" anchor="ctr"/>
            <a:lstStyle/>
            <a:p>
              <a:pPr algn="ctr">
                <a:lnSpc>
                  <a:spcPts val="3100"/>
                </a:lnSpc>
              </a:pPr>
              <a:endParaRPr/>
            </a:p>
          </p:txBody>
        </p:sp>
      </p:grpSp>
      <p:sp>
        <p:nvSpPr>
          <p:cNvPr id="8" name="TextBox 8"/>
          <p:cNvSpPr txBox="1"/>
          <p:nvPr/>
        </p:nvSpPr>
        <p:spPr>
          <a:xfrm>
            <a:off x="3868184" y="3848616"/>
            <a:ext cx="10551632" cy="1781185"/>
          </a:xfrm>
          <a:prstGeom prst="rect">
            <a:avLst/>
          </a:prstGeom>
        </p:spPr>
        <p:txBody>
          <a:bodyPr lIns="0" tIns="0" rIns="0" bIns="0" rtlCol="0" anchor="t">
            <a:spAutoFit/>
          </a:bodyPr>
          <a:lstStyle/>
          <a:p>
            <a:pPr algn="ctr">
              <a:lnSpc>
                <a:spcPts val="14699"/>
              </a:lnSpc>
            </a:pPr>
            <a:r>
              <a:rPr lang="en-US" sz="10499">
                <a:solidFill>
                  <a:srgbClr val="000000"/>
                </a:solidFill>
                <a:latin typeface="Nunito Sans Condensed"/>
                <a:ea typeface="Nunito Sans Condensed"/>
                <a:cs typeface="Nunito Sans Condensed"/>
                <a:sym typeface="Nunito Sans Condensed"/>
              </a:rPr>
              <a:t>Terima Kasih</a:t>
            </a:r>
          </a:p>
        </p:txBody>
      </p:sp>
      <p:sp>
        <p:nvSpPr>
          <p:cNvPr id="9" name="Freeform 9"/>
          <p:cNvSpPr/>
          <p:nvPr/>
        </p:nvSpPr>
        <p:spPr>
          <a:xfrm flipH="1">
            <a:off x="14619841" y="503457"/>
            <a:ext cx="3964881" cy="3964881"/>
          </a:xfrm>
          <a:custGeom>
            <a:avLst/>
            <a:gdLst/>
            <a:ahLst/>
            <a:cxnLst/>
            <a:rect l="l" t="t" r="r" b="b"/>
            <a:pathLst>
              <a:path w="3964881" h="3964881">
                <a:moveTo>
                  <a:pt x="3964881" y="0"/>
                </a:moveTo>
                <a:lnTo>
                  <a:pt x="0" y="0"/>
                </a:lnTo>
                <a:lnTo>
                  <a:pt x="0" y="3964881"/>
                </a:lnTo>
                <a:lnTo>
                  <a:pt x="3964881" y="3964881"/>
                </a:lnTo>
                <a:lnTo>
                  <a:pt x="396488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266174" y="8027264"/>
            <a:ext cx="4234221" cy="1397311"/>
          </a:xfrm>
          <a:custGeom>
            <a:avLst/>
            <a:gdLst/>
            <a:ahLst/>
            <a:cxnLst/>
            <a:rect l="l" t="t" r="r" b="b"/>
            <a:pathLst>
              <a:path w="4234221" h="1397311">
                <a:moveTo>
                  <a:pt x="0" y="0"/>
                </a:moveTo>
                <a:lnTo>
                  <a:pt x="4234221" y="0"/>
                </a:lnTo>
                <a:lnTo>
                  <a:pt x="4234221"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838672" y="662995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grpSp>
        <p:nvGrpSpPr>
          <p:cNvPr id="12" name="Group 12"/>
          <p:cNvGrpSpPr/>
          <p:nvPr/>
        </p:nvGrpSpPr>
        <p:grpSpPr>
          <a:xfrm>
            <a:off x="583495" y="503457"/>
            <a:ext cx="3086100" cy="3086100"/>
            <a:chOff x="0" y="0"/>
            <a:chExt cx="812800" cy="812800"/>
          </a:xfrm>
        </p:grpSpPr>
        <p:sp>
          <p:nvSpPr>
            <p:cNvPr id="13" name="Freeform 1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6182A8"/>
            </a:solidFill>
          </p:spPr>
        </p:sp>
        <p:sp>
          <p:nvSpPr>
            <p:cNvPr id="14" name="TextBox 14"/>
            <p:cNvSpPr txBox="1"/>
            <p:nvPr/>
          </p:nvSpPr>
          <p:spPr>
            <a:xfrm>
              <a:off x="0" y="-19050"/>
              <a:ext cx="812800" cy="831850"/>
            </a:xfrm>
            <a:prstGeom prst="rect">
              <a:avLst/>
            </a:prstGeom>
          </p:spPr>
          <p:txBody>
            <a:bodyPr lIns="50800" tIns="50800" rIns="50800" bIns="50800" rtlCol="0" anchor="ctr"/>
            <a:lstStyle/>
            <a:p>
              <a:pPr algn="ctr">
                <a:lnSpc>
                  <a:spcPts val="3100"/>
                </a:lnSpc>
              </a:pPr>
              <a:endParaRPr/>
            </a:p>
          </p:txBody>
        </p:sp>
      </p:grpSp>
      <p:grpSp>
        <p:nvGrpSpPr>
          <p:cNvPr id="15" name="Group 15"/>
          <p:cNvGrpSpPr/>
          <p:nvPr/>
        </p:nvGrpSpPr>
        <p:grpSpPr>
          <a:xfrm>
            <a:off x="1168329" y="1205636"/>
            <a:ext cx="2195690" cy="2035614"/>
            <a:chOff x="0" y="0"/>
            <a:chExt cx="578289" cy="536129"/>
          </a:xfrm>
        </p:grpSpPr>
        <p:sp>
          <p:nvSpPr>
            <p:cNvPr id="16" name="Freeform 16"/>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B7CADB"/>
            </a:solidFill>
          </p:spPr>
        </p:sp>
        <p:sp>
          <p:nvSpPr>
            <p:cNvPr id="17" name="TextBox 17"/>
            <p:cNvSpPr txBox="1"/>
            <p:nvPr/>
          </p:nvSpPr>
          <p:spPr>
            <a:xfrm>
              <a:off x="0" y="-19050"/>
              <a:ext cx="578289" cy="555179"/>
            </a:xfrm>
            <a:prstGeom prst="rect">
              <a:avLst/>
            </a:prstGeom>
          </p:spPr>
          <p:txBody>
            <a:bodyPr lIns="50800" tIns="50800" rIns="50800" bIns="50800" rtlCol="0" anchor="ctr"/>
            <a:lstStyle/>
            <a:p>
              <a:pPr algn="ctr">
                <a:lnSpc>
                  <a:spcPts val="3100"/>
                </a:lnSpc>
              </a:pPr>
              <a:endParaRPr/>
            </a:p>
          </p:txBody>
        </p:sp>
      </p:grpSp>
      <p:grpSp>
        <p:nvGrpSpPr>
          <p:cNvPr id="18" name="Group 18"/>
          <p:cNvGrpSpPr/>
          <p:nvPr/>
        </p:nvGrpSpPr>
        <p:grpSpPr>
          <a:xfrm>
            <a:off x="10998186" y="7930899"/>
            <a:ext cx="6261114" cy="1493676"/>
            <a:chOff x="0" y="0"/>
            <a:chExt cx="1649018" cy="393396"/>
          </a:xfrm>
        </p:grpSpPr>
        <p:sp>
          <p:nvSpPr>
            <p:cNvPr id="19" name="Freeform 19"/>
            <p:cNvSpPr/>
            <p:nvPr/>
          </p:nvSpPr>
          <p:spPr>
            <a:xfrm>
              <a:off x="0" y="0"/>
              <a:ext cx="1649018" cy="393396"/>
            </a:xfrm>
            <a:custGeom>
              <a:avLst/>
              <a:gdLst/>
              <a:ahLst/>
              <a:cxnLst/>
              <a:rect l="l" t="t" r="r" b="b"/>
              <a:pathLst>
                <a:path w="1649018" h="393396">
                  <a:moveTo>
                    <a:pt x="0" y="0"/>
                  </a:moveTo>
                  <a:lnTo>
                    <a:pt x="1649018" y="0"/>
                  </a:lnTo>
                  <a:lnTo>
                    <a:pt x="1649018" y="393396"/>
                  </a:lnTo>
                  <a:lnTo>
                    <a:pt x="0" y="393396"/>
                  </a:lnTo>
                  <a:close/>
                </a:path>
              </a:pathLst>
            </a:custGeom>
            <a:solidFill>
              <a:srgbClr val="6182A8"/>
            </a:solidFill>
          </p:spPr>
        </p:sp>
        <p:sp>
          <p:nvSpPr>
            <p:cNvPr id="20" name="TextBox 20"/>
            <p:cNvSpPr txBox="1"/>
            <p:nvPr/>
          </p:nvSpPr>
          <p:spPr>
            <a:xfrm>
              <a:off x="0" y="-19050"/>
              <a:ext cx="1649018" cy="412446"/>
            </a:xfrm>
            <a:prstGeom prst="rect">
              <a:avLst/>
            </a:prstGeom>
          </p:spPr>
          <p:txBody>
            <a:bodyPr lIns="50800" tIns="50800" rIns="50800" bIns="50800" rtlCol="0" anchor="ctr"/>
            <a:lstStyle/>
            <a:p>
              <a:pPr algn="ctr">
                <a:lnSpc>
                  <a:spcPts val="3100"/>
                </a:lnSpc>
              </a:pPr>
              <a:endParaRPr/>
            </a:p>
          </p:txBody>
        </p:sp>
      </p:grpSp>
      <p:grpSp>
        <p:nvGrpSpPr>
          <p:cNvPr id="21" name="Group 21"/>
          <p:cNvGrpSpPr/>
          <p:nvPr/>
        </p:nvGrpSpPr>
        <p:grpSpPr>
          <a:xfrm>
            <a:off x="11297208" y="8217016"/>
            <a:ext cx="6051824" cy="1017807"/>
            <a:chOff x="0" y="0"/>
            <a:chExt cx="1593896" cy="268064"/>
          </a:xfrm>
        </p:grpSpPr>
        <p:sp>
          <p:nvSpPr>
            <p:cNvPr id="22" name="Freeform 22"/>
            <p:cNvSpPr/>
            <p:nvPr/>
          </p:nvSpPr>
          <p:spPr>
            <a:xfrm>
              <a:off x="0" y="0"/>
              <a:ext cx="1593896" cy="268064"/>
            </a:xfrm>
            <a:custGeom>
              <a:avLst/>
              <a:gdLst/>
              <a:ahLst/>
              <a:cxnLst/>
              <a:rect l="l" t="t" r="r" b="b"/>
              <a:pathLst>
                <a:path w="1593896" h="268064">
                  <a:moveTo>
                    <a:pt x="0" y="0"/>
                  </a:moveTo>
                  <a:lnTo>
                    <a:pt x="1593896" y="0"/>
                  </a:lnTo>
                  <a:lnTo>
                    <a:pt x="1593896" y="268064"/>
                  </a:lnTo>
                  <a:lnTo>
                    <a:pt x="0" y="268064"/>
                  </a:lnTo>
                  <a:close/>
                </a:path>
              </a:pathLst>
            </a:custGeom>
            <a:solidFill>
              <a:srgbClr val="87A3C4"/>
            </a:solidFill>
          </p:spPr>
        </p:sp>
        <p:sp>
          <p:nvSpPr>
            <p:cNvPr id="23" name="TextBox 23"/>
            <p:cNvSpPr txBox="1"/>
            <p:nvPr/>
          </p:nvSpPr>
          <p:spPr>
            <a:xfrm>
              <a:off x="0" y="-19050"/>
              <a:ext cx="1593896" cy="287114"/>
            </a:xfrm>
            <a:prstGeom prst="rect">
              <a:avLst/>
            </a:prstGeom>
          </p:spPr>
          <p:txBody>
            <a:bodyPr lIns="50800" tIns="50800" rIns="50800" bIns="50800" rtlCol="0" anchor="ctr"/>
            <a:lstStyle/>
            <a:p>
              <a:pPr algn="ctr">
                <a:lnSpc>
                  <a:spcPts val="3100"/>
                </a:lnSpc>
              </a:pPr>
              <a:endParaRPr/>
            </a:p>
          </p:txBody>
        </p:sp>
      </p:grpSp>
      <p:grpSp>
        <p:nvGrpSpPr>
          <p:cNvPr id="24" name="Group 24"/>
          <p:cNvGrpSpPr/>
          <p:nvPr/>
        </p:nvGrpSpPr>
        <p:grpSpPr>
          <a:xfrm>
            <a:off x="12243489" y="5943307"/>
            <a:ext cx="328528" cy="304577"/>
            <a:chOff x="0" y="0"/>
            <a:chExt cx="578289" cy="536129"/>
          </a:xfrm>
        </p:grpSpPr>
        <p:sp>
          <p:nvSpPr>
            <p:cNvPr id="25" name="Freeform 25"/>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6" name="TextBox 26"/>
            <p:cNvSpPr txBox="1"/>
            <p:nvPr/>
          </p:nvSpPr>
          <p:spPr>
            <a:xfrm>
              <a:off x="0" y="-19050"/>
              <a:ext cx="578289" cy="555179"/>
            </a:xfrm>
            <a:prstGeom prst="rect">
              <a:avLst/>
            </a:prstGeom>
          </p:spPr>
          <p:txBody>
            <a:bodyPr lIns="50800" tIns="50800" rIns="50800" bIns="50800" rtlCol="0" anchor="ctr"/>
            <a:lstStyle/>
            <a:p>
              <a:pPr algn="ctr">
                <a:lnSpc>
                  <a:spcPts val="3100"/>
                </a:lnSpc>
              </a:pPr>
              <a:endParaRPr/>
            </a:p>
          </p:txBody>
        </p:sp>
      </p:grpSp>
      <p:grpSp>
        <p:nvGrpSpPr>
          <p:cNvPr id="27" name="Group 27"/>
          <p:cNvGrpSpPr/>
          <p:nvPr/>
        </p:nvGrpSpPr>
        <p:grpSpPr>
          <a:xfrm>
            <a:off x="12840903" y="5943307"/>
            <a:ext cx="328528" cy="304577"/>
            <a:chOff x="0" y="0"/>
            <a:chExt cx="578289" cy="536129"/>
          </a:xfrm>
        </p:grpSpPr>
        <p:sp>
          <p:nvSpPr>
            <p:cNvPr id="28" name="Freeform 28"/>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29" name="TextBox 29"/>
            <p:cNvSpPr txBox="1"/>
            <p:nvPr/>
          </p:nvSpPr>
          <p:spPr>
            <a:xfrm>
              <a:off x="0" y="-19050"/>
              <a:ext cx="578289" cy="555179"/>
            </a:xfrm>
            <a:prstGeom prst="rect">
              <a:avLst/>
            </a:prstGeom>
          </p:spPr>
          <p:txBody>
            <a:bodyPr lIns="50800" tIns="50800" rIns="50800" bIns="50800" rtlCol="0" anchor="ctr"/>
            <a:lstStyle/>
            <a:p>
              <a:pPr algn="ctr">
                <a:lnSpc>
                  <a:spcPts val="3100"/>
                </a:lnSpc>
              </a:pPr>
              <a:endParaRPr/>
            </a:p>
          </p:txBody>
        </p:sp>
      </p:grpSp>
      <p:grpSp>
        <p:nvGrpSpPr>
          <p:cNvPr id="30" name="Group 30"/>
          <p:cNvGrpSpPr/>
          <p:nvPr/>
        </p:nvGrpSpPr>
        <p:grpSpPr>
          <a:xfrm>
            <a:off x="13438318" y="5943307"/>
            <a:ext cx="328528" cy="304577"/>
            <a:chOff x="0" y="0"/>
            <a:chExt cx="578289" cy="536129"/>
          </a:xfrm>
        </p:grpSpPr>
        <p:sp>
          <p:nvSpPr>
            <p:cNvPr id="31" name="Freeform 31"/>
            <p:cNvSpPr/>
            <p:nvPr/>
          </p:nvSpPr>
          <p:spPr>
            <a:xfrm>
              <a:off x="0" y="0"/>
              <a:ext cx="578289" cy="536129"/>
            </a:xfrm>
            <a:custGeom>
              <a:avLst/>
              <a:gdLst/>
              <a:ahLst/>
              <a:cxnLst/>
              <a:rect l="l" t="t" r="r" b="b"/>
              <a:pathLst>
                <a:path w="578289" h="536129">
                  <a:moveTo>
                    <a:pt x="0" y="0"/>
                  </a:moveTo>
                  <a:lnTo>
                    <a:pt x="578289" y="0"/>
                  </a:lnTo>
                  <a:lnTo>
                    <a:pt x="578289" y="536129"/>
                  </a:lnTo>
                  <a:lnTo>
                    <a:pt x="0" y="536129"/>
                  </a:lnTo>
                  <a:close/>
                </a:path>
              </a:pathLst>
            </a:custGeom>
            <a:solidFill>
              <a:srgbClr val="6182A8"/>
            </a:solidFill>
          </p:spPr>
        </p:sp>
        <p:sp>
          <p:nvSpPr>
            <p:cNvPr id="32" name="TextBox 32"/>
            <p:cNvSpPr txBox="1"/>
            <p:nvPr/>
          </p:nvSpPr>
          <p:spPr>
            <a:xfrm>
              <a:off x="0" y="-19050"/>
              <a:ext cx="578289" cy="555179"/>
            </a:xfrm>
            <a:prstGeom prst="rect">
              <a:avLst/>
            </a:prstGeom>
          </p:spPr>
          <p:txBody>
            <a:bodyPr lIns="50800" tIns="50800" rIns="50800" bIns="50800" rtlCol="0" anchor="ctr"/>
            <a:lstStyle/>
            <a:p>
              <a:pPr algn="ctr">
                <a:lnSpc>
                  <a:spcPts val="31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17050418" y="9049203"/>
            <a:ext cx="770523" cy="77052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492853" y="3742815"/>
            <a:ext cx="2687374" cy="341250"/>
            <a:chOff x="0" y="0"/>
            <a:chExt cx="707786" cy="89877"/>
          </a:xfrm>
        </p:grpSpPr>
        <p:sp>
          <p:nvSpPr>
            <p:cNvPr id="6" name="Freeform 6"/>
            <p:cNvSpPr/>
            <p:nvPr/>
          </p:nvSpPr>
          <p:spPr>
            <a:xfrm>
              <a:off x="0" y="0"/>
              <a:ext cx="707786" cy="89877"/>
            </a:xfrm>
            <a:custGeom>
              <a:avLst/>
              <a:gdLst/>
              <a:ahLst/>
              <a:cxnLst/>
              <a:rect l="l" t="t" r="r" b="b"/>
              <a:pathLst>
                <a:path w="707786" h="89877">
                  <a:moveTo>
                    <a:pt x="0" y="0"/>
                  </a:moveTo>
                  <a:lnTo>
                    <a:pt x="707786" y="0"/>
                  </a:lnTo>
                  <a:lnTo>
                    <a:pt x="707786" y="89877"/>
                  </a:lnTo>
                  <a:lnTo>
                    <a:pt x="0" y="89877"/>
                  </a:lnTo>
                  <a:close/>
                </a:path>
              </a:pathLst>
            </a:custGeom>
            <a:solidFill>
              <a:srgbClr val="B7CADB"/>
            </a:solidFill>
          </p:spPr>
        </p:sp>
        <p:sp>
          <p:nvSpPr>
            <p:cNvPr id="7" name="TextBox 7"/>
            <p:cNvSpPr txBox="1"/>
            <p:nvPr/>
          </p:nvSpPr>
          <p:spPr>
            <a:xfrm>
              <a:off x="0" y="-19050"/>
              <a:ext cx="707786" cy="108927"/>
            </a:xfrm>
            <a:prstGeom prst="rect">
              <a:avLst/>
            </a:prstGeom>
          </p:spPr>
          <p:txBody>
            <a:bodyPr lIns="50800" tIns="50800" rIns="50800" bIns="50800" rtlCol="0" anchor="ctr"/>
            <a:lstStyle/>
            <a:p>
              <a:pPr algn="ctr">
                <a:lnSpc>
                  <a:spcPts val="3100"/>
                </a:lnSpc>
              </a:pPr>
              <a:endParaRPr/>
            </a:p>
          </p:txBody>
        </p:sp>
      </p:grpSp>
      <p:grpSp>
        <p:nvGrpSpPr>
          <p:cNvPr id="8" name="Group 8"/>
          <p:cNvGrpSpPr/>
          <p:nvPr/>
        </p:nvGrpSpPr>
        <p:grpSpPr>
          <a:xfrm>
            <a:off x="1492853" y="4669106"/>
            <a:ext cx="4264372" cy="341250"/>
            <a:chOff x="0" y="0"/>
            <a:chExt cx="1123127" cy="89877"/>
          </a:xfrm>
        </p:grpSpPr>
        <p:sp>
          <p:nvSpPr>
            <p:cNvPr id="9" name="Freeform 9"/>
            <p:cNvSpPr/>
            <p:nvPr/>
          </p:nvSpPr>
          <p:spPr>
            <a:xfrm>
              <a:off x="0" y="0"/>
              <a:ext cx="1123127" cy="89877"/>
            </a:xfrm>
            <a:custGeom>
              <a:avLst/>
              <a:gdLst/>
              <a:ahLst/>
              <a:cxnLst/>
              <a:rect l="l" t="t" r="r" b="b"/>
              <a:pathLst>
                <a:path w="1123127" h="89877">
                  <a:moveTo>
                    <a:pt x="0" y="0"/>
                  </a:moveTo>
                  <a:lnTo>
                    <a:pt x="1123127" y="0"/>
                  </a:lnTo>
                  <a:lnTo>
                    <a:pt x="1123127" y="89877"/>
                  </a:lnTo>
                  <a:lnTo>
                    <a:pt x="0" y="89877"/>
                  </a:lnTo>
                  <a:close/>
                </a:path>
              </a:pathLst>
            </a:custGeom>
            <a:solidFill>
              <a:srgbClr val="B7CADB"/>
            </a:solidFill>
          </p:spPr>
        </p:sp>
        <p:sp>
          <p:nvSpPr>
            <p:cNvPr id="10" name="TextBox 10"/>
            <p:cNvSpPr txBox="1"/>
            <p:nvPr/>
          </p:nvSpPr>
          <p:spPr>
            <a:xfrm>
              <a:off x="0" y="-19050"/>
              <a:ext cx="1123127" cy="108927"/>
            </a:xfrm>
            <a:prstGeom prst="rect">
              <a:avLst/>
            </a:prstGeom>
          </p:spPr>
          <p:txBody>
            <a:bodyPr lIns="50800" tIns="50800" rIns="50800" bIns="50800" rtlCol="0" anchor="ctr"/>
            <a:lstStyle/>
            <a:p>
              <a:pPr algn="ctr">
                <a:lnSpc>
                  <a:spcPts val="3100"/>
                </a:lnSpc>
              </a:pPr>
              <a:endParaRPr/>
            </a:p>
          </p:txBody>
        </p:sp>
      </p:grpSp>
      <p:grpSp>
        <p:nvGrpSpPr>
          <p:cNvPr id="11" name="Group 11"/>
          <p:cNvGrpSpPr/>
          <p:nvPr/>
        </p:nvGrpSpPr>
        <p:grpSpPr>
          <a:xfrm>
            <a:off x="7600950" y="2310585"/>
            <a:ext cx="10687050" cy="5665830"/>
            <a:chOff x="0" y="0"/>
            <a:chExt cx="2814696" cy="1492235"/>
          </a:xfrm>
        </p:grpSpPr>
        <p:sp>
          <p:nvSpPr>
            <p:cNvPr id="12" name="Freeform 12"/>
            <p:cNvSpPr/>
            <p:nvPr/>
          </p:nvSpPr>
          <p:spPr>
            <a:xfrm>
              <a:off x="0" y="0"/>
              <a:ext cx="2814696" cy="1492235"/>
            </a:xfrm>
            <a:custGeom>
              <a:avLst/>
              <a:gdLst/>
              <a:ahLst/>
              <a:cxnLst/>
              <a:rect l="l" t="t" r="r" b="b"/>
              <a:pathLst>
                <a:path w="2814696" h="1492235">
                  <a:moveTo>
                    <a:pt x="0" y="0"/>
                  </a:moveTo>
                  <a:lnTo>
                    <a:pt x="2814696" y="0"/>
                  </a:lnTo>
                  <a:lnTo>
                    <a:pt x="2814696" y="1492235"/>
                  </a:lnTo>
                  <a:lnTo>
                    <a:pt x="0" y="1492235"/>
                  </a:lnTo>
                  <a:close/>
                </a:path>
              </a:pathLst>
            </a:custGeom>
            <a:solidFill>
              <a:srgbClr val="FAFAFA"/>
            </a:solidFill>
          </p:spPr>
        </p:sp>
        <p:sp>
          <p:nvSpPr>
            <p:cNvPr id="13" name="TextBox 13"/>
            <p:cNvSpPr txBox="1"/>
            <p:nvPr/>
          </p:nvSpPr>
          <p:spPr>
            <a:xfrm>
              <a:off x="0" y="-19050"/>
              <a:ext cx="2814696" cy="1511285"/>
            </a:xfrm>
            <a:prstGeom prst="rect">
              <a:avLst/>
            </a:prstGeom>
          </p:spPr>
          <p:txBody>
            <a:bodyPr lIns="50800" tIns="50800" rIns="50800" bIns="50800" rtlCol="0" anchor="ctr"/>
            <a:lstStyle/>
            <a:p>
              <a:pPr algn="ctr">
                <a:lnSpc>
                  <a:spcPts val="3100"/>
                </a:lnSpc>
              </a:pPr>
              <a:endParaRPr/>
            </a:p>
          </p:txBody>
        </p:sp>
      </p:grpSp>
      <p:sp>
        <p:nvSpPr>
          <p:cNvPr id="14" name="Freeform 14"/>
          <p:cNvSpPr/>
          <p:nvPr/>
        </p:nvSpPr>
        <p:spPr>
          <a:xfrm>
            <a:off x="16590938" y="824541"/>
            <a:ext cx="3259524" cy="3259524"/>
          </a:xfrm>
          <a:custGeom>
            <a:avLst/>
            <a:gdLst/>
            <a:ahLst/>
            <a:cxnLst/>
            <a:rect l="l" t="t" r="r" b="b"/>
            <a:pathLst>
              <a:path w="3259524" h="3259524">
                <a:moveTo>
                  <a:pt x="0" y="0"/>
                </a:moveTo>
                <a:lnTo>
                  <a:pt x="3259523" y="0"/>
                </a:lnTo>
                <a:lnTo>
                  <a:pt x="3259523"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3366729" y="7979936"/>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939227" y="6575584"/>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7" name="TextBox 17"/>
          <p:cNvSpPr txBox="1"/>
          <p:nvPr/>
        </p:nvSpPr>
        <p:spPr>
          <a:xfrm>
            <a:off x="1735759" y="3266042"/>
            <a:ext cx="4228053" cy="1828800"/>
          </a:xfrm>
          <a:prstGeom prst="rect">
            <a:avLst/>
          </a:prstGeom>
        </p:spPr>
        <p:txBody>
          <a:bodyPr lIns="0" tIns="0" rIns="0" bIns="0" rtlCol="0" anchor="t">
            <a:spAutoFit/>
          </a:bodyPr>
          <a:lstStyle/>
          <a:p>
            <a:pPr algn="l">
              <a:lnSpc>
                <a:spcPts val="7200"/>
              </a:lnSpc>
            </a:pPr>
            <a:r>
              <a:rPr lang="en-US" sz="6000">
                <a:solidFill>
                  <a:srgbClr val="000000"/>
                </a:solidFill>
                <a:latin typeface="Nunito Sans Condensed"/>
                <a:ea typeface="Nunito Sans Condensed"/>
                <a:cs typeface="Nunito Sans Condensed"/>
                <a:sym typeface="Nunito Sans Condensed"/>
              </a:rPr>
              <a:t>Latar</a:t>
            </a:r>
          </a:p>
          <a:p>
            <a:pPr algn="l">
              <a:lnSpc>
                <a:spcPts val="7200"/>
              </a:lnSpc>
            </a:pPr>
            <a:r>
              <a:rPr lang="en-US" sz="6000">
                <a:solidFill>
                  <a:srgbClr val="000000"/>
                </a:solidFill>
                <a:latin typeface="Nunito Sans Condensed"/>
                <a:ea typeface="Nunito Sans Condensed"/>
                <a:cs typeface="Nunito Sans Condensed"/>
                <a:sym typeface="Nunito Sans Condensed"/>
              </a:rPr>
              <a:t>Belakang</a:t>
            </a:r>
          </a:p>
        </p:txBody>
      </p:sp>
      <p:sp>
        <p:nvSpPr>
          <p:cNvPr id="18" name="TextBox 18"/>
          <p:cNvSpPr txBox="1"/>
          <p:nvPr/>
        </p:nvSpPr>
        <p:spPr>
          <a:xfrm>
            <a:off x="7924980" y="2736421"/>
            <a:ext cx="10131664" cy="4481195"/>
          </a:xfrm>
          <a:prstGeom prst="rect">
            <a:avLst/>
          </a:prstGeom>
        </p:spPr>
        <p:txBody>
          <a:bodyPr lIns="0" tIns="0" rIns="0" bIns="0" rtlCol="0" anchor="t">
            <a:spAutoFit/>
          </a:bodyPr>
          <a:lstStyle/>
          <a:p>
            <a:pPr algn="l">
              <a:lnSpc>
                <a:spcPts val="4480"/>
              </a:lnSpc>
            </a:pPr>
            <a:r>
              <a:rPr lang="en-US" sz="3200">
                <a:solidFill>
                  <a:srgbClr val="000000"/>
                </a:solidFill>
                <a:latin typeface="DM Sans"/>
                <a:ea typeface="DM Sans"/>
                <a:cs typeface="DM Sans"/>
                <a:sym typeface="DM Sans"/>
              </a:rPr>
              <a:t>UMKM memiliki peran penting dalam mendukung perekonomian nasional, namun masih banyak yang menghadapi kendala dalam pencatatan keuangan, termasuk Kedai UMKM Magika yang dikelola oleh Ibu Winda dan dibantu oleh Kak Zola. Seluruh pencatatan transaksi dan distribusi barang masih dilakukan secara manual, sehingga berisiko menimbulkan kesalahan dan kehilangan data.</a:t>
            </a:r>
          </a:p>
        </p:txBody>
      </p:sp>
      <p:sp>
        <p:nvSpPr>
          <p:cNvPr id="19" name="TextBox 1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02</a:t>
            </a:r>
          </a:p>
        </p:txBody>
      </p:sp>
      <p:sp>
        <p:nvSpPr>
          <p:cNvPr id="20" name="TextBox 2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8064491" y="2817578"/>
            <a:ext cx="10223509" cy="1636071"/>
            <a:chOff x="0" y="0"/>
            <a:chExt cx="2692611" cy="430899"/>
          </a:xfrm>
        </p:grpSpPr>
        <p:sp>
          <p:nvSpPr>
            <p:cNvPr id="3" name="Freeform 3"/>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4" name="TextBox 4"/>
            <p:cNvSpPr txBox="1"/>
            <p:nvPr/>
          </p:nvSpPr>
          <p:spPr>
            <a:xfrm>
              <a:off x="0" y="-19050"/>
              <a:ext cx="2692611" cy="449949"/>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7243079" y="3068915"/>
            <a:ext cx="1052252" cy="1052252"/>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050418" y="9049203"/>
            <a:ext cx="770523" cy="7705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492853" y="3294351"/>
            <a:ext cx="3758235" cy="341250"/>
            <a:chOff x="0" y="0"/>
            <a:chExt cx="989823" cy="89877"/>
          </a:xfrm>
        </p:grpSpPr>
        <p:sp>
          <p:nvSpPr>
            <p:cNvPr id="12" name="Freeform 12"/>
            <p:cNvSpPr/>
            <p:nvPr/>
          </p:nvSpPr>
          <p:spPr>
            <a:xfrm>
              <a:off x="0" y="0"/>
              <a:ext cx="989823" cy="89877"/>
            </a:xfrm>
            <a:custGeom>
              <a:avLst/>
              <a:gdLst/>
              <a:ahLst/>
              <a:cxnLst/>
              <a:rect l="l" t="t" r="r" b="b"/>
              <a:pathLst>
                <a:path w="989823" h="89877">
                  <a:moveTo>
                    <a:pt x="0" y="0"/>
                  </a:moveTo>
                  <a:lnTo>
                    <a:pt x="989823" y="0"/>
                  </a:lnTo>
                  <a:lnTo>
                    <a:pt x="989823" y="89877"/>
                  </a:lnTo>
                  <a:lnTo>
                    <a:pt x="0" y="89877"/>
                  </a:lnTo>
                  <a:close/>
                </a:path>
              </a:pathLst>
            </a:custGeom>
            <a:solidFill>
              <a:srgbClr val="B7CADB"/>
            </a:solidFill>
          </p:spPr>
        </p:sp>
        <p:sp>
          <p:nvSpPr>
            <p:cNvPr id="13" name="TextBox 13"/>
            <p:cNvSpPr txBox="1"/>
            <p:nvPr/>
          </p:nvSpPr>
          <p:spPr>
            <a:xfrm>
              <a:off x="0" y="-19050"/>
              <a:ext cx="989823" cy="108927"/>
            </a:xfrm>
            <a:prstGeom prst="rect">
              <a:avLst/>
            </a:prstGeom>
          </p:spPr>
          <p:txBody>
            <a:bodyPr lIns="50800" tIns="50800" rIns="50800" bIns="50800" rtlCol="0" anchor="ctr"/>
            <a:lstStyle/>
            <a:p>
              <a:pPr algn="ctr">
                <a:lnSpc>
                  <a:spcPts val="3100"/>
                </a:lnSpc>
              </a:pPr>
              <a:endParaRPr/>
            </a:p>
          </p:txBody>
        </p:sp>
      </p:grpSp>
      <p:grpSp>
        <p:nvGrpSpPr>
          <p:cNvPr id="14" name="Group 14"/>
          <p:cNvGrpSpPr/>
          <p:nvPr/>
        </p:nvGrpSpPr>
        <p:grpSpPr>
          <a:xfrm>
            <a:off x="1492853" y="4220643"/>
            <a:ext cx="3481174" cy="341250"/>
            <a:chOff x="0" y="0"/>
            <a:chExt cx="916852" cy="89877"/>
          </a:xfrm>
        </p:grpSpPr>
        <p:sp>
          <p:nvSpPr>
            <p:cNvPr id="15" name="Freeform 15"/>
            <p:cNvSpPr/>
            <p:nvPr/>
          </p:nvSpPr>
          <p:spPr>
            <a:xfrm>
              <a:off x="0" y="0"/>
              <a:ext cx="916852" cy="89877"/>
            </a:xfrm>
            <a:custGeom>
              <a:avLst/>
              <a:gdLst/>
              <a:ahLst/>
              <a:cxnLst/>
              <a:rect l="l" t="t" r="r" b="b"/>
              <a:pathLst>
                <a:path w="916852" h="89877">
                  <a:moveTo>
                    <a:pt x="0" y="0"/>
                  </a:moveTo>
                  <a:lnTo>
                    <a:pt x="916852" y="0"/>
                  </a:lnTo>
                  <a:lnTo>
                    <a:pt x="916852" y="89877"/>
                  </a:lnTo>
                  <a:lnTo>
                    <a:pt x="0" y="89877"/>
                  </a:lnTo>
                  <a:close/>
                </a:path>
              </a:pathLst>
            </a:custGeom>
            <a:solidFill>
              <a:srgbClr val="B7CADB"/>
            </a:solidFill>
          </p:spPr>
        </p:sp>
        <p:sp>
          <p:nvSpPr>
            <p:cNvPr id="16" name="TextBox 16"/>
            <p:cNvSpPr txBox="1"/>
            <p:nvPr/>
          </p:nvSpPr>
          <p:spPr>
            <a:xfrm>
              <a:off x="0" y="-19050"/>
              <a:ext cx="916852" cy="108927"/>
            </a:xfrm>
            <a:prstGeom prst="rect">
              <a:avLst/>
            </a:prstGeom>
          </p:spPr>
          <p:txBody>
            <a:bodyPr lIns="50800" tIns="50800" rIns="50800" bIns="50800" rtlCol="0" anchor="ctr"/>
            <a:lstStyle/>
            <a:p>
              <a:pPr algn="ctr">
                <a:lnSpc>
                  <a:spcPts val="3100"/>
                </a:lnSpc>
              </a:pPr>
              <a:endParaRPr/>
            </a:p>
          </p:txBody>
        </p:sp>
      </p:grpSp>
      <p:grpSp>
        <p:nvGrpSpPr>
          <p:cNvPr id="17" name="Group 17"/>
          <p:cNvGrpSpPr/>
          <p:nvPr/>
        </p:nvGrpSpPr>
        <p:grpSpPr>
          <a:xfrm>
            <a:off x="8064491" y="4684163"/>
            <a:ext cx="10223509" cy="1636071"/>
            <a:chOff x="0" y="0"/>
            <a:chExt cx="2692611" cy="430899"/>
          </a:xfrm>
        </p:grpSpPr>
        <p:sp>
          <p:nvSpPr>
            <p:cNvPr id="18" name="Freeform 18"/>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19" name="TextBox 19"/>
            <p:cNvSpPr txBox="1"/>
            <p:nvPr/>
          </p:nvSpPr>
          <p:spPr>
            <a:xfrm>
              <a:off x="0" y="-19050"/>
              <a:ext cx="2692611" cy="449949"/>
            </a:xfrm>
            <a:prstGeom prst="rect">
              <a:avLst/>
            </a:prstGeom>
          </p:spPr>
          <p:txBody>
            <a:bodyPr lIns="50800" tIns="50800" rIns="50800" bIns="50800" rtlCol="0" anchor="ctr"/>
            <a:lstStyle/>
            <a:p>
              <a:pPr algn="ctr">
                <a:lnSpc>
                  <a:spcPts val="3100"/>
                </a:lnSpc>
              </a:pPr>
              <a:endParaRPr/>
            </a:p>
          </p:txBody>
        </p:sp>
      </p:grpSp>
      <p:grpSp>
        <p:nvGrpSpPr>
          <p:cNvPr id="20" name="Group 20"/>
          <p:cNvGrpSpPr/>
          <p:nvPr/>
        </p:nvGrpSpPr>
        <p:grpSpPr>
          <a:xfrm>
            <a:off x="8064491" y="6550747"/>
            <a:ext cx="10223509" cy="1636071"/>
            <a:chOff x="0" y="0"/>
            <a:chExt cx="2692611" cy="430899"/>
          </a:xfrm>
        </p:grpSpPr>
        <p:sp>
          <p:nvSpPr>
            <p:cNvPr id="21" name="Freeform 21"/>
            <p:cNvSpPr/>
            <p:nvPr/>
          </p:nvSpPr>
          <p:spPr>
            <a:xfrm>
              <a:off x="0" y="0"/>
              <a:ext cx="2692611" cy="430899"/>
            </a:xfrm>
            <a:custGeom>
              <a:avLst/>
              <a:gdLst/>
              <a:ahLst/>
              <a:cxnLst/>
              <a:rect l="l" t="t" r="r" b="b"/>
              <a:pathLst>
                <a:path w="2692611" h="430899">
                  <a:moveTo>
                    <a:pt x="0" y="0"/>
                  </a:moveTo>
                  <a:lnTo>
                    <a:pt x="2692611" y="0"/>
                  </a:lnTo>
                  <a:lnTo>
                    <a:pt x="2692611" y="430899"/>
                  </a:lnTo>
                  <a:lnTo>
                    <a:pt x="0" y="430899"/>
                  </a:lnTo>
                  <a:close/>
                </a:path>
              </a:pathLst>
            </a:custGeom>
            <a:solidFill>
              <a:srgbClr val="FAFAFA"/>
            </a:solidFill>
          </p:spPr>
        </p:sp>
        <p:sp>
          <p:nvSpPr>
            <p:cNvPr id="22" name="TextBox 22"/>
            <p:cNvSpPr txBox="1"/>
            <p:nvPr/>
          </p:nvSpPr>
          <p:spPr>
            <a:xfrm>
              <a:off x="0" y="-19050"/>
              <a:ext cx="2692611" cy="449949"/>
            </a:xfrm>
            <a:prstGeom prst="rect">
              <a:avLst/>
            </a:prstGeom>
          </p:spPr>
          <p:txBody>
            <a:bodyPr lIns="50800" tIns="50800" rIns="50800" bIns="50800" rtlCol="0" anchor="ctr"/>
            <a:lstStyle/>
            <a:p>
              <a:pPr algn="ctr">
                <a:lnSpc>
                  <a:spcPts val="3100"/>
                </a:lnSpc>
              </a:pPr>
              <a:endParaRPr/>
            </a:p>
          </p:txBody>
        </p:sp>
      </p:grpSp>
      <p:grpSp>
        <p:nvGrpSpPr>
          <p:cNvPr id="23" name="Group 23"/>
          <p:cNvGrpSpPr/>
          <p:nvPr/>
        </p:nvGrpSpPr>
        <p:grpSpPr>
          <a:xfrm>
            <a:off x="7243079" y="4976072"/>
            <a:ext cx="1052252" cy="1052252"/>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7243079" y="6883229"/>
            <a:ext cx="1052252" cy="1052252"/>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flipH="1">
            <a:off x="-280123" y="6108225"/>
            <a:ext cx="3513563" cy="3513563"/>
          </a:xfrm>
          <a:custGeom>
            <a:avLst/>
            <a:gdLst/>
            <a:ahLst/>
            <a:cxnLst/>
            <a:rect l="l" t="t" r="r" b="b"/>
            <a:pathLst>
              <a:path w="3513563" h="3513563">
                <a:moveTo>
                  <a:pt x="3513563" y="0"/>
                </a:moveTo>
                <a:lnTo>
                  <a:pt x="0" y="0"/>
                </a:lnTo>
                <a:lnTo>
                  <a:pt x="0" y="3513564"/>
                </a:lnTo>
                <a:lnTo>
                  <a:pt x="3513563" y="3513564"/>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TextBox 30"/>
          <p:cNvSpPr txBox="1"/>
          <p:nvPr/>
        </p:nvSpPr>
        <p:spPr>
          <a:xfrm>
            <a:off x="7283351" y="3275465"/>
            <a:ext cx="971708" cy="587375"/>
          </a:xfrm>
          <a:prstGeom prst="rect">
            <a:avLst/>
          </a:prstGeom>
        </p:spPr>
        <p:txBody>
          <a:bodyPr lIns="0" tIns="0" rIns="0" bIns="0" rtlCol="0" anchor="t">
            <a:spAutoFit/>
          </a:bodyPr>
          <a:lstStyle/>
          <a:p>
            <a:pPr algn="ctr">
              <a:lnSpc>
                <a:spcPts val="4899"/>
              </a:lnSpc>
            </a:pPr>
            <a:r>
              <a:rPr lang="en-US" sz="3499" b="1">
                <a:solidFill>
                  <a:srgbClr val="FFFFFF"/>
                </a:solidFill>
                <a:latin typeface="Nunito Sans Condensed Bold"/>
                <a:ea typeface="Nunito Sans Condensed Bold"/>
                <a:cs typeface="Nunito Sans Condensed Bold"/>
                <a:sym typeface="Nunito Sans Condensed Bold"/>
              </a:rPr>
              <a:t>01.</a:t>
            </a:r>
          </a:p>
        </p:txBody>
      </p:sp>
      <p:sp>
        <p:nvSpPr>
          <p:cNvPr id="31" name="TextBox 31"/>
          <p:cNvSpPr txBox="1"/>
          <p:nvPr/>
        </p:nvSpPr>
        <p:spPr>
          <a:xfrm>
            <a:off x="8562610" y="3691023"/>
            <a:ext cx="8166373" cy="701674"/>
          </a:xfrm>
          <a:prstGeom prst="rect">
            <a:avLst/>
          </a:prstGeom>
        </p:spPr>
        <p:txBody>
          <a:bodyPr lIns="0" tIns="0" rIns="0" bIns="0" rtlCol="0" anchor="t">
            <a:spAutoFit/>
          </a:bodyPr>
          <a:lstStyle/>
          <a:p>
            <a:pPr algn="l">
              <a:lnSpc>
                <a:spcPts val="2800"/>
              </a:lnSpc>
            </a:pPr>
            <a:r>
              <a:rPr lang="en-US" sz="2000">
                <a:solidFill>
                  <a:srgbClr val="000000"/>
                </a:solidFill>
                <a:latin typeface="DM Sans"/>
                <a:ea typeface="DM Sans"/>
                <a:cs typeface="DM Sans"/>
                <a:sym typeface="DM Sans"/>
              </a:rPr>
              <a:t>Bagaimana merancang dan membangun sistem pencatatan keuangan harian yang sesuai dengan operasional Kedai UMKM Magika?</a:t>
            </a:r>
          </a:p>
        </p:txBody>
      </p:sp>
      <p:sp>
        <p:nvSpPr>
          <p:cNvPr id="32" name="TextBox 32"/>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03</a:t>
            </a:r>
          </a:p>
        </p:txBody>
      </p:sp>
      <p:sp>
        <p:nvSpPr>
          <p:cNvPr id="33" name="TextBox 33"/>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34" name="TextBox 34"/>
          <p:cNvSpPr txBox="1"/>
          <p:nvPr/>
        </p:nvSpPr>
        <p:spPr>
          <a:xfrm>
            <a:off x="1735759" y="2817578"/>
            <a:ext cx="4228053" cy="1828800"/>
          </a:xfrm>
          <a:prstGeom prst="rect">
            <a:avLst/>
          </a:prstGeom>
        </p:spPr>
        <p:txBody>
          <a:bodyPr lIns="0" tIns="0" rIns="0" bIns="0" rtlCol="0" anchor="t">
            <a:spAutoFit/>
          </a:bodyPr>
          <a:lstStyle/>
          <a:p>
            <a:pPr algn="l">
              <a:lnSpc>
                <a:spcPts val="7200"/>
              </a:lnSpc>
            </a:pPr>
            <a:r>
              <a:rPr lang="en-US" sz="6000">
                <a:solidFill>
                  <a:srgbClr val="000000"/>
                </a:solidFill>
                <a:latin typeface="Nunito Sans Condensed"/>
                <a:ea typeface="Nunito Sans Condensed"/>
                <a:cs typeface="Nunito Sans Condensed"/>
                <a:sym typeface="Nunito Sans Condensed"/>
              </a:rPr>
              <a:t>Rumusan</a:t>
            </a:r>
          </a:p>
          <a:p>
            <a:pPr algn="l">
              <a:lnSpc>
                <a:spcPts val="7200"/>
              </a:lnSpc>
            </a:pPr>
            <a:r>
              <a:rPr lang="en-US" sz="6000">
                <a:solidFill>
                  <a:srgbClr val="000000"/>
                </a:solidFill>
                <a:latin typeface="Nunito Sans Condensed"/>
                <a:ea typeface="Nunito Sans Condensed"/>
                <a:cs typeface="Nunito Sans Condensed"/>
                <a:sym typeface="Nunito Sans Condensed"/>
              </a:rPr>
              <a:t>Masalah</a:t>
            </a:r>
          </a:p>
        </p:txBody>
      </p:sp>
      <p:sp>
        <p:nvSpPr>
          <p:cNvPr id="35" name="TextBox 35"/>
          <p:cNvSpPr txBox="1"/>
          <p:nvPr/>
        </p:nvSpPr>
        <p:spPr>
          <a:xfrm>
            <a:off x="8562610" y="3083378"/>
            <a:ext cx="3099998" cy="514350"/>
          </a:xfrm>
          <a:prstGeom prst="rect">
            <a:avLst/>
          </a:prstGeom>
        </p:spPr>
        <p:txBody>
          <a:bodyPr lIns="0" tIns="0" rIns="0" bIns="0" rtlCol="0" anchor="t">
            <a:spAutoFit/>
          </a:bodyPr>
          <a:lstStyle/>
          <a:p>
            <a:pPr algn="l">
              <a:lnSpc>
                <a:spcPts val="4200"/>
              </a:lnSpc>
            </a:pPr>
            <a:r>
              <a:rPr lang="en-US" sz="3000" b="1">
                <a:solidFill>
                  <a:srgbClr val="000000"/>
                </a:solidFill>
                <a:latin typeface="Nunito Sans Condensed Bold"/>
                <a:ea typeface="Nunito Sans Condensed Bold"/>
                <a:cs typeface="Nunito Sans Condensed Bold"/>
                <a:sym typeface="Nunito Sans Condensed Bold"/>
              </a:rPr>
              <a:t>Rumusan Satu</a:t>
            </a:r>
          </a:p>
        </p:txBody>
      </p:sp>
      <p:sp>
        <p:nvSpPr>
          <p:cNvPr id="36" name="TextBox 36"/>
          <p:cNvSpPr txBox="1"/>
          <p:nvPr/>
        </p:nvSpPr>
        <p:spPr>
          <a:xfrm>
            <a:off x="8562610" y="5011700"/>
            <a:ext cx="3064148" cy="514350"/>
          </a:xfrm>
          <a:prstGeom prst="rect">
            <a:avLst/>
          </a:prstGeom>
        </p:spPr>
        <p:txBody>
          <a:bodyPr lIns="0" tIns="0" rIns="0" bIns="0" rtlCol="0" anchor="t">
            <a:spAutoFit/>
          </a:bodyPr>
          <a:lstStyle/>
          <a:p>
            <a:pPr algn="l">
              <a:lnSpc>
                <a:spcPts val="4200"/>
              </a:lnSpc>
            </a:pPr>
            <a:r>
              <a:rPr lang="en-US" sz="3000" b="1">
                <a:solidFill>
                  <a:srgbClr val="000000"/>
                </a:solidFill>
                <a:latin typeface="Nunito Sans Condensed Bold"/>
                <a:ea typeface="Nunito Sans Condensed Bold"/>
                <a:cs typeface="Nunito Sans Condensed Bold"/>
                <a:sym typeface="Nunito Sans Condensed Bold"/>
              </a:rPr>
              <a:t>Rumusan Dua</a:t>
            </a:r>
          </a:p>
        </p:txBody>
      </p:sp>
      <p:sp>
        <p:nvSpPr>
          <p:cNvPr id="37" name="TextBox 37"/>
          <p:cNvSpPr txBox="1"/>
          <p:nvPr/>
        </p:nvSpPr>
        <p:spPr>
          <a:xfrm>
            <a:off x="8562610" y="6854433"/>
            <a:ext cx="3064148" cy="514350"/>
          </a:xfrm>
          <a:prstGeom prst="rect">
            <a:avLst/>
          </a:prstGeom>
        </p:spPr>
        <p:txBody>
          <a:bodyPr lIns="0" tIns="0" rIns="0" bIns="0" rtlCol="0" anchor="t">
            <a:spAutoFit/>
          </a:bodyPr>
          <a:lstStyle/>
          <a:p>
            <a:pPr algn="l">
              <a:lnSpc>
                <a:spcPts val="4200"/>
              </a:lnSpc>
            </a:pPr>
            <a:r>
              <a:rPr lang="en-US" sz="3000" b="1">
                <a:solidFill>
                  <a:srgbClr val="000000"/>
                </a:solidFill>
                <a:latin typeface="Nunito Sans Condensed Bold"/>
                <a:ea typeface="Nunito Sans Condensed Bold"/>
                <a:cs typeface="Nunito Sans Condensed Bold"/>
                <a:sym typeface="Nunito Sans Condensed Bold"/>
              </a:rPr>
              <a:t>Rumusan Tiga</a:t>
            </a:r>
          </a:p>
        </p:txBody>
      </p:sp>
      <p:sp>
        <p:nvSpPr>
          <p:cNvPr id="38" name="TextBox 38"/>
          <p:cNvSpPr txBox="1"/>
          <p:nvPr/>
        </p:nvSpPr>
        <p:spPr>
          <a:xfrm>
            <a:off x="8562610" y="5556983"/>
            <a:ext cx="8166373" cy="701674"/>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DM Sans"/>
                <a:ea typeface="DM Sans"/>
                <a:cs typeface="DM Sans"/>
                <a:sym typeface="DM Sans"/>
              </a:rPr>
              <a:t>Bagaimana sistem ini membantu pemilik usaha dalam memantau kondisi keuangan secara efektif ?</a:t>
            </a:r>
          </a:p>
        </p:txBody>
      </p:sp>
      <p:sp>
        <p:nvSpPr>
          <p:cNvPr id="39" name="TextBox 39"/>
          <p:cNvSpPr txBox="1"/>
          <p:nvPr/>
        </p:nvSpPr>
        <p:spPr>
          <a:xfrm>
            <a:off x="8562610" y="7419900"/>
            <a:ext cx="8166373" cy="701674"/>
          </a:xfrm>
          <a:prstGeom prst="rect">
            <a:avLst/>
          </a:prstGeom>
        </p:spPr>
        <p:txBody>
          <a:bodyPr lIns="0" tIns="0" rIns="0" bIns="0" rtlCol="0" anchor="t">
            <a:spAutoFit/>
          </a:bodyPr>
          <a:lstStyle/>
          <a:p>
            <a:pPr marL="0" lvl="0" indent="0" algn="l">
              <a:lnSpc>
                <a:spcPts val="2800"/>
              </a:lnSpc>
              <a:spcBef>
                <a:spcPct val="0"/>
              </a:spcBef>
            </a:pPr>
            <a:r>
              <a:rPr lang="en-US" sz="2000" u="none" strike="noStrike">
                <a:solidFill>
                  <a:srgbClr val="000000"/>
                </a:solidFill>
                <a:latin typeface="DM Sans"/>
                <a:ea typeface="DM Sans"/>
                <a:cs typeface="DM Sans"/>
                <a:sym typeface="DM Sans"/>
              </a:rPr>
              <a:t>Bagaimana merancang sistem pencatatan distribusi barang untuk mendukung operasional pengiriman di Kedai UMKM Magika?</a:t>
            </a:r>
          </a:p>
        </p:txBody>
      </p:sp>
      <p:sp>
        <p:nvSpPr>
          <p:cNvPr id="40" name="TextBox 40"/>
          <p:cNvSpPr txBox="1"/>
          <p:nvPr/>
        </p:nvSpPr>
        <p:spPr>
          <a:xfrm>
            <a:off x="7283351" y="5203787"/>
            <a:ext cx="971708" cy="587375"/>
          </a:xfrm>
          <a:prstGeom prst="rect">
            <a:avLst/>
          </a:prstGeom>
        </p:spPr>
        <p:txBody>
          <a:bodyPr lIns="0" tIns="0" rIns="0" bIns="0" rtlCol="0" anchor="t">
            <a:spAutoFit/>
          </a:bodyPr>
          <a:lstStyle/>
          <a:p>
            <a:pPr algn="ctr">
              <a:lnSpc>
                <a:spcPts val="4899"/>
              </a:lnSpc>
            </a:pPr>
            <a:r>
              <a:rPr lang="en-US" sz="3499" b="1">
                <a:solidFill>
                  <a:srgbClr val="FFFFFF"/>
                </a:solidFill>
                <a:latin typeface="Nunito Sans Condensed Bold"/>
                <a:ea typeface="Nunito Sans Condensed Bold"/>
                <a:cs typeface="Nunito Sans Condensed Bold"/>
                <a:sym typeface="Nunito Sans Condensed Bold"/>
              </a:rPr>
              <a:t>02.</a:t>
            </a:r>
          </a:p>
        </p:txBody>
      </p:sp>
      <p:sp>
        <p:nvSpPr>
          <p:cNvPr id="41" name="TextBox 41"/>
          <p:cNvSpPr txBox="1"/>
          <p:nvPr/>
        </p:nvSpPr>
        <p:spPr>
          <a:xfrm>
            <a:off x="7283351" y="7120333"/>
            <a:ext cx="971708" cy="587375"/>
          </a:xfrm>
          <a:prstGeom prst="rect">
            <a:avLst/>
          </a:prstGeom>
        </p:spPr>
        <p:txBody>
          <a:bodyPr lIns="0" tIns="0" rIns="0" bIns="0" rtlCol="0" anchor="t">
            <a:spAutoFit/>
          </a:bodyPr>
          <a:lstStyle/>
          <a:p>
            <a:pPr algn="ctr">
              <a:lnSpc>
                <a:spcPts val="4899"/>
              </a:lnSpc>
            </a:pPr>
            <a:r>
              <a:rPr lang="en-US" sz="3499" b="1">
                <a:solidFill>
                  <a:srgbClr val="FFFFFF"/>
                </a:solidFill>
                <a:latin typeface="Nunito Sans Condensed Bold"/>
                <a:ea typeface="Nunito Sans Condensed Bold"/>
                <a:cs typeface="Nunito Sans Condensed Bold"/>
                <a:sym typeface="Nunito Sans Condensed Bold"/>
              </a:rPr>
              <a:t>03.</a:t>
            </a:r>
          </a:p>
        </p:txBody>
      </p:sp>
      <p:sp>
        <p:nvSpPr>
          <p:cNvPr id="42" name="Freeform 42"/>
          <p:cNvSpPr/>
          <p:nvPr/>
        </p:nvSpPr>
        <p:spPr>
          <a:xfrm>
            <a:off x="14255232" y="1743218"/>
            <a:ext cx="4234221" cy="1397311"/>
          </a:xfrm>
          <a:custGeom>
            <a:avLst/>
            <a:gdLst/>
            <a:ahLst/>
            <a:cxnLst/>
            <a:rect l="l" t="t" r="r" b="b"/>
            <a:pathLst>
              <a:path w="4234221" h="1397311">
                <a:moveTo>
                  <a:pt x="0" y="0"/>
                </a:moveTo>
                <a:lnTo>
                  <a:pt x="4234221" y="0"/>
                </a:lnTo>
                <a:lnTo>
                  <a:pt x="4234221"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19050"/>
              <a:ext cx="1742062"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3378328"/>
            <a:ext cx="18288000" cy="5200683"/>
            <a:chOff x="0" y="0"/>
            <a:chExt cx="4816593" cy="1369727"/>
          </a:xfrm>
        </p:grpSpPr>
        <p:sp>
          <p:nvSpPr>
            <p:cNvPr id="9" name="Freeform 9"/>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sp>
        <p:sp>
          <p:nvSpPr>
            <p:cNvPr id="10" name="TextBox 10"/>
            <p:cNvSpPr txBox="1"/>
            <p:nvPr/>
          </p:nvSpPr>
          <p:spPr>
            <a:xfrm>
              <a:off x="0" y="-19050"/>
              <a:ext cx="4816593" cy="1388777"/>
            </a:xfrm>
            <a:prstGeom prst="rect">
              <a:avLst/>
            </a:prstGeom>
          </p:spPr>
          <p:txBody>
            <a:bodyPr lIns="50800" tIns="50800" rIns="50800" bIns="50800" rtlCol="0" anchor="ctr"/>
            <a:lstStyle/>
            <a:p>
              <a:pPr algn="ctr">
                <a:lnSpc>
                  <a:spcPts val="3100"/>
                </a:lnSpc>
              </a:pPr>
              <a:endParaRPr/>
            </a:p>
          </p:txBody>
        </p:sp>
      </p:grpSp>
      <p:sp>
        <p:nvSpPr>
          <p:cNvPr id="11" name="TextBox 11"/>
          <p:cNvSpPr txBox="1"/>
          <p:nvPr/>
        </p:nvSpPr>
        <p:spPr>
          <a:xfrm>
            <a:off x="1217263" y="5939459"/>
            <a:ext cx="4426328" cy="2267585"/>
          </a:xfrm>
          <a:prstGeom prst="rect">
            <a:avLst/>
          </a:prstGeom>
        </p:spPr>
        <p:txBody>
          <a:bodyPr lIns="0" tIns="0" rIns="0" bIns="0" rtlCol="0" anchor="t">
            <a:spAutoFit/>
          </a:bodyPr>
          <a:lstStyle/>
          <a:p>
            <a:pPr algn="just">
              <a:lnSpc>
                <a:spcPts val="3640"/>
              </a:lnSpc>
            </a:pPr>
            <a:r>
              <a:rPr lang="en-US" sz="2600">
                <a:solidFill>
                  <a:srgbClr val="000000"/>
                </a:solidFill>
                <a:latin typeface="DM Sans"/>
                <a:ea typeface="DM Sans"/>
                <a:cs typeface="DM Sans"/>
                <a:sym typeface="DM Sans"/>
              </a:rPr>
              <a:t>Merancang dan membangun sistem pencatatan keuangan harian yang sesuai dengan kebutuhan operasional Kedai UMKM Magika.</a:t>
            </a:r>
          </a:p>
        </p:txBody>
      </p:sp>
      <p:sp>
        <p:nvSpPr>
          <p:cNvPr id="12" name="AutoShape 12"/>
          <p:cNvSpPr/>
          <p:nvPr/>
        </p:nvSpPr>
        <p:spPr>
          <a:xfrm flipV="1">
            <a:off x="6022728" y="4212208"/>
            <a:ext cx="18304" cy="3532924"/>
          </a:xfrm>
          <a:prstGeom prst="line">
            <a:avLst/>
          </a:prstGeom>
          <a:ln w="38100" cap="rnd">
            <a:solidFill>
              <a:srgbClr val="B7CADB"/>
            </a:solidFill>
            <a:prstDash val="solid"/>
            <a:headEnd type="oval" w="lg" len="lg"/>
            <a:tailEnd type="oval" w="lg" len="lg"/>
          </a:ln>
        </p:spPr>
      </p:sp>
      <p:sp>
        <p:nvSpPr>
          <p:cNvPr id="13" name="AutoShape 13"/>
          <p:cNvSpPr/>
          <p:nvPr/>
        </p:nvSpPr>
        <p:spPr>
          <a:xfrm flipV="1">
            <a:off x="12246967" y="4212208"/>
            <a:ext cx="18304" cy="3532924"/>
          </a:xfrm>
          <a:prstGeom prst="line">
            <a:avLst/>
          </a:prstGeom>
          <a:ln w="38100" cap="rnd">
            <a:solidFill>
              <a:srgbClr val="B7CADB"/>
            </a:solidFill>
            <a:prstDash val="solid"/>
            <a:headEnd type="oval" w="lg" len="lg"/>
            <a:tailEnd type="oval" w="lg" len="lg"/>
          </a:ln>
        </p:spPr>
      </p:sp>
      <p:sp>
        <p:nvSpPr>
          <p:cNvPr id="14" name="Freeform 14"/>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5411862" y="1973273"/>
            <a:ext cx="7464276"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Tujuan Penelitian</a:t>
            </a:r>
          </a:p>
        </p:txBody>
      </p:sp>
      <p:sp>
        <p:nvSpPr>
          <p:cNvPr id="16" name="TextBox 16"/>
          <p:cNvSpPr txBox="1"/>
          <p:nvPr/>
        </p:nvSpPr>
        <p:spPr>
          <a:xfrm>
            <a:off x="2771732"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01.</a:t>
            </a:r>
          </a:p>
        </p:txBody>
      </p:sp>
      <p:sp>
        <p:nvSpPr>
          <p:cNvPr id="17" name="TextBox 17"/>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04</a:t>
            </a:r>
          </a:p>
        </p:txBody>
      </p:sp>
      <p:sp>
        <p:nvSpPr>
          <p:cNvPr id="18" name="TextBox 18"/>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9" name="TextBox 19"/>
          <p:cNvSpPr txBox="1"/>
          <p:nvPr/>
        </p:nvSpPr>
        <p:spPr>
          <a:xfrm>
            <a:off x="1756226"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Satu</a:t>
            </a:r>
          </a:p>
        </p:txBody>
      </p:sp>
      <p:sp>
        <p:nvSpPr>
          <p:cNvPr id="20" name="TextBox 20"/>
          <p:cNvSpPr txBox="1"/>
          <p:nvPr/>
        </p:nvSpPr>
        <p:spPr>
          <a:xfrm>
            <a:off x="8482980"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02.</a:t>
            </a:r>
          </a:p>
        </p:txBody>
      </p:sp>
      <p:sp>
        <p:nvSpPr>
          <p:cNvPr id="21" name="TextBox 21"/>
          <p:cNvSpPr txBox="1"/>
          <p:nvPr/>
        </p:nvSpPr>
        <p:spPr>
          <a:xfrm>
            <a:off x="7467474"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Dua</a:t>
            </a:r>
          </a:p>
        </p:txBody>
      </p:sp>
      <p:sp>
        <p:nvSpPr>
          <p:cNvPr id="22" name="TextBox 22"/>
          <p:cNvSpPr txBox="1"/>
          <p:nvPr/>
        </p:nvSpPr>
        <p:spPr>
          <a:xfrm>
            <a:off x="14194229"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03.</a:t>
            </a:r>
          </a:p>
        </p:txBody>
      </p:sp>
      <p:sp>
        <p:nvSpPr>
          <p:cNvPr id="23" name="TextBox 23"/>
          <p:cNvSpPr txBox="1"/>
          <p:nvPr/>
        </p:nvSpPr>
        <p:spPr>
          <a:xfrm>
            <a:off x="13178722"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Tiga</a:t>
            </a:r>
          </a:p>
        </p:txBody>
      </p:sp>
      <p:sp>
        <p:nvSpPr>
          <p:cNvPr id="24" name="Freeform 24"/>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5" name="Freeform 25"/>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6" name="TextBox 26"/>
          <p:cNvSpPr txBox="1"/>
          <p:nvPr/>
        </p:nvSpPr>
        <p:spPr>
          <a:xfrm>
            <a:off x="6928512" y="5939459"/>
            <a:ext cx="4426328" cy="2267585"/>
          </a:xfrm>
          <a:prstGeom prst="rect">
            <a:avLst/>
          </a:prstGeom>
        </p:spPr>
        <p:txBody>
          <a:bodyPr lIns="0" tIns="0" rIns="0" bIns="0" rtlCol="0" anchor="t">
            <a:spAutoFit/>
          </a:bodyPr>
          <a:lstStyle/>
          <a:p>
            <a:pPr marL="0" lvl="0" indent="0" algn="just">
              <a:lnSpc>
                <a:spcPts val="3640"/>
              </a:lnSpc>
              <a:spcBef>
                <a:spcPct val="0"/>
              </a:spcBef>
            </a:pPr>
            <a:r>
              <a:rPr lang="en-US" sz="2600" u="none" strike="noStrike">
                <a:solidFill>
                  <a:srgbClr val="000000"/>
                </a:solidFill>
                <a:latin typeface="DM Sans"/>
                <a:ea typeface="DM Sans"/>
                <a:cs typeface="DM Sans"/>
                <a:sym typeface="DM Sans"/>
              </a:rPr>
              <a:t>Menyediakan solusi sistem yang efisien, akurat, dan mudah digunakan untuk mendukung kegiatan UMKM Magika. </a:t>
            </a:r>
          </a:p>
        </p:txBody>
      </p:sp>
      <p:sp>
        <p:nvSpPr>
          <p:cNvPr id="27" name="TextBox 27"/>
          <p:cNvSpPr txBox="1"/>
          <p:nvPr/>
        </p:nvSpPr>
        <p:spPr>
          <a:xfrm>
            <a:off x="12644409" y="5929934"/>
            <a:ext cx="4426328" cy="2622549"/>
          </a:xfrm>
          <a:prstGeom prst="rect">
            <a:avLst/>
          </a:prstGeom>
        </p:spPr>
        <p:txBody>
          <a:bodyPr lIns="0" tIns="0" rIns="0" bIns="0" rtlCol="0" anchor="t">
            <a:spAutoFit/>
          </a:bodyPr>
          <a:lstStyle/>
          <a:p>
            <a:pPr marL="0" lvl="0" indent="0" algn="just">
              <a:lnSpc>
                <a:spcPts val="3500"/>
              </a:lnSpc>
              <a:spcBef>
                <a:spcPct val="0"/>
              </a:spcBef>
            </a:pPr>
            <a:r>
              <a:rPr lang="en-US" sz="2500" u="none" strike="noStrike">
                <a:solidFill>
                  <a:srgbClr val="000000"/>
                </a:solidFill>
                <a:latin typeface="DM Sans"/>
                <a:ea typeface="DM Sans"/>
                <a:cs typeface="DM Sans"/>
                <a:sym typeface="DM Sans"/>
              </a:rPr>
              <a:t>Merancang dan membangun fitur distribusi barang untuk mencatat pengeluaran stok serta mendukung proses pengiriman kepada pelanggan dan pengecer.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36804" y="2530485"/>
            <a:ext cx="6614393" cy="341250"/>
            <a:chOff x="0" y="0"/>
            <a:chExt cx="1742062" cy="89877"/>
          </a:xfrm>
        </p:grpSpPr>
        <p:sp>
          <p:nvSpPr>
            <p:cNvPr id="3" name="Freeform 3"/>
            <p:cNvSpPr/>
            <p:nvPr/>
          </p:nvSpPr>
          <p:spPr>
            <a:xfrm>
              <a:off x="0" y="0"/>
              <a:ext cx="1742062" cy="89877"/>
            </a:xfrm>
            <a:custGeom>
              <a:avLst/>
              <a:gdLst/>
              <a:ahLst/>
              <a:cxnLst/>
              <a:rect l="l" t="t" r="r" b="b"/>
              <a:pathLst>
                <a:path w="1742062" h="89877">
                  <a:moveTo>
                    <a:pt x="0" y="0"/>
                  </a:moveTo>
                  <a:lnTo>
                    <a:pt x="1742062" y="0"/>
                  </a:lnTo>
                  <a:lnTo>
                    <a:pt x="1742062" y="89877"/>
                  </a:lnTo>
                  <a:lnTo>
                    <a:pt x="0" y="89877"/>
                  </a:lnTo>
                  <a:close/>
                </a:path>
              </a:pathLst>
            </a:custGeom>
            <a:solidFill>
              <a:srgbClr val="B7CADB"/>
            </a:solidFill>
          </p:spPr>
        </p:sp>
        <p:sp>
          <p:nvSpPr>
            <p:cNvPr id="4" name="TextBox 4"/>
            <p:cNvSpPr txBox="1"/>
            <p:nvPr/>
          </p:nvSpPr>
          <p:spPr>
            <a:xfrm>
              <a:off x="0" y="-19050"/>
              <a:ext cx="1742062"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0" y="3378328"/>
            <a:ext cx="18288000" cy="5200683"/>
            <a:chOff x="0" y="0"/>
            <a:chExt cx="4816593" cy="1369727"/>
          </a:xfrm>
        </p:grpSpPr>
        <p:sp>
          <p:nvSpPr>
            <p:cNvPr id="9" name="Freeform 9"/>
            <p:cNvSpPr/>
            <p:nvPr/>
          </p:nvSpPr>
          <p:spPr>
            <a:xfrm>
              <a:off x="0" y="0"/>
              <a:ext cx="4816592" cy="1369727"/>
            </a:xfrm>
            <a:custGeom>
              <a:avLst/>
              <a:gdLst/>
              <a:ahLst/>
              <a:cxnLst/>
              <a:rect l="l" t="t" r="r" b="b"/>
              <a:pathLst>
                <a:path w="4816592" h="1369727">
                  <a:moveTo>
                    <a:pt x="0" y="0"/>
                  </a:moveTo>
                  <a:lnTo>
                    <a:pt x="4816592" y="0"/>
                  </a:lnTo>
                  <a:lnTo>
                    <a:pt x="4816592" y="1369727"/>
                  </a:lnTo>
                  <a:lnTo>
                    <a:pt x="0" y="1369727"/>
                  </a:lnTo>
                  <a:close/>
                </a:path>
              </a:pathLst>
            </a:custGeom>
            <a:solidFill>
              <a:srgbClr val="FAFAFA"/>
            </a:solidFill>
          </p:spPr>
        </p:sp>
        <p:sp>
          <p:nvSpPr>
            <p:cNvPr id="10" name="TextBox 10"/>
            <p:cNvSpPr txBox="1"/>
            <p:nvPr/>
          </p:nvSpPr>
          <p:spPr>
            <a:xfrm>
              <a:off x="0" y="-19050"/>
              <a:ext cx="4816593" cy="1388777"/>
            </a:xfrm>
            <a:prstGeom prst="rect">
              <a:avLst/>
            </a:prstGeom>
          </p:spPr>
          <p:txBody>
            <a:bodyPr lIns="50800" tIns="50800" rIns="50800" bIns="50800" rtlCol="0" anchor="ctr"/>
            <a:lstStyle/>
            <a:p>
              <a:pPr algn="ctr">
                <a:lnSpc>
                  <a:spcPts val="3100"/>
                </a:lnSpc>
              </a:pPr>
              <a:endParaRPr/>
            </a:p>
          </p:txBody>
        </p:sp>
      </p:grpSp>
      <p:sp>
        <p:nvSpPr>
          <p:cNvPr id="11" name="TextBox 11"/>
          <p:cNvSpPr txBox="1"/>
          <p:nvPr/>
        </p:nvSpPr>
        <p:spPr>
          <a:xfrm>
            <a:off x="1217263" y="5939459"/>
            <a:ext cx="4426328" cy="2267585"/>
          </a:xfrm>
          <a:prstGeom prst="rect">
            <a:avLst/>
          </a:prstGeom>
        </p:spPr>
        <p:txBody>
          <a:bodyPr lIns="0" tIns="0" rIns="0" bIns="0" rtlCol="0" anchor="t">
            <a:spAutoFit/>
          </a:bodyPr>
          <a:lstStyle/>
          <a:p>
            <a:pPr algn="ctr">
              <a:lnSpc>
                <a:spcPts val="3640"/>
              </a:lnSpc>
            </a:pPr>
            <a:r>
              <a:rPr lang="en-US" sz="2600">
                <a:solidFill>
                  <a:srgbClr val="000000"/>
                </a:solidFill>
                <a:latin typeface="DM Sans"/>
                <a:ea typeface="DM Sans"/>
                <a:cs typeface="DM Sans"/>
                <a:sym typeface="DM Sans"/>
              </a:rPr>
              <a:t>Pencatatan transaksi keuangan harian (pemasukan dan pengeluaran) di Kedai Magika.</a:t>
            </a:r>
          </a:p>
        </p:txBody>
      </p:sp>
      <p:sp>
        <p:nvSpPr>
          <p:cNvPr id="12" name="AutoShape 12"/>
          <p:cNvSpPr/>
          <p:nvPr/>
        </p:nvSpPr>
        <p:spPr>
          <a:xfrm flipV="1">
            <a:off x="6022728" y="4212208"/>
            <a:ext cx="18304" cy="3532924"/>
          </a:xfrm>
          <a:prstGeom prst="line">
            <a:avLst/>
          </a:prstGeom>
          <a:ln w="38100" cap="rnd">
            <a:solidFill>
              <a:srgbClr val="B7CADB"/>
            </a:solidFill>
            <a:prstDash val="solid"/>
            <a:headEnd type="oval" w="lg" len="lg"/>
            <a:tailEnd type="oval" w="lg" len="lg"/>
          </a:ln>
        </p:spPr>
      </p:sp>
      <p:sp>
        <p:nvSpPr>
          <p:cNvPr id="13" name="AutoShape 13"/>
          <p:cNvSpPr/>
          <p:nvPr/>
        </p:nvSpPr>
        <p:spPr>
          <a:xfrm flipV="1">
            <a:off x="12246967" y="4212208"/>
            <a:ext cx="18304" cy="3532924"/>
          </a:xfrm>
          <a:prstGeom prst="line">
            <a:avLst/>
          </a:prstGeom>
          <a:ln w="38100" cap="rnd">
            <a:solidFill>
              <a:srgbClr val="B7CADB"/>
            </a:solidFill>
            <a:prstDash val="solid"/>
            <a:headEnd type="oval" w="lg" len="lg"/>
            <a:tailEnd type="oval" w="lg" len="lg"/>
          </a:ln>
        </p:spPr>
      </p:sp>
      <p:sp>
        <p:nvSpPr>
          <p:cNvPr id="14" name="Freeform 14"/>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TextBox 15"/>
          <p:cNvSpPr txBox="1"/>
          <p:nvPr/>
        </p:nvSpPr>
        <p:spPr>
          <a:xfrm>
            <a:off x="5411862" y="1973273"/>
            <a:ext cx="7464276"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Ruang Linkup</a:t>
            </a:r>
          </a:p>
        </p:txBody>
      </p:sp>
      <p:sp>
        <p:nvSpPr>
          <p:cNvPr id="16" name="TextBox 16"/>
          <p:cNvSpPr txBox="1"/>
          <p:nvPr/>
        </p:nvSpPr>
        <p:spPr>
          <a:xfrm>
            <a:off x="2771732"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01.</a:t>
            </a:r>
          </a:p>
        </p:txBody>
      </p:sp>
      <p:sp>
        <p:nvSpPr>
          <p:cNvPr id="17" name="TextBox 17"/>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05</a:t>
            </a:r>
          </a:p>
        </p:txBody>
      </p:sp>
      <p:sp>
        <p:nvSpPr>
          <p:cNvPr id="18" name="TextBox 18"/>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9" name="TextBox 19"/>
          <p:cNvSpPr txBox="1"/>
          <p:nvPr/>
        </p:nvSpPr>
        <p:spPr>
          <a:xfrm>
            <a:off x="1756226"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Satu</a:t>
            </a:r>
          </a:p>
        </p:txBody>
      </p:sp>
      <p:sp>
        <p:nvSpPr>
          <p:cNvPr id="20" name="TextBox 20"/>
          <p:cNvSpPr txBox="1"/>
          <p:nvPr/>
        </p:nvSpPr>
        <p:spPr>
          <a:xfrm>
            <a:off x="8482980"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02.</a:t>
            </a:r>
          </a:p>
        </p:txBody>
      </p:sp>
      <p:sp>
        <p:nvSpPr>
          <p:cNvPr id="21" name="TextBox 21"/>
          <p:cNvSpPr txBox="1"/>
          <p:nvPr/>
        </p:nvSpPr>
        <p:spPr>
          <a:xfrm>
            <a:off x="7467474"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Dua</a:t>
            </a:r>
          </a:p>
        </p:txBody>
      </p:sp>
      <p:sp>
        <p:nvSpPr>
          <p:cNvPr id="22" name="TextBox 22"/>
          <p:cNvSpPr txBox="1"/>
          <p:nvPr/>
        </p:nvSpPr>
        <p:spPr>
          <a:xfrm>
            <a:off x="14194229" y="4498326"/>
            <a:ext cx="1317391"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03.</a:t>
            </a:r>
          </a:p>
        </p:txBody>
      </p:sp>
      <p:sp>
        <p:nvSpPr>
          <p:cNvPr id="23" name="TextBox 23"/>
          <p:cNvSpPr txBox="1"/>
          <p:nvPr/>
        </p:nvSpPr>
        <p:spPr>
          <a:xfrm>
            <a:off x="13178722" y="5243876"/>
            <a:ext cx="3348403" cy="587375"/>
          </a:xfrm>
          <a:prstGeom prst="rect">
            <a:avLst/>
          </a:prstGeom>
        </p:spPr>
        <p:txBody>
          <a:bodyPr lIns="0" tIns="0" rIns="0" bIns="0" rtlCol="0" anchor="t">
            <a:spAutoFit/>
          </a:bodyPr>
          <a:lstStyle/>
          <a:p>
            <a:pPr algn="ctr">
              <a:lnSpc>
                <a:spcPts val="4899"/>
              </a:lnSpc>
            </a:pPr>
            <a:r>
              <a:rPr lang="en-US" sz="3499" b="1">
                <a:solidFill>
                  <a:srgbClr val="000000"/>
                </a:solidFill>
                <a:latin typeface="Nunito Sans Condensed Bold"/>
                <a:ea typeface="Nunito Sans Condensed Bold"/>
                <a:cs typeface="Nunito Sans Condensed Bold"/>
                <a:sym typeface="Nunito Sans Condensed Bold"/>
              </a:rPr>
              <a:t>Tujuan Tiga</a:t>
            </a:r>
          </a:p>
        </p:txBody>
      </p:sp>
      <p:sp>
        <p:nvSpPr>
          <p:cNvPr id="24" name="Freeform 24"/>
          <p:cNvSpPr/>
          <p:nvPr/>
        </p:nvSpPr>
        <p:spPr>
          <a:xfrm>
            <a:off x="16860498" y="2284268"/>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5" name="Freeform 25"/>
          <p:cNvSpPr/>
          <p:nvPr/>
        </p:nvSpPr>
        <p:spPr>
          <a:xfrm>
            <a:off x="15432995" y="886957"/>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26" name="TextBox 26"/>
          <p:cNvSpPr txBox="1"/>
          <p:nvPr/>
        </p:nvSpPr>
        <p:spPr>
          <a:xfrm>
            <a:off x="6928512" y="5939459"/>
            <a:ext cx="4426328" cy="1353185"/>
          </a:xfrm>
          <a:prstGeom prst="rect">
            <a:avLst/>
          </a:prstGeom>
        </p:spPr>
        <p:txBody>
          <a:bodyPr lIns="0" tIns="0" rIns="0" bIns="0" rtlCol="0" anchor="t">
            <a:spAutoFit/>
          </a:bodyPr>
          <a:lstStyle/>
          <a:p>
            <a:pPr marL="0" lvl="0" indent="0" algn="just">
              <a:lnSpc>
                <a:spcPts val="3640"/>
              </a:lnSpc>
              <a:spcBef>
                <a:spcPct val="0"/>
              </a:spcBef>
            </a:pPr>
            <a:r>
              <a:rPr lang="en-US" sz="2600">
                <a:solidFill>
                  <a:srgbClr val="000000"/>
                </a:solidFill>
                <a:latin typeface="DM Sans"/>
                <a:ea typeface="DM Sans"/>
                <a:cs typeface="DM Sans"/>
                <a:sym typeface="DM Sans"/>
              </a:rPr>
              <a:t>P</a:t>
            </a:r>
            <a:r>
              <a:rPr lang="en-US" sz="2600" u="none" strike="noStrike">
                <a:solidFill>
                  <a:srgbClr val="000000"/>
                </a:solidFill>
                <a:latin typeface="DM Sans"/>
                <a:ea typeface="DM Sans"/>
                <a:cs typeface="DM Sans"/>
                <a:sym typeface="DM Sans"/>
              </a:rPr>
              <a:t>engembangan sistem berbasis web menggunakan Laravel dan MySQL</a:t>
            </a:r>
          </a:p>
        </p:txBody>
      </p:sp>
      <p:sp>
        <p:nvSpPr>
          <p:cNvPr id="27" name="TextBox 27"/>
          <p:cNvSpPr txBox="1"/>
          <p:nvPr/>
        </p:nvSpPr>
        <p:spPr>
          <a:xfrm>
            <a:off x="12644409" y="5929934"/>
            <a:ext cx="4426328" cy="1746249"/>
          </a:xfrm>
          <a:prstGeom prst="rect">
            <a:avLst/>
          </a:prstGeom>
        </p:spPr>
        <p:txBody>
          <a:bodyPr lIns="0" tIns="0" rIns="0" bIns="0" rtlCol="0" anchor="t">
            <a:spAutoFit/>
          </a:bodyPr>
          <a:lstStyle/>
          <a:p>
            <a:pPr marL="0" lvl="0" indent="0" algn="just">
              <a:lnSpc>
                <a:spcPts val="3500"/>
              </a:lnSpc>
              <a:spcBef>
                <a:spcPct val="0"/>
              </a:spcBef>
            </a:pPr>
            <a:r>
              <a:rPr lang="en-US" sz="2500">
                <a:solidFill>
                  <a:srgbClr val="000000"/>
                </a:solidFill>
                <a:latin typeface="DM Sans"/>
                <a:ea typeface="DM Sans"/>
                <a:cs typeface="DM Sans"/>
                <a:sym typeface="DM Sans"/>
              </a:rPr>
              <a:t>Sist</a:t>
            </a:r>
            <a:r>
              <a:rPr lang="en-US" sz="2500" u="none" strike="noStrike">
                <a:solidFill>
                  <a:srgbClr val="000000"/>
                </a:solidFill>
                <a:latin typeface="DM Sans"/>
                <a:ea typeface="DM Sans"/>
                <a:cs typeface="DM Sans"/>
                <a:sym typeface="DM Sans"/>
              </a:rPr>
              <a:t>em hanya digunakan oleh internal kedai (pemilik dan karyawan), tanpa integrasi pihak eksternal.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82A8"/>
        </a:solidFill>
        <a:effectLst/>
      </p:bgPr>
    </p:bg>
    <p:spTree>
      <p:nvGrpSpPr>
        <p:cNvPr id="1" name=""/>
        <p:cNvGrpSpPr/>
        <p:nvPr/>
      </p:nvGrpSpPr>
      <p:grpSpPr>
        <a:xfrm>
          <a:off x="0" y="0"/>
          <a:ext cx="0" cy="0"/>
          <a:chOff x="0" y="0"/>
          <a:chExt cx="0" cy="0"/>
        </a:xfrm>
      </p:grpSpPr>
      <p:sp>
        <p:nvSpPr>
          <p:cNvPr id="2" name="TextBox 2"/>
          <p:cNvSpPr txBox="1"/>
          <p:nvPr/>
        </p:nvSpPr>
        <p:spPr>
          <a:xfrm>
            <a:off x="1427502" y="1403120"/>
            <a:ext cx="15831798" cy="7750174"/>
          </a:xfrm>
          <a:prstGeom prst="rect">
            <a:avLst/>
          </a:prstGeom>
        </p:spPr>
        <p:txBody>
          <a:bodyPr lIns="0" tIns="0" rIns="0" bIns="0" rtlCol="0" anchor="t">
            <a:spAutoFit/>
          </a:bodyPr>
          <a:lstStyle/>
          <a:p>
            <a:pPr algn="just">
              <a:lnSpc>
                <a:spcPts val="2800"/>
              </a:lnSpc>
            </a:pPr>
            <a:r>
              <a:rPr lang="en-US" sz="2000">
                <a:solidFill>
                  <a:srgbClr val="FFFFFF"/>
                </a:solidFill>
                <a:latin typeface="DM Sans"/>
                <a:ea typeface="DM Sans"/>
                <a:cs typeface="DM Sans"/>
                <a:sym typeface="DM Sans"/>
              </a:rPr>
              <a:t>🔹 Sistem Informasi</a:t>
            </a:r>
          </a:p>
          <a:p>
            <a:pPr algn="just">
              <a:lnSpc>
                <a:spcPts val="2800"/>
              </a:lnSpc>
            </a:pPr>
            <a:r>
              <a:rPr lang="en-US" sz="2000">
                <a:solidFill>
                  <a:srgbClr val="FFFFFF"/>
                </a:solidFill>
                <a:latin typeface="DM Sans"/>
                <a:ea typeface="DM Sans"/>
                <a:cs typeface="DM Sans"/>
                <a:sym typeface="DM Sans"/>
              </a:rPr>
              <a:t> Sistem yang mengolah data menjadi informasi untuk mendukung operasional, manajerial, dan pengambilan keputusan (Jogiyanto, 2005).</a:t>
            </a:r>
          </a:p>
          <a:p>
            <a:pPr algn="just">
              <a:lnSpc>
                <a:spcPts val="2800"/>
              </a:lnSpc>
            </a:pPr>
            <a:endParaRPr lang="en-US" sz="2000">
              <a:solidFill>
                <a:srgbClr val="FFFFFF"/>
              </a:solidFill>
              <a:latin typeface="DM Sans"/>
              <a:ea typeface="DM Sans"/>
              <a:cs typeface="DM Sans"/>
              <a:sym typeface="DM Sans"/>
            </a:endParaRPr>
          </a:p>
          <a:p>
            <a:pPr algn="just">
              <a:lnSpc>
                <a:spcPts val="2800"/>
              </a:lnSpc>
            </a:pPr>
            <a:r>
              <a:rPr lang="en-US" sz="2000">
                <a:solidFill>
                  <a:srgbClr val="FFFFFF"/>
                </a:solidFill>
                <a:latin typeface="DM Sans"/>
                <a:ea typeface="DM Sans"/>
                <a:cs typeface="DM Sans"/>
                <a:sym typeface="DM Sans"/>
              </a:rPr>
              <a:t>🔹 Sistem Informasi Akuntansi</a:t>
            </a:r>
          </a:p>
          <a:p>
            <a:pPr algn="just">
              <a:lnSpc>
                <a:spcPts val="2800"/>
              </a:lnSpc>
            </a:pPr>
            <a:r>
              <a:rPr lang="en-US" sz="2000">
                <a:solidFill>
                  <a:srgbClr val="FFFFFF"/>
                </a:solidFill>
                <a:latin typeface="DM Sans"/>
                <a:ea typeface="DM Sans"/>
                <a:cs typeface="DM Sans"/>
                <a:sym typeface="DM Sans"/>
              </a:rPr>
              <a:t> Sistem untuk mencatat, mengklasifikasi, dan menyajikan transaksi keuangan secara terstruktur dan akurat (Hall, 2011).</a:t>
            </a:r>
          </a:p>
          <a:p>
            <a:pPr algn="just">
              <a:lnSpc>
                <a:spcPts val="2800"/>
              </a:lnSpc>
            </a:pPr>
            <a:endParaRPr lang="en-US" sz="2000">
              <a:solidFill>
                <a:srgbClr val="FFFFFF"/>
              </a:solidFill>
              <a:latin typeface="DM Sans"/>
              <a:ea typeface="DM Sans"/>
              <a:cs typeface="DM Sans"/>
              <a:sym typeface="DM Sans"/>
            </a:endParaRPr>
          </a:p>
          <a:p>
            <a:pPr algn="just">
              <a:lnSpc>
                <a:spcPts val="2800"/>
              </a:lnSpc>
            </a:pPr>
            <a:r>
              <a:rPr lang="en-US" sz="2000">
                <a:solidFill>
                  <a:srgbClr val="FFFFFF"/>
                </a:solidFill>
                <a:latin typeface="DM Sans"/>
                <a:ea typeface="DM Sans"/>
                <a:cs typeface="DM Sans"/>
                <a:sym typeface="DM Sans"/>
              </a:rPr>
              <a:t>🔹 UMKM</a:t>
            </a:r>
          </a:p>
          <a:p>
            <a:pPr algn="just">
              <a:lnSpc>
                <a:spcPts val="2800"/>
              </a:lnSpc>
            </a:pPr>
            <a:r>
              <a:rPr lang="en-US" sz="2000">
                <a:solidFill>
                  <a:srgbClr val="FFFFFF"/>
                </a:solidFill>
                <a:latin typeface="DM Sans"/>
                <a:ea typeface="DM Sans"/>
                <a:cs typeface="DM Sans"/>
                <a:sym typeface="DM Sans"/>
              </a:rPr>
              <a:t> Usaha produktif milik perorangan atau badan usaha dengan kriteria aset dan omzet tertentu, namun banyak yang belum terdigitalisasi (UU No. 20 Tahun 2008).</a:t>
            </a:r>
          </a:p>
          <a:p>
            <a:pPr algn="just">
              <a:lnSpc>
                <a:spcPts val="2800"/>
              </a:lnSpc>
            </a:pPr>
            <a:endParaRPr lang="en-US" sz="2000">
              <a:solidFill>
                <a:srgbClr val="FFFFFF"/>
              </a:solidFill>
              <a:latin typeface="DM Sans"/>
              <a:ea typeface="DM Sans"/>
              <a:cs typeface="DM Sans"/>
              <a:sym typeface="DM Sans"/>
            </a:endParaRPr>
          </a:p>
          <a:p>
            <a:pPr algn="just">
              <a:lnSpc>
                <a:spcPts val="2800"/>
              </a:lnSpc>
            </a:pPr>
            <a:r>
              <a:rPr lang="en-US" sz="2000">
                <a:solidFill>
                  <a:srgbClr val="FFFFFF"/>
                </a:solidFill>
                <a:latin typeface="DM Sans"/>
                <a:ea typeface="DM Sans"/>
                <a:cs typeface="DM Sans"/>
                <a:sym typeface="DM Sans"/>
              </a:rPr>
              <a:t>🔹 Transaksi Keuangan</a:t>
            </a:r>
          </a:p>
          <a:p>
            <a:pPr algn="just">
              <a:lnSpc>
                <a:spcPts val="2800"/>
              </a:lnSpc>
            </a:pPr>
            <a:r>
              <a:rPr lang="en-US" sz="2000">
                <a:solidFill>
                  <a:srgbClr val="FFFFFF"/>
                </a:solidFill>
                <a:latin typeface="DM Sans"/>
                <a:ea typeface="DM Sans"/>
                <a:cs typeface="DM Sans"/>
                <a:sym typeface="DM Sans"/>
              </a:rPr>
              <a:t> Kegiatan ekonomi berupa pemasukan atau pengeluaran yang memengaruhi posisi keuangan usaha (Kieso et al., 2016).</a:t>
            </a:r>
          </a:p>
          <a:p>
            <a:pPr algn="just">
              <a:lnSpc>
                <a:spcPts val="2800"/>
              </a:lnSpc>
            </a:pPr>
            <a:endParaRPr lang="en-US" sz="2000">
              <a:solidFill>
                <a:srgbClr val="FFFFFF"/>
              </a:solidFill>
              <a:latin typeface="DM Sans"/>
              <a:ea typeface="DM Sans"/>
              <a:cs typeface="DM Sans"/>
              <a:sym typeface="DM Sans"/>
            </a:endParaRPr>
          </a:p>
          <a:p>
            <a:pPr algn="just">
              <a:lnSpc>
                <a:spcPts val="2800"/>
              </a:lnSpc>
            </a:pPr>
            <a:r>
              <a:rPr lang="en-US" sz="2000">
                <a:solidFill>
                  <a:srgbClr val="FFFFFF"/>
                </a:solidFill>
                <a:latin typeface="DM Sans"/>
                <a:ea typeface="DM Sans"/>
                <a:cs typeface="DM Sans"/>
                <a:sym typeface="DM Sans"/>
              </a:rPr>
              <a:t>🔹 Pencatatan Keuangan Digital</a:t>
            </a:r>
          </a:p>
          <a:p>
            <a:pPr algn="just">
              <a:lnSpc>
                <a:spcPts val="2800"/>
              </a:lnSpc>
            </a:pPr>
            <a:r>
              <a:rPr lang="en-US" sz="2000">
                <a:solidFill>
                  <a:srgbClr val="FFFFFF"/>
                </a:solidFill>
                <a:latin typeface="DM Sans"/>
                <a:ea typeface="DM Sans"/>
                <a:cs typeface="DM Sans"/>
                <a:sym typeface="DM Sans"/>
              </a:rPr>
              <a:t> Mengganti pencatatan manual untuk meminimalkan risiko kesalahan, kehilangan data, dan mempercepat pembuatan laporan (Mulyadi, 2016).</a:t>
            </a:r>
          </a:p>
          <a:p>
            <a:pPr algn="just">
              <a:lnSpc>
                <a:spcPts val="2800"/>
              </a:lnSpc>
            </a:pPr>
            <a:endParaRPr lang="en-US" sz="2000">
              <a:solidFill>
                <a:srgbClr val="FFFFFF"/>
              </a:solidFill>
              <a:latin typeface="DM Sans"/>
              <a:ea typeface="DM Sans"/>
              <a:cs typeface="DM Sans"/>
              <a:sym typeface="DM Sans"/>
            </a:endParaRPr>
          </a:p>
          <a:p>
            <a:pPr algn="just">
              <a:lnSpc>
                <a:spcPts val="2800"/>
              </a:lnSpc>
            </a:pPr>
            <a:r>
              <a:rPr lang="en-US" sz="2000">
                <a:solidFill>
                  <a:srgbClr val="FFFFFF"/>
                </a:solidFill>
                <a:latin typeface="DM Sans"/>
                <a:ea typeface="DM Sans"/>
                <a:cs typeface="DM Sans"/>
                <a:sym typeface="DM Sans"/>
              </a:rPr>
              <a:t>🔹 Laravel &amp; MySQL</a:t>
            </a:r>
          </a:p>
          <a:p>
            <a:pPr algn="just">
              <a:lnSpc>
                <a:spcPts val="2800"/>
              </a:lnSpc>
            </a:pPr>
            <a:r>
              <a:rPr lang="en-US" sz="2000">
                <a:solidFill>
                  <a:srgbClr val="FFFFFF"/>
                </a:solidFill>
                <a:latin typeface="DM Sans"/>
                <a:ea typeface="DM Sans"/>
                <a:cs typeface="DM Sans"/>
                <a:sym typeface="DM Sans"/>
              </a:rPr>
              <a:t> Framework dan basis data open-source yang digunakan untuk membangun aplikasi web yang cepat, aman, dan fleksibel (Shah &amp; Joshi, 2020).</a:t>
            </a:r>
          </a:p>
          <a:p>
            <a:pPr algn="just">
              <a:lnSpc>
                <a:spcPts val="2800"/>
              </a:lnSpc>
            </a:pPr>
            <a:endParaRPr lang="en-US" sz="2000">
              <a:solidFill>
                <a:srgbClr val="FFFFFF"/>
              </a:solidFill>
              <a:latin typeface="DM Sans"/>
              <a:ea typeface="DM Sans"/>
              <a:cs typeface="DM Sans"/>
              <a:sym typeface="DM Sans"/>
            </a:endParaRPr>
          </a:p>
        </p:txBody>
      </p:sp>
      <p:grpSp>
        <p:nvGrpSpPr>
          <p:cNvPr id="3" name="Group 3"/>
          <p:cNvGrpSpPr/>
          <p:nvPr/>
        </p:nvGrpSpPr>
        <p:grpSpPr>
          <a:xfrm>
            <a:off x="5442771" y="889267"/>
            <a:ext cx="6410935" cy="352711"/>
            <a:chOff x="0" y="0"/>
            <a:chExt cx="1633610" cy="89877"/>
          </a:xfrm>
        </p:grpSpPr>
        <p:sp>
          <p:nvSpPr>
            <p:cNvPr id="4" name="Freeform 4"/>
            <p:cNvSpPr/>
            <p:nvPr/>
          </p:nvSpPr>
          <p:spPr>
            <a:xfrm>
              <a:off x="0" y="0"/>
              <a:ext cx="1633610" cy="89877"/>
            </a:xfrm>
            <a:custGeom>
              <a:avLst/>
              <a:gdLst/>
              <a:ahLst/>
              <a:cxnLst/>
              <a:rect l="l" t="t" r="r" b="b"/>
              <a:pathLst>
                <a:path w="1633610" h="89877">
                  <a:moveTo>
                    <a:pt x="0" y="0"/>
                  </a:moveTo>
                  <a:lnTo>
                    <a:pt x="1633610" y="0"/>
                  </a:lnTo>
                  <a:lnTo>
                    <a:pt x="1633610" y="89877"/>
                  </a:lnTo>
                  <a:lnTo>
                    <a:pt x="0" y="89877"/>
                  </a:lnTo>
                  <a:close/>
                </a:path>
              </a:pathLst>
            </a:custGeom>
            <a:solidFill>
              <a:srgbClr val="B7CADB"/>
            </a:solidFill>
          </p:spPr>
        </p:sp>
        <p:sp>
          <p:nvSpPr>
            <p:cNvPr id="5" name="TextBox 5"/>
            <p:cNvSpPr txBox="1"/>
            <p:nvPr/>
          </p:nvSpPr>
          <p:spPr>
            <a:xfrm>
              <a:off x="0" y="-19050"/>
              <a:ext cx="1633610" cy="108927"/>
            </a:xfrm>
            <a:prstGeom prst="rect">
              <a:avLst/>
            </a:prstGeom>
          </p:spPr>
          <p:txBody>
            <a:bodyPr lIns="50800" tIns="50800" rIns="50800" bIns="50800" rtlCol="0" anchor="ctr"/>
            <a:lstStyle/>
            <a:p>
              <a:pPr algn="ctr">
                <a:lnSpc>
                  <a:spcPts val="3100"/>
                </a:lnSpc>
              </a:pPr>
              <a:endParaRPr/>
            </a:p>
          </p:txBody>
        </p:sp>
      </p:grpSp>
      <p:sp>
        <p:nvSpPr>
          <p:cNvPr id="6" name="TextBox 6"/>
          <p:cNvSpPr txBox="1"/>
          <p:nvPr/>
        </p:nvSpPr>
        <p:spPr>
          <a:xfrm>
            <a:off x="5162300" y="297809"/>
            <a:ext cx="6971877" cy="1059092"/>
          </a:xfrm>
          <a:prstGeom prst="rect">
            <a:avLst/>
          </a:prstGeom>
        </p:spPr>
        <p:txBody>
          <a:bodyPr lIns="0" tIns="0" rIns="0" bIns="0" rtlCol="0" anchor="t">
            <a:spAutoFit/>
          </a:bodyPr>
          <a:lstStyle/>
          <a:p>
            <a:pPr algn="ctr">
              <a:lnSpc>
                <a:spcPts val="8682"/>
              </a:lnSpc>
            </a:pPr>
            <a:r>
              <a:rPr lang="en-US" sz="6201">
                <a:solidFill>
                  <a:srgbClr val="FFFFFF"/>
                </a:solidFill>
                <a:latin typeface="Nunito Sans Condensed"/>
                <a:ea typeface="Nunito Sans Condensed"/>
                <a:cs typeface="Nunito Sans Condensed"/>
                <a:sym typeface="Nunito Sans Condensed"/>
              </a:rPr>
              <a:t>Landasan Teori</a:t>
            </a:r>
          </a:p>
        </p:txBody>
      </p:sp>
      <p:grpSp>
        <p:nvGrpSpPr>
          <p:cNvPr id="7" name="Group 7"/>
          <p:cNvGrpSpPr/>
          <p:nvPr/>
        </p:nvGrpSpPr>
        <p:grpSpPr>
          <a:xfrm>
            <a:off x="17050418" y="9049203"/>
            <a:ext cx="770523" cy="77052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6182A8"/>
                </a:solidFill>
                <a:latin typeface="Nunito Sans Condensed"/>
                <a:ea typeface="Nunito Sans Condensed"/>
                <a:cs typeface="Nunito Sans Condensed"/>
                <a:sym typeface="Nunito Sans Condensed"/>
              </a:rPr>
              <a:t>06</a:t>
            </a:r>
          </a:p>
        </p:txBody>
      </p:sp>
      <p:sp>
        <p:nvSpPr>
          <p:cNvPr id="11" name="TextBox 11"/>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FFFFFF"/>
                </a:solidFill>
                <a:latin typeface="Nunito Sans Condensed"/>
                <a:ea typeface="Nunito Sans Condensed"/>
                <a:cs typeface="Nunito Sans Condensed"/>
                <a:sym typeface="Nunito Sans Condensed"/>
              </a:rPr>
              <a:t>SEMINAR PROPOSAL</a:t>
            </a:r>
          </a:p>
        </p:txBody>
      </p:sp>
      <p:sp>
        <p:nvSpPr>
          <p:cNvPr id="12" name="Freeform 12"/>
          <p:cNvSpPr/>
          <p:nvPr/>
        </p:nvSpPr>
        <p:spPr>
          <a:xfrm flipH="1">
            <a:off x="14972201" y="682974"/>
            <a:ext cx="3513563" cy="3513563"/>
          </a:xfrm>
          <a:custGeom>
            <a:avLst/>
            <a:gdLst/>
            <a:ahLst/>
            <a:cxnLst/>
            <a:rect l="l" t="t" r="r" b="b"/>
            <a:pathLst>
              <a:path w="3513563" h="3513563">
                <a:moveTo>
                  <a:pt x="3513563" y="0"/>
                </a:moveTo>
                <a:lnTo>
                  <a:pt x="0" y="0"/>
                </a:lnTo>
                <a:lnTo>
                  <a:pt x="0" y="3513563"/>
                </a:lnTo>
                <a:lnTo>
                  <a:pt x="3513563" y="3513563"/>
                </a:lnTo>
                <a:lnTo>
                  <a:pt x="351356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427502" y="8889689"/>
            <a:ext cx="1427502" cy="1397311"/>
          </a:xfrm>
          <a:custGeom>
            <a:avLst/>
            <a:gdLst/>
            <a:ahLst/>
            <a:cxnLst/>
            <a:rect l="l" t="t" r="r" b="b"/>
            <a:pathLst>
              <a:path w="1427502" h="1397311">
                <a:moveTo>
                  <a:pt x="0" y="0"/>
                </a:moveTo>
                <a:lnTo>
                  <a:pt x="1427503" y="0"/>
                </a:lnTo>
                <a:lnTo>
                  <a:pt x="1427503"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4" name="Freeform 14"/>
          <p:cNvSpPr/>
          <p:nvPr/>
        </p:nvSpPr>
        <p:spPr>
          <a:xfrm>
            <a:off x="0" y="7492379"/>
            <a:ext cx="1427502" cy="1397311"/>
          </a:xfrm>
          <a:custGeom>
            <a:avLst/>
            <a:gdLst/>
            <a:ahLst/>
            <a:cxnLst/>
            <a:rect l="l" t="t" r="r" b="b"/>
            <a:pathLst>
              <a:path w="1427502" h="1397311">
                <a:moveTo>
                  <a:pt x="0" y="0"/>
                </a:moveTo>
                <a:lnTo>
                  <a:pt x="1427502" y="0"/>
                </a:lnTo>
                <a:lnTo>
                  <a:pt x="1427502" y="1397310"/>
                </a:lnTo>
                <a:lnTo>
                  <a:pt x="0" y="1397310"/>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810550" y="981228"/>
            <a:ext cx="6672912" cy="341250"/>
            <a:chOff x="0" y="0"/>
            <a:chExt cx="1757475" cy="89877"/>
          </a:xfrm>
        </p:grpSpPr>
        <p:sp>
          <p:nvSpPr>
            <p:cNvPr id="3" name="Freeform 3"/>
            <p:cNvSpPr/>
            <p:nvPr/>
          </p:nvSpPr>
          <p:spPr>
            <a:xfrm>
              <a:off x="0" y="0"/>
              <a:ext cx="1757475" cy="89877"/>
            </a:xfrm>
            <a:custGeom>
              <a:avLst/>
              <a:gdLst/>
              <a:ahLst/>
              <a:cxnLst/>
              <a:rect l="l" t="t" r="r" b="b"/>
              <a:pathLst>
                <a:path w="1757475" h="89877">
                  <a:moveTo>
                    <a:pt x="0" y="0"/>
                  </a:moveTo>
                  <a:lnTo>
                    <a:pt x="1757475" y="0"/>
                  </a:lnTo>
                  <a:lnTo>
                    <a:pt x="1757475" y="89877"/>
                  </a:lnTo>
                  <a:lnTo>
                    <a:pt x="0" y="89877"/>
                  </a:lnTo>
                  <a:close/>
                </a:path>
              </a:pathLst>
            </a:custGeom>
            <a:solidFill>
              <a:srgbClr val="B7CADB"/>
            </a:solidFill>
          </p:spPr>
        </p:sp>
        <p:sp>
          <p:nvSpPr>
            <p:cNvPr id="4" name="TextBox 4"/>
            <p:cNvSpPr txBox="1"/>
            <p:nvPr/>
          </p:nvSpPr>
          <p:spPr>
            <a:xfrm>
              <a:off x="0" y="-19050"/>
              <a:ext cx="1757475"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303200" y="312827"/>
            <a:ext cx="7687612"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Penelitian Relevan</a:t>
            </a:r>
          </a:p>
        </p:txBody>
      </p:sp>
      <p:sp>
        <p:nvSpPr>
          <p:cNvPr id="9" name="TextBox 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07</a:t>
            </a:r>
          </a:p>
        </p:txBody>
      </p:sp>
      <p:sp>
        <p:nvSpPr>
          <p:cNvPr id="10" name="TextBox 1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1" name="Freeform 11"/>
          <p:cNvSpPr/>
          <p:nvPr/>
        </p:nvSpPr>
        <p:spPr>
          <a:xfrm>
            <a:off x="-1629762" y="6677399"/>
            <a:ext cx="3259524" cy="3259524"/>
          </a:xfrm>
          <a:custGeom>
            <a:avLst/>
            <a:gdLst/>
            <a:ahLst/>
            <a:cxnLst/>
            <a:rect l="l" t="t" r="r" b="b"/>
            <a:pathLst>
              <a:path w="3259524" h="3259524">
                <a:moveTo>
                  <a:pt x="0" y="0"/>
                </a:moveTo>
                <a:lnTo>
                  <a:pt x="3259524" y="0"/>
                </a:lnTo>
                <a:lnTo>
                  <a:pt x="3259524" y="3259523"/>
                </a:lnTo>
                <a:lnTo>
                  <a:pt x="0" y="32595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sp>
        <p:nvSpPr>
          <p:cNvPr id="13" name="Freeform 13"/>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4">
              <a:extLst>
                <a:ext uri="{96DAC541-7B7A-43D3-8B79-37D633B846F1}">
                  <asvg:svgBlip xmlns:asvg="http://schemas.microsoft.com/office/drawing/2016/SVG/main" r:embed="rId5"/>
                </a:ext>
              </a:extLst>
            </a:blip>
            <a:stretch>
              <a:fillRect l="-196617"/>
            </a:stretch>
          </a:blipFill>
        </p:spPr>
      </p:sp>
      <p:pic>
        <p:nvPicPr>
          <p:cNvPr id="16" name="Picture 15">
            <a:extLst>
              <a:ext uri="{FF2B5EF4-FFF2-40B4-BE49-F238E27FC236}">
                <a16:creationId xmlns:a16="http://schemas.microsoft.com/office/drawing/2014/main" id="{28729CCC-087A-DB4F-0FAB-1D401A901E5E}"/>
              </a:ext>
            </a:extLst>
          </p:cNvPr>
          <p:cNvPicPr>
            <a:picLocks noChangeAspect="1"/>
          </p:cNvPicPr>
          <p:nvPr/>
        </p:nvPicPr>
        <p:blipFill>
          <a:blip r:embed="rId6"/>
          <a:stretch>
            <a:fillRect/>
          </a:stretch>
        </p:blipFill>
        <p:spPr>
          <a:xfrm>
            <a:off x="773172" y="2710987"/>
            <a:ext cx="16741655" cy="58990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723897" y="858075"/>
            <a:ext cx="6936599" cy="341250"/>
            <a:chOff x="0" y="0"/>
            <a:chExt cx="1826923" cy="89877"/>
          </a:xfrm>
        </p:grpSpPr>
        <p:sp>
          <p:nvSpPr>
            <p:cNvPr id="3" name="Freeform 3"/>
            <p:cNvSpPr/>
            <p:nvPr/>
          </p:nvSpPr>
          <p:spPr>
            <a:xfrm>
              <a:off x="0" y="0"/>
              <a:ext cx="1826923" cy="89877"/>
            </a:xfrm>
            <a:custGeom>
              <a:avLst/>
              <a:gdLst/>
              <a:ahLst/>
              <a:cxnLst/>
              <a:rect l="l" t="t" r="r" b="b"/>
              <a:pathLst>
                <a:path w="1826923" h="89877">
                  <a:moveTo>
                    <a:pt x="0" y="0"/>
                  </a:moveTo>
                  <a:lnTo>
                    <a:pt x="1826923" y="0"/>
                  </a:lnTo>
                  <a:lnTo>
                    <a:pt x="1826923" y="89877"/>
                  </a:lnTo>
                  <a:lnTo>
                    <a:pt x="0" y="89877"/>
                  </a:lnTo>
                  <a:close/>
                </a:path>
              </a:pathLst>
            </a:custGeom>
            <a:solidFill>
              <a:srgbClr val="B7CADB"/>
            </a:solidFill>
          </p:spPr>
        </p:sp>
        <p:sp>
          <p:nvSpPr>
            <p:cNvPr id="4" name="TextBox 4"/>
            <p:cNvSpPr txBox="1"/>
            <p:nvPr/>
          </p:nvSpPr>
          <p:spPr>
            <a:xfrm>
              <a:off x="0" y="-19050"/>
              <a:ext cx="182692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5831798" y="1028700"/>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sp>
      <p:sp>
        <p:nvSpPr>
          <p:cNvPr id="9" name="Freeform 9"/>
          <p:cNvSpPr/>
          <p:nvPr/>
        </p:nvSpPr>
        <p:spPr>
          <a:xfrm>
            <a:off x="17259300" y="-368611"/>
            <a:ext cx="1427502" cy="1397311"/>
          </a:xfrm>
          <a:custGeom>
            <a:avLst/>
            <a:gdLst/>
            <a:ahLst/>
            <a:cxnLst/>
            <a:rect l="l" t="t" r="r" b="b"/>
            <a:pathLst>
              <a:path w="1427502" h="1397311">
                <a:moveTo>
                  <a:pt x="0" y="0"/>
                </a:moveTo>
                <a:lnTo>
                  <a:pt x="1427502" y="0"/>
                </a:lnTo>
                <a:lnTo>
                  <a:pt x="1427502" y="1397311"/>
                </a:lnTo>
                <a:lnTo>
                  <a:pt x="0" y="1397311"/>
                </a:lnTo>
                <a:lnTo>
                  <a:pt x="0" y="0"/>
                </a:lnTo>
                <a:close/>
              </a:path>
            </a:pathLst>
          </a:custGeom>
          <a:blipFill>
            <a:blip r:embed="rId2">
              <a:extLst>
                <a:ext uri="{96DAC541-7B7A-43D3-8B79-37D633B846F1}">
                  <asvg:svgBlip xmlns:asvg="http://schemas.microsoft.com/office/drawing/2016/SVG/main" r:embed="rId3"/>
                </a:ext>
              </a:extLst>
            </a:blip>
            <a:stretch>
              <a:fillRect l="-196617"/>
            </a:stretch>
          </a:blipFill>
        </p:spPr>
      </p:sp>
      <p:sp>
        <p:nvSpPr>
          <p:cNvPr id="10" name="Freeform 10"/>
          <p:cNvSpPr/>
          <p:nvPr/>
        </p:nvSpPr>
        <p:spPr>
          <a:xfrm>
            <a:off x="251623" y="1601925"/>
            <a:ext cx="6214118" cy="8405764"/>
          </a:xfrm>
          <a:custGeom>
            <a:avLst/>
            <a:gdLst/>
            <a:ahLst/>
            <a:cxnLst/>
            <a:rect l="l" t="t" r="r" b="b"/>
            <a:pathLst>
              <a:path w="6214118" h="8405764">
                <a:moveTo>
                  <a:pt x="0" y="0"/>
                </a:moveTo>
                <a:lnTo>
                  <a:pt x="6214118" y="0"/>
                </a:lnTo>
                <a:lnTo>
                  <a:pt x="6214118" y="8405764"/>
                </a:lnTo>
                <a:lnTo>
                  <a:pt x="0" y="8405764"/>
                </a:lnTo>
                <a:lnTo>
                  <a:pt x="0" y="0"/>
                </a:lnTo>
                <a:close/>
              </a:path>
            </a:pathLst>
          </a:custGeom>
          <a:blipFill>
            <a:blip r:embed="rId4"/>
            <a:stretch>
              <a:fillRect/>
            </a:stretch>
          </a:blipFill>
        </p:spPr>
      </p:sp>
      <p:sp>
        <p:nvSpPr>
          <p:cNvPr id="11" name="TextBox 11"/>
          <p:cNvSpPr txBox="1"/>
          <p:nvPr/>
        </p:nvSpPr>
        <p:spPr>
          <a:xfrm>
            <a:off x="5205867" y="255691"/>
            <a:ext cx="7549157" cy="1009650"/>
          </a:xfrm>
          <a:prstGeom prst="rect">
            <a:avLst/>
          </a:prstGeom>
        </p:spPr>
        <p:txBody>
          <a:bodyPr lIns="0" tIns="0" rIns="0" bIns="0" rtlCol="0" anchor="t">
            <a:spAutoFit/>
          </a:bodyPr>
          <a:lstStyle/>
          <a:p>
            <a:pPr algn="ctr">
              <a:lnSpc>
                <a:spcPts val="8399"/>
              </a:lnSpc>
            </a:pPr>
            <a:r>
              <a:rPr lang="en-US" sz="5999">
                <a:solidFill>
                  <a:srgbClr val="000000"/>
                </a:solidFill>
                <a:latin typeface="Nunito Sans Condensed"/>
                <a:ea typeface="Nunito Sans Condensed"/>
                <a:cs typeface="Nunito Sans Condensed"/>
                <a:sym typeface="Nunito Sans Condensed"/>
              </a:rPr>
              <a:t>Kerangka Pemikiran</a:t>
            </a:r>
          </a:p>
        </p:txBody>
      </p:sp>
      <p:sp>
        <p:nvSpPr>
          <p:cNvPr id="12" name="TextBox 12"/>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08</a:t>
            </a:r>
          </a:p>
        </p:txBody>
      </p:sp>
      <p:sp>
        <p:nvSpPr>
          <p:cNvPr id="13" name="TextBox 13"/>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4" name="TextBox 14"/>
          <p:cNvSpPr txBox="1"/>
          <p:nvPr/>
        </p:nvSpPr>
        <p:spPr>
          <a:xfrm>
            <a:off x="6666365" y="2600707"/>
            <a:ext cx="11171817" cy="6254750"/>
          </a:xfrm>
          <a:prstGeom prst="rect">
            <a:avLst/>
          </a:prstGeom>
        </p:spPr>
        <p:txBody>
          <a:bodyPr lIns="0" tIns="0" rIns="0" bIns="0" rtlCol="0" anchor="t">
            <a:spAutoFit/>
          </a:bodyPr>
          <a:lstStyle/>
          <a:p>
            <a:pPr algn="just">
              <a:lnSpc>
                <a:spcPts val="3100"/>
              </a:lnSpc>
              <a:spcBef>
                <a:spcPct val="0"/>
              </a:spcBef>
            </a:pPr>
            <a:r>
              <a:rPr lang="en-US" sz="2500">
                <a:solidFill>
                  <a:srgbClr val="000000"/>
                </a:solidFill>
                <a:latin typeface="Nunito Sans Condensed"/>
                <a:ea typeface="Nunito Sans Condensed"/>
                <a:cs typeface="Nunito Sans Condensed"/>
                <a:sym typeface="Nunito Sans Condensed"/>
              </a:rPr>
              <a:t>Permasalahan utama yang dihadapi oleh Kedai UMKM Magika adalah pencatatan keuangan dan penerimaan distribusi barang yang masih dilakukan secara manual, sehingga sering terjadi keterlambatan, kesalahan pencatatan, dan tidak tersedianya laporan keuangan secara real-time.</a:t>
            </a:r>
          </a:p>
          <a:p>
            <a:pPr algn="just">
              <a:lnSpc>
                <a:spcPts val="3100"/>
              </a:lnSpc>
              <a:spcBef>
                <a:spcPct val="0"/>
              </a:spcBef>
            </a:pPr>
            <a:r>
              <a:rPr lang="en-US" sz="2500">
                <a:solidFill>
                  <a:srgbClr val="000000"/>
                </a:solidFill>
                <a:latin typeface="Nunito Sans Condensed"/>
                <a:ea typeface="Nunito Sans Condensed"/>
                <a:cs typeface="Nunito Sans Condensed"/>
                <a:sym typeface="Nunito Sans Condensed"/>
              </a:rPr>
              <a:t>Untuk itu, dibutuhkan sistem informasi berbasis web yang dapat mencatat transaksi pemasukan, pengeluaran, serta menerima barang dari pemasok secara otomatis dan terstruktur.</a:t>
            </a:r>
          </a:p>
          <a:p>
            <a:pPr algn="just">
              <a:lnSpc>
                <a:spcPts val="3100"/>
              </a:lnSpc>
              <a:spcBef>
                <a:spcPct val="0"/>
              </a:spcBef>
            </a:pPr>
            <a:r>
              <a:rPr lang="en-US" sz="2500">
                <a:solidFill>
                  <a:srgbClr val="000000"/>
                </a:solidFill>
                <a:latin typeface="Nunito Sans Condensed"/>
                <a:ea typeface="Nunito Sans Condensed"/>
                <a:cs typeface="Nunito Sans Condensed"/>
                <a:sym typeface="Nunito Sans Condensed"/>
              </a:rPr>
              <a:t>Dalam merancang sistem ini, digunakan metode pengembangan perangkat lunak Waterfall, karena sesuai untuk proses bertahap yang sistematis. Selain itu, analisis kebutuhan dilakukan dengan pendekatan PIECES (Performance, Information, Economy, Control, Efficiency, Service), guna memastikan sistem yang dibangun benar-benar menjawab kebutuhan pengguna.</a:t>
            </a:r>
          </a:p>
          <a:p>
            <a:pPr algn="just">
              <a:lnSpc>
                <a:spcPts val="3100"/>
              </a:lnSpc>
              <a:spcBef>
                <a:spcPct val="0"/>
              </a:spcBef>
            </a:pPr>
            <a:r>
              <a:rPr lang="en-US" sz="2500">
                <a:solidFill>
                  <a:srgbClr val="000000"/>
                </a:solidFill>
                <a:latin typeface="Nunito Sans Condensed"/>
                <a:ea typeface="Nunito Sans Condensed"/>
                <a:cs typeface="Nunito Sans Condensed"/>
                <a:sym typeface="Nunito Sans Condensed"/>
              </a:rPr>
              <a:t>Dengan adanya sistem ini, diharapkan proses pencatatan keuangan dan pengelolaan distribusi barang menjadi lebih efisien, akurat, dan dapat menunjang pengambilan keputusan yang lebih baik oleh pemilik usaha.</a:t>
            </a:r>
          </a:p>
          <a:p>
            <a:pPr algn="just">
              <a:lnSpc>
                <a:spcPts val="3100"/>
              </a:lnSpc>
              <a:spcBef>
                <a:spcPct val="0"/>
              </a:spcBef>
            </a:pPr>
            <a:endParaRPr lang="en-US" sz="2500">
              <a:solidFill>
                <a:srgbClr val="000000"/>
              </a:solidFill>
              <a:latin typeface="Nunito Sans Condensed"/>
              <a:ea typeface="Nunito Sans Condensed"/>
              <a:cs typeface="Nunito Sans Condensed"/>
              <a:sym typeface="Nunito Sans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a:off x="5454800" y="858075"/>
            <a:ext cx="7212100" cy="341250"/>
            <a:chOff x="0" y="0"/>
            <a:chExt cx="1899483" cy="89877"/>
          </a:xfrm>
        </p:grpSpPr>
        <p:sp>
          <p:nvSpPr>
            <p:cNvPr id="3" name="Freeform 3"/>
            <p:cNvSpPr/>
            <p:nvPr/>
          </p:nvSpPr>
          <p:spPr>
            <a:xfrm>
              <a:off x="0" y="0"/>
              <a:ext cx="1899483" cy="89877"/>
            </a:xfrm>
            <a:custGeom>
              <a:avLst/>
              <a:gdLst/>
              <a:ahLst/>
              <a:cxnLst/>
              <a:rect l="l" t="t" r="r" b="b"/>
              <a:pathLst>
                <a:path w="1899483" h="89877">
                  <a:moveTo>
                    <a:pt x="0" y="0"/>
                  </a:moveTo>
                  <a:lnTo>
                    <a:pt x="1899483" y="0"/>
                  </a:lnTo>
                  <a:lnTo>
                    <a:pt x="1899483" y="89877"/>
                  </a:lnTo>
                  <a:lnTo>
                    <a:pt x="0" y="89877"/>
                  </a:lnTo>
                  <a:close/>
                </a:path>
              </a:pathLst>
            </a:custGeom>
            <a:solidFill>
              <a:srgbClr val="B7CADB"/>
            </a:solidFill>
          </p:spPr>
        </p:sp>
        <p:sp>
          <p:nvSpPr>
            <p:cNvPr id="4" name="TextBox 4"/>
            <p:cNvSpPr txBox="1"/>
            <p:nvPr/>
          </p:nvSpPr>
          <p:spPr>
            <a:xfrm>
              <a:off x="0" y="-19050"/>
              <a:ext cx="1899483" cy="108927"/>
            </a:xfrm>
            <a:prstGeom prst="rect">
              <a:avLst/>
            </a:prstGeom>
          </p:spPr>
          <p:txBody>
            <a:bodyPr lIns="50800" tIns="50800" rIns="50800" bIns="50800" rtlCol="0" anchor="ctr"/>
            <a:lstStyle/>
            <a:p>
              <a:pPr algn="ctr">
                <a:lnSpc>
                  <a:spcPts val="3100"/>
                </a:lnSpc>
              </a:pPr>
              <a:endParaRPr/>
            </a:p>
          </p:txBody>
        </p:sp>
      </p:grpSp>
      <p:grpSp>
        <p:nvGrpSpPr>
          <p:cNvPr id="5" name="Group 5"/>
          <p:cNvGrpSpPr/>
          <p:nvPr/>
        </p:nvGrpSpPr>
        <p:grpSpPr>
          <a:xfrm>
            <a:off x="17050418" y="9049203"/>
            <a:ext cx="770523" cy="77052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6182A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5556523" y="391758"/>
            <a:ext cx="7110377" cy="781049"/>
          </a:xfrm>
          <a:prstGeom prst="rect">
            <a:avLst/>
          </a:prstGeom>
        </p:spPr>
        <p:txBody>
          <a:bodyPr lIns="0" tIns="0" rIns="0" bIns="0" rtlCol="0" anchor="t">
            <a:spAutoFit/>
          </a:bodyPr>
          <a:lstStyle/>
          <a:p>
            <a:pPr algn="ctr">
              <a:lnSpc>
                <a:spcPts val="6300"/>
              </a:lnSpc>
            </a:pPr>
            <a:r>
              <a:rPr lang="en-US" sz="4500">
                <a:solidFill>
                  <a:srgbClr val="000000"/>
                </a:solidFill>
                <a:latin typeface="Nunito Sans Condensed"/>
                <a:ea typeface="Nunito Sans Condensed"/>
                <a:cs typeface="Nunito Sans Condensed"/>
                <a:sym typeface="Nunito Sans Condensed"/>
              </a:rPr>
              <a:t>METODOLOGI PENELITIAN</a:t>
            </a:r>
          </a:p>
        </p:txBody>
      </p:sp>
      <p:sp>
        <p:nvSpPr>
          <p:cNvPr id="9" name="TextBox 9"/>
          <p:cNvSpPr txBox="1"/>
          <p:nvPr/>
        </p:nvSpPr>
        <p:spPr>
          <a:xfrm>
            <a:off x="17033176" y="9189989"/>
            <a:ext cx="805006" cy="431799"/>
          </a:xfrm>
          <a:prstGeom prst="rect">
            <a:avLst/>
          </a:prstGeom>
        </p:spPr>
        <p:txBody>
          <a:bodyPr lIns="0" tIns="0" rIns="0" bIns="0" rtlCol="0" anchor="t">
            <a:spAutoFit/>
          </a:bodyPr>
          <a:lstStyle/>
          <a:p>
            <a:pPr algn="ctr">
              <a:lnSpc>
                <a:spcPts val="3500"/>
              </a:lnSpc>
            </a:pPr>
            <a:r>
              <a:rPr lang="en-US" sz="2500">
                <a:solidFill>
                  <a:srgbClr val="FFFFFF"/>
                </a:solidFill>
                <a:latin typeface="Nunito Sans Condensed"/>
                <a:ea typeface="Nunito Sans Condensed"/>
                <a:cs typeface="Nunito Sans Condensed"/>
                <a:sym typeface="Nunito Sans Condensed"/>
              </a:rPr>
              <a:t>09</a:t>
            </a:r>
          </a:p>
        </p:txBody>
      </p:sp>
      <p:sp>
        <p:nvSpPr>
          <p:cNvPr id="10" name="TextBox 10"/>
          <p:cNvSpPr txBox="1"/>
          <p:nvPr/>
        </p:nvSpPr>
        <p:spPr>
          <a:xfrm>
            <a:off x="12990812" y="9189989"/>
            <a:ext cx="3738170" cy="431799"/>
          </a:xfrm>
          <a:prstGeom prst="rect">
            <a:avLst/>
          </a:prstGeom>
        </p:spPr>
        <p:txBody>
          <a:bodyPr lIns="0" tIns="0" rIns="0" bIns="0" rtlCol="0" anchor="t">
            <a:spAutoFit/>
          </a:bodyPr>
          <a:lstStyle/>
          <a:p>
            <a:pPr algn="r">
              <a:lnSpc>
                <a:spcPts val="3500"/>
              </a:lnSpc>
            </a:pPr>
            <a:r>
              <a:rPr lang="en-US" sz="2500" spc="150">
                <a:solidFill>
                  <a:srgbClr val="6182A8"/>
                </a:solidFill>
                <a:latin typeface="Nunito Sans Condensed"/>
                <a:ea typeface="Nunito Sans Condensed"/>
                <a:cs typeface="Nunito Sans Condensed"/>
                <a:sym typeface="Nunito Sans Condensed"/>
              </a:rPr>
              <a:t>SEMINAR PROPOSAL</a:t>
            </a:r>
          </a:p>
        </p:txBody>
      </p:sp>
      <p:sp>
        <p:nvSpPr>
          <p:cNvPr id="11" name="Freeform 11"/>
          <p:cNvSpPr/>
          <p:nvPr/>
        </p:nvSpPr>
        <p:spPr>
          <a:xfrm>
            <a:off x="16658238" y="487008"/>
            <a:ext cx="3259524" cy="3259524"/>
          </a:xfrm>
          <a:custGeom>
            <a:avLst/>
            <a:gdLst/>
            <a:ahLst/>
            <a:cxnLst/>
            <a:rect l="l" t="t" r="r" b="b"/>
            <a:pathLst>
              <a:path w="3259524" h="3259524">
                <a:moveTo>
                  <a:pt x="0" y="0"/>
                </a:moveTo>
                <a:lnTo>
                  <a:pt x="3259524" y="0"/>
                </a:lnTo>
                <a:lnTo>
                  <a:pt x="3259524" y="3259524"/>
                </a:lnTo>
                <a:lnTo>
                  <a:pt x="0" y="3259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045942" y="1882140"/>
            <a:ext cx="16792240" cy="3261360"/>
          </a:xfrm>
          <a:prstGeom prst="rect">
            <a:avLst/>
          </a:prstGeom>
        </p:spPr>
        <p:txBody>
          <a:bodyPr lIns="0" tIns="0" rIns="0" bIns="0" rtlCol="0" anchor="t">
            <a:spAutoFit/>
          </a:bodyPr>
          <a:lstStyle/>
          <a:p>
            <a:pPr algn="ctr">
              <a:lnSpc>
                <a:spcPts val="3720"/>
              </a:lnSpc>
              <a:spcBef>
                <a:spcPct val="0"/>
              </a:spcBef>
            </a:pPr>
            <a:r>
              <a:rPr lang="en-US" sz="3000">
                <a:solidFill>
                  <a:srgbClr val="000000"/>
                </a:solidFill>
                <a:latin typeface="Nunito Sans Condensed"/>
                <a:ea typeface="Nunito Sans Condensed"/>
                <a:cs typeface="Nunito Sans Condensed"/>
                <a:sym typeface="Nunito Sans Condensed"/>
              </a:rPr>
              <a:t>Penelitian ini menggunakan pendekatan kualitatif deskriptif dengan tujuan untuk memahami dan menggambarkan kebutuhan pencatatan keuangan harian di Kedai UMKM Magika secara mendalam.</a:t>
            </a:r>
          </a:p>
          <a:p>
            <a:pPr algn="ctr">
              <a:lnSpc>
                <a:spcPts val="3720"/>
              </a:lnSpc>
              <a:spcBef>
                <a:spcPct val="0"/>
              </a:spcBef>
            </a:pPr>
            <a:endParaRPr lang="en-US" sz="3000">
              <a:solidFill>
                <a:srgbClr val="000000"/>
              </a:solidFill>
              <a:latin typeface="Nunito Sans Condensed"/>
              <a:ea typeface="Nunito Sans Condensed"/>
              <a:cs typeface="Nunito Sans Condensed"/>
              <a:sym typeface="Nunito Sans Condensed"/>
            </a:endParaRPr>
          </a:p>
          <a:p>
            <a:pPr algn="ctr">
              <a:lnSpc>
                <a:spcPts val="3720"/>
              </a:lnSpc>
              <a:spcBef>
                <a:spcPct val="0"/>
              </a:spcBef>
            </a:pPr>
            <a:r>
              <a:rPr lang="en-US" sz="3000">
                <a:solidFill>
                  <a:srgbClr val="000000"/>
                </a:solidFill>
                <a:latin typeface="Nunito Sans Condensed"/>
                <a:ea typeface="Nunito Sans Condensed"/>
                <a:cs typeface="Nunito Sans Condensed"/>
                <a:sym typeface="Nunito Sans Condensed"/>
              </a:rPr>
              <a:t>Metode pengembangan sistem yang digunakan adalah Waterfall, karena bersifat sistematis dan terstruktur, dimulai dari tahap analisis kebutuhan, perancangan sistem, implementasi, pengujian, hingga pemeliharaan.</a:t>
            </a:r>
          </a:p>
          <a:p>
            <a:pPr algn="ctr">
              <a:lnSpc>
                <a:spcPts val="3720"/>
              </a:lnSpc>
              <a:spcBef>
                <a:spcPct val="0"/>
              </a:spcBef>
            </a:pPr>
            <a:r>
              <a:rPr lang="en-US" sz="3000">
                <a:solidFill>
                  <a:srgbClr val="000000"/>
                </a:solidFill>
                <a:latin typeface="Nunito Sans Condensed"/>
                <a:ea typeface="Nunito Sans Condensed"/>
                <a:cs typeface="Nunito Sans Condensed"/>
                <a:sym typeface="Nunito Sans Condensed"/>
              </a:rPr>
              <a:t>Analisis kebutuhan dilakukan menggunakan pendekatan PIECES (Performance, Information, Economy, Control, Efficiency, Service) untuk mengevaluasi permasalahan yang terjadi dan merancang solusi yang tepat</a:t>
            </a:r>
          </a:p>
        </p:txBody>
      </p:sp>
      <p:sp>
        <p:nvSpPr>
          <p:cNvPr id="13" name="TextBox 13"/>
          <p:cNvSpPr txBox="1"/>
          <p:nvPr/>
        </p:nvSpPr>
        <p:spPr>
          <a:xfrm>
            <a:off x="1075941" y="5958047"/>
            <a:ext cx="2356396"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Setting Penelitian</a:t>
            </a:r>
          </a:p>
        </p:txBody>
      </p:sp>
      <p:sp>
        <p:nvSpPr>
          <p:cNvPr id="14" name="TextBox 14"/>
          <p:cNvSpPr txBox="1"/>
          <p:nvPr/>
        </p:nvSpPr>
        <p:spPr>
          <a:xfrm>
            <a:off x="227415" y="6643882"/>
            <a:ext cx="4053447" cy="2349500"/>
          </a:xfrm>
          <a:prstGeom prst="rect">
            <a:avLst/>
          </a:prstGeom>
        </p:spPr>
        <p:txBody>
          <a:bodyPr lIns="0" tIns="0" rIns="0" bIns="0" rtlCol="0" anchor="t">
            <a:spAutoFit/>
          </a:bodyPr>
          <a:lstStyle/>
          <a:p>
            <a:pPr algn="ctr">
              <a:lnSpc>
                <a:spcPts val="3100"/>
              </a:lnSpc>
              <a:spcBef>
                <a:spcPct val="0"/>
              </a:spcBef>
            </a:pPr>
            <a:r>
              <a:rPr lang="en-US" sz="2500">
                <a:solidFill>
                  <a:srgbClr val="000000"/>
                </a:solidFill>
                <a:latin typeface="Nunito Sans Condensed"/>
                <a:ea typeface="Nunito Sans Condensed"/>
                <a:cs typeface="Nunito Sans Condensed"/>
                <a:sym typeface="Nunito Sans Condensed"/>
              </a:rPr>
              <a:t>Penelitian ini dilakukan langsung di lokasi Kedai UMKM Magika untuk memperoleh data faktual mengenai aktivitas pencatatan keuangan harian dan distribusi barang.</a:t>
            </a:r>
          </a:p>
        </p:txBody>
      </p:sp>
      <p:sp>
        <p:nvSpPr>
          <p:cNvPr id="15" name="TextBox 15"/>
          <p:cNvSpPr txBox="1"/>
          <p:nvPr/>
        </p:nvSpPr>
        <p:spPr>
          <a:xfrm>
            <a:off x="5865038" y="5958047"/>
            <a:ext cx="2127052"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Dimensi Tempat</a:t>
            </a:r>
          </a:p>
        </p:txBody>
      </p:sp>
      <p:sp>
        <p:nvSpPr>
          <p:cNvPr id="16" name="TextBox 16"/>
          <p:cNvSpPr txBox="1"/>
          <p:nvPr/>
        </p:nvSpPr>
        <p:spPr>
          <a:xfrm>
            <a:off x="4957924" y="6643882"/>
            <a:ext cx="3755368" cy="1568450"/>
          </a:xfrm>
          <a:prstGeom prst="rect">
            <a:avLst/>
          </a:prstGeom>
        </p:spPr>
        <p:txBody>
          <a:bodyPr lIns="0" tIns="0" rIns="0" bIns="0" rtlCol="0" anchor="t">
            <a:spAutoFit/>
          </a:bodyPr>
          <a:lstStyle/>
          <a:p>
            <a:pPr marL="0" lvl="0" indent="0" algn="ctr">
              <a:lnSpc>
                <a:spcPts val="3100"/>
              </a:lnSpc>
              <a:spcBef>
                <a:spcPct val="0"/>
              </a:spcBef>
            </a:pPr>
            <a:r>
              <a:rPr lang="en-US" sz="2500" u="none" strike="noStrike">
                <a:solidFill>
                  <a:srgbClr val="000000"/>
                </a:solidFill>
                <a:latin typeface="Nunito Sans Condensed"/>
                <a:ea typeface="Nunito Sans Condensed"/>
                <a:cs typeface="Nunito Sans Condensed"/>
                <a:sym typeface="Nunito Sans Condensed"/>
              </a:rPr>
              <a:t>Penelitian dilaksanakan di Kedai UMKM Magika yang berlokasi di Kecamatan Kuok, Kabupaten Kampar, Riau</a:t>
            </a:r>
          </a:p>
        </p:txBody>
      </p:sp>
      <p:sp>
        <p:nvSpPr>
          <p:cNvPr id="17" name="TextBox 17"/>
          <p:cNvSpPr txBox="1"/>
          <p:nvPr/>
        </p:nvSpPr>
        <p:spPr>
          <a:xfrm>
            <a:off x="10052213" y="5958047"/>
            <a:ext cx="1994743"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Dimensi Waktu</a:t>
            </a:r>
          </a:p>
        </p:txBody>
      </p:sp>
      <p:sp>
        <p:nvSpPr>
          <p:cNvPr id="18" name="TextBox 18"/>
          <p:cNvSpPr txBox="1"/>
          <p:nvPr/>
        </p:nvSpPr>
        <p:spPr>
          <a:xfrm>
            <a:off x="9255250" y="6643882"/>
            <a:ext cx="3557685" cy="2740025"/>
          </a:xfrm>
          <a:prstGeom prst="rect">
            <a:avLst/>
          </a:prstGeom>
        </p:spPr>
        <p:txBody>
          <a:bodyPr lIns="0" tIns="0" rIns="0" bIns="0" rtlCol="0" anchor="t">
            <a:spAutoFit/>
          </a:bodyPr>
          <a:lstStyle/>
          <a:p>
            <a:pPr algn="ctr">
              <a:lnSpc>
                <a:spcPts val="3100"/>
              </a:lnSpc>
              <a:spcBef>
                <a:spcPct val="0"/>
              </a:spcBef>
            </a:pPr>
            <a:r>
              <a:rPr lang="en-US" sz="2500">
                <a:solidFill>
                  <a:srgbClr val="000000"/>
                </a:solidFill>
                <a:latin typeface="Nunito Sans Condensed"/>
                <a:ea typeface="Nunito Sans Condensed"/>
                <a:cs typeface="Nunito Sans Condensed"/>
                <a:sym typeface="Nunito Sans Condensed"/>
              </a:rPr>
              <a:t>Waktu pelaksanaan penelitian berlangsung selama bulan Maret hingga Juni 2025, dimulai dari tahap observasi, perancangan sistem, hingga pengujian.</a:t>
            </a:r>
          </a:p>
        </p:txBody>
      </p:sp>
      <p:sp>
        <p:nvSpPr>
          <p:cNvPr id="19" name="TextBox 19"/>
          <p:cNvSpPr txBox="1"/>
          <p:nvPr/>
        </p:nvSpPr>
        <p:spPr>
          <a:xfrm>
            <a:off x="14475832" y="5958047"/>
            <a:ext cx="2025848" cy="396875"/>
          </a:xfrm>
          <a:prstGeom prst="rect">
            <a:avLst/>
          </a:prstGeom>
        </p:spPr>
        <p:txBody>
          <a:bodyPr lIns="0" tIns="0" rIns="0" bIns="0" rtlCol="0" anchor="t">
            <a:spAutoFit/>
          </a:bodyPr>
          <a:lstStyle/>
          <a:p>
            <a:pPr algn="ctr">
              <a:lnSpc>
                <a:spcPts val="3100"/>
              </a:lnSpc>
              <a:spcBef>
                <a:spcPct val="0"/>
              </a:spcBef>
            </a:pPr>
            <a:r>
              <a:rPr lang="en-US" sz="2500" b="1">
                <a:solidFill>
                  <a:srgbClr val="000000"/>
                </a:solidFill>
                <a:latin typeface="Nunito Sans Condensed Bold"/>
                <a:ea typeface="Nunito Sans Condensed Bold"/>
                <a:cs typeface="Nunito Sans Condensed Bold"/>
                <a:sym typeface="Nunito Sans Condensed Bold"/>
              </a:rPr>
              <a:t>Dimensi Pelaku</a:t>
            </a:r>
          </a:p>
        </p:txBody>
      </p:sp>
      <p:sp>
        <p:nvSpPr>
          <p:cNvPr id="20" name="TextBox 20"/>
          <p:cNvSpPr txBox="1"/>
          <p:nvPr/>
        </p:nvSpPr>
        <p:spPr>
          <a:xfrm>
            <a:off x="13411604" y="6693126"/>
            <a:ext cx="4024075" cy="1177925"/>
          </a:xfrm>
          <a:prstGeom prst="rect">
            <a:avLst/>
          </a:prstGeom>
        </p:spPr>
        <p:txBody>
          <a:bodyPr lIns="0" tIns="0" rIns="0" bIns="0" rtlCol="0" anchor="t">
            <a:spAutoFit/>
          </a:bodyPr>
          <a:lstStyle/>
          <a:p>
            <a:pPr marL="539754" lvl="1" indent="-269877" algn="l">
              <a:lnSpc>
                <a:spcPts val="3100"/>
              </a:lnSpc>
              <a:buFont typeface="Arial"/>
              <a:buChar char="•"/>
            </a:pPr>
            <a:r>
              <a:rPr lang="en-US" sz="2500">
                <a:solidFill>
                  <a:srgbClr val="000000"/>
                </a:solidFill>
                <a:latin typeface="Nunito Sans Condensed"/>
                <a:ea typeface="Nunito Sans Condensed"/>
                <a:cs typeface="Nunito Sans Condensed"/>
                <a:sym typeface="Nunito Sans Condensed"/>
              </a:rPr>
              <a:t>Ibu Winda selaku pemilik usaha</a:t>
            </a:r>
          </a:p>
          <a:p>
            <a:pPr marL="539754" lvl="1" indent="-269877" algn="l">
              <a:lnSpc>
                <a:spcPts val="3100"/>
              </a:lnSpc>
              <a:buFont typeface="Arial"/>
              <a:buChar char="•"/>
            </a:pPr>
            <a:r>
              <a:rPr lang="en-US" sz="2500">
                <a:solidFill>
                  <a:srgbClr val="000000"/>
                </a:solidFill>
                <a:latin typeface="Nunito Sans Condensed"/>
                <a:ea typeface="Nunito Sans Condensed"/>
                <a:cs typeface="Nunito Sans Condensed"/>
                <a:sym typeface="Nunito Sans Condensed"/>
              </a:rPr>
              <a:t>Kak Zola selaku karyawan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1319</Words>
  <Application>Microsoft Office PowerPoint</Application>
  <PresentationFormat>Custom</PresentationFormat>
  <Paragraphs>149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Nunito Sans Condensed Light</vt:lpstr>
      <vt:lpstr>DM Sans</vt:lpstr>
      <vt:lpstr>Nunito Sans Condensed Bold</vt:lpstr>
      <vt:lpstr>Arial</vt:lpstr>
      <vt:lpstr>Nunito Sans Condensed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Biru simpel formal seminar proposal sidang presentasi</dc:title>
  <dc:creator>Administrator</dc:creator>
  <cp:lastModifiedBy>Gusti Tri Prayoga</cp:lastModifiedBy>
  <cp:revision>2</cp:revision>
  <dcterms:created xsi:type="dcterms:W3CDTF">2006-08-16T00:00:00Z</dcterms:created>
  <dcterms:modified xsi:type="dcterms:W3CDTF">2025-06-02T11:02:05Z</dcterms:modified>
  <dc:identifier>DAGpLdfmz4Y</dc:identifier>
</cp:coreProperties>
</file>