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57" r:id="rId3"/>
    <p:sldId id="256" r:id="rId4"/>
    <p:sldId id="258" r:id="rId5"/>
    <p:sldId id="260" r:id="rId6"/>
    <p:sldId id="287" r:id="rId7"/>
    <p:sldId id="288" r:id="rId8"/>
    <p:sldId id="289" r:id="rId9"/>
    <p:sldId id="290" r:id="rId10"/>
    <p:sldId id="291" r:id="rId11"/>
    <p:sldId id="261" r:id="rId12"/>
    <p:sldId id="266" r:id="rId13"/>
    <p:sldId id="262" r:id="rId14"/>
    <p:sldId id="263" r:id="rId15"/>
    <p:sldId id="282" r:id="rId16"/>
    <p:sldId id="283" r:id="rId17"/>
    <p:sldId id="264" r:id="rId18"/>
    <p:sldId id="285" r:id="rId19"/>
    <p:sldId id="281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18"/>
    <a:srgbClr val="F7994B"/>
    <a:srgbClr val="FF9900"/>
    <a:srgbClr val="008080"/>
    <a:srgbClr val="660033"/>
    <a:srgbClr val="CC0000"/>
    <a:srgbClr val="A50021"/>
    <a:srgbClr val="FF9933"/>
    <a:srgbClr val="AC3D00"/>
    <a:srgbClr val="B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02" autoAdjust="0"/>
    <p:restoredTop sz="92935" autoAdjust="0"/>
  </p:normalViewPr>
  <p:slideViewPr>
    <p:cSldViewPr>
      <p:cViewPr>
        <p:scale>
          <a:sx n="75" d="100"/>
          <a:sy n="75" d="100"/>
        </p:scale>
        <p:origin x="-123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C75AC-FF7D-47E6-84DD-F970183BA4B2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7F2C6-5D5E-4B62-87CB-48F51F8098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2" y="-107888"/>
            <a:ext cx="9144032" cy="1107996"/>
            <a:chOff x="542412" y="1892376"/>
            <a:chExt cx="9144032" cy="1107996"/>
          </a:xfrm>
        </p:grpSpPr>
        <p:sp>
          <p:nvSpPr>
            <p:cNvPr id="3" name="직사각형 2"/>
            <p:cNvSpPr/>
            <p:nvPr/>
          </p:nvSpPr>
          <p:spPr>
            <a:xfrm>
              <a:off x="542445" y="2000240"/>
              <a:ext cx="571471" cy="1000132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2412" y="1892376"/>
              <a:ext cx="60785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1</a:t>
              </a:r>
              <a:endParaRPr lang="ko-KR" altLang="en-US" sz="66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 rot="10800000">
              <a:off x="542414" y="2836772"/>
              <a:ext cx="9144030" cy="2072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13916" y="250030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소개</a:t>
              </a:r>
              <a:endParaRPr lang="ko-KR" altLang="en-US" spc="3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64464" y="2611275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Concept</a:t>
              </a:r>
              <a:endParaRPr lang="ko-KR" altLang="en-US" sz="10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grpSp>
        <p:nvGrpSpPr>
          <p:cNvPr id="8" name="그룹 32"/>
          <p:cNvGrpSpPr/>
          <p:nvPr/>
        </p:nvGrpSpPr>
        <p:grpSpPr>
          <a:xfrm>
            <a:off x="6500826" y="2857496"/>
            <a:ext cx="2444168" cy="2817143"/>
            <a:chOff x="4813787" y="2181234"/>
            <a:chExt cx="3357586" cy="2817143"/>
          </a:xfrm>
        </p:grpSpPr>
        <p:sp>
          <p:nvSpPr>
            <p:cNvPr id="34" name="직사각형 33"/>
            <p:cNvSpPr/>
            <p:nvPr/>
          </p:nvSpPr>
          <p:spPr>
            <a:xfrm>
              <a:off x="5304464" y="2252672"/>
              <a:ext cx="928693" cy="468000"/>
            </a:xfrm>
            <a:prstGeom prst="rect">
              <a:avLst/>
            </a:prstGeom>
            <a:solidFill>
              <a:srgbClr val="FF9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13787" y="2181234"/>
              <a:ext cx="18573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08서울남산체 EB" pitchFamily="18" charset="-127"/>
                  <a:ea typeface="08서울남산체 EB" pitchFamily="18" charset="-127"/>
                </a:rPr>
                <a:t>DB</a:t>
              </a:r>
              <a:endParaRPr lang="ko-KR" altLang="en-US" sz="3200" dirty="0">
                <a:solidFill>
                  <a:schemeClr val="bg1"/>
                </a:solidFill>
                <a:latin typeface="08서울남산체 EB" pitchFamily="18" charset="-127"/>
                <a:ea typeface="08서울남산체 EB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13787" y="2967052"/>
              <a:ext cx="335758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Oracle</a:t>
              </a:r>
            </a:p>
            <a:p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토마토시스템을 이용한        클래스다이어그램  제작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 </a:t>
              </a:r>
            </a:p>
            <a:p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용품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, 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핫딜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분양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게시판 등</a:t>
              </a:r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19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개의 테이블로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구성</a:t>
              </a:r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0034" y="1285860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물품 관련 클래스 다이어그램</a:t>
            </a:r>
            <a:endParaRPr lang="ko-KR" altLang="en-US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6" name="그림 15" descr="p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857363"/>
            <a:ext cx="5857916" cy="4164061"/>
          </a:xfrm>
          <a:prstGeom prst="rect">
            <a:avLst/>
          </a:prstGeom>
        </p:spPr>
      </p:pic>
      <p:pic>
        <p:nvPicPr>
          <p:cNvPr id="14" name="그림 13" descr="p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857364"/>
            <a:ext cx="5857916" cy="4143404"/>
          </a:xfrm>
          <a:prstGeom prst="rect">
            <a:avLst/>
          </a:prstGeom>
        </p:spPr>
      </p:pic>
      <p:pic>
        <p:nvPicPr>
          <p:cNvPr id="17" name="그림 16" descr="pr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5" y="1857364"/>
            <a:ext cx="5857915" cy="414340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929058" y="1573200"/>
            <a:ext cx="1507157" cy="3714776"/>
            <a:chOff x="3929058" y="1573200"/>
            <a:chExt cx="1507157" cy="3714776"/>
          </a:xfrm>
        </p:grpSpPr>
        <p:sp>
          <p:nvSpPr>
            <p:cNvPr id="3" name="직사각형 2"/>
            <p:cNvSpPr/>
            <p:nvPr/>
          </p:nvSpPr>
          <p:spPr>
            <a:xfrm>
              <a:off x="3948148" y="1644638"/>
              <a:ext cx="1488067" cy="364333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86419" y="1573200"/>
              <a:ext cx="60785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2</a:t>
              </a:r>
              <a:endParaRPr lang="ko-KR" altLang="en-US" sz="66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 rot="10800000">
              <a:off x="4048614" y="2481162"/>
              <a:ext cx="1285884" cy="1681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27088" y="2501894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사전조사</a:t>
              </a:r>
              <a:endParaRPr lang="ko-KR" altLang="en-US" spc="3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67080" y="2755441"/>
              <a:ext cx="12907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Feasibility Study</a:t>
              </a:r>
              <a:endParaRPr lang="ko-KR" altLang="en-US" sz="12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29058" y="3214686"/>
              <a:ext cx="15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참고사이트</a:t>
              </a:r>
              <a:endParaRPr lang="en-US" altLang="ko-KR" sz="12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hathe\Desktop\Project_RealP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47186"/>
            <a:ext cx="7643866" cy="3753450"/>
          </a:xfrm>
          <a:prstGeom prst="rect">
            <a:avLst/>
          </a:prstGeom>
          <a:noFill/>
        </p:spPr>
      </p:pic>
      <p:grpSp>
        <p:nvGrpSpPr>
          <p:cNvPr id="2" name="그룹 1"/>
          <p:cNvGrpSpPr/>
          <p:nvPr/>
        </p:nvGrpSpPr>
        <p:grpSpPr>
          <a:xfrm>
            <a:off x="-36387" y="-107888"/>
            <a:ext cx="9180387" cy="1107996"/>
            <a:chOff x="506057" y="1892376"/>
            <a:chExt cx="9180387" cy="1107996"/>
          </a:xfrm>
        </p:grpSpPr>
        <p:sp>
          <p:nvSpPr>
            <p:cNvPr id="3" name="직사각형 2"/>
            <p:cNvSpPr/>
            <p:nvPr/>
          </p:nvSpPr>
          <p:spPr>
            <a:xfrm>
              <a:off x="542445" y="2000240"/>
              <a:ext cx="571471" cy="1000132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6057" y="1892376"/>
              <a:ext cx="60785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2</a:t>
              </a:r>
              <a:endParaRPr lang="ko-KR" altLang="en-US" sz="66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 rot="10800000">
              <a:off x="542414" y="2836772"/>
              <a:ext cx="9144030" cy="2072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13916" y="250030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사전조사</a:t>
              </a:r>
              <a:endParaRPr lang="ko-KR" altLang="en-US" spc="3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64464" y="2611275"/>
              <a:ext cx="11047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Feasibility Study</a:t>
              </a:r>
              <a:endParaRPr lang="ko-KR" altLang="en-US" sz="10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pic>
        <p:nvPicPr>
          <p:cNvPr id="1026" name="Picture 2" descr="C:\Users\whathe\Desktop\Project_Coupa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818690"/>
            <a:ext cx="7643866" cy="3753450"/>
          </a:xfrm>
          <a:prstGeom prst="rect">
            <a:avLst/>
          </a:prstGeom>
          <a:noFill/>
        </p:spPr>
      </p:pic>
      <p:pic>
        <p:nvPicPr>
          <p:cNvPr id="1028" name="Picture 4" descr="C:\Users\whathe\Desktop\Project_Tm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2461632"/>
            <a:ext cx="7643866" cy="37534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949200" y="1573200"/>
            <a:ext cx="1488067" cy="3714776"/>
            <a:chOff x="3949200" y="1573200"/>
            <a:chExt cx="1488067" cy="3714776"/>
          </a:xfrm>
        </p:grpSpPr>
        <p:grpSp>
          <p:nvGrpSpPr>
            <p:cNvPr id="2" name="그룹 1"/>
            <p:cNvGrpSpPr/>
            <p:nvPr/>
          </p:nvGrpSpPr>
          <p:grpSpPr>
            <a:xfrm>
              <a:off x="3949200" y="1573200"/>
              <a:ext cx="1488067" cy="3714776"/>
              <a:chOff x="542444" y="1928802"/>
              <a:chExt cx="1488067" cy="3714776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542444" y="2000240"/>
                <a:ext cx="1488067" cy="364333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989915" y="1928802"/>
                <a:ext cx="60785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 smtClean="0">
                    <a:solidFill>
                      <a:schemeClr val="bg1"/>
                    </a:solidFill>
                    <a:latin typeface="08서울남산체 B" pitchFamily="18" charset="-127"/>
                    <a:ea typeface="08서울남산체 B" pitchFamily="18" charset="-127"/>
                  </a:rPr>
                  <a:t>3</a:t>
                </a:r>
                <a:endParaRPr lang="ko-KR" altLang="en-US" sz="6600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endParaRPr>
              </a:p>
            </p:txBody>
          </p:sp>
          <p:cxnSp>
            <p:nvCxnSpPr>
              <p:cNvPr id="5" name="직선 연결선 4"/>
              <p:cNvCxnSpPr/>
              <p:nvPr/>
            </p:nvCxnSpPr>
            <p:spPr>
              <a:xfrm rot="10800000">
                <a:off x="642910" y="2836764"/>
                <a:ext cx="1285884" cy="1681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550420" y="2857496"/>
                <a:ext cx="1472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300" smtClean="0">
                    <a:solidFill>
                      <a:schemeClr val="bg1"/>
                    </a:solidFill>
                    <a:latin typeface="08서울남산체 B" pitchFamily="18" charset="-127"/>
                    <a:ea typeface="08서울남산체 B" pitchFamily="18" charset="-127"/>
                  </a:rPr>
                  <a:t>기</a:t>
                </a:r>
                <a:r>
                  <a:rPr lang="ko-KR" altLang="en-US" spc="300" dirty="0" smtClean="0">
                    <a:solidFill>
                      <a:schemeClr val="bg1"/>
                    </a:solidFill>
                    <a:latin typeface="08서울남산체 B" pitchFamily="18" charset="-127"/>
                    <a:ea typeface="08서울남산체 B" pitchFamily="18" charset="-127"/>
                  </a:rPr>
                  <a:t>능</a:t>
                </a:r>
                <a:endParaRPr lang="ko-KR" altLang="en-US" spc="300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33937" y="3126283"/>
                <a:ext cx="9028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  <a:latin typeface="08서울남산체 B" pitchFamily="18" charset="-127"/>
                    <a:ea typeface="08서울남산체 B" pitchFamily="18" charset="-127"/>
                  </a:rPr>
                  <a:t>Functional</a:t>
                </a:r>
                <a:endParaRPr lang="ko-KR" altLang="en-US" sz="1200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314927" y="3214686"/>
              <a:ext cx="7809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메뉴 구성</a:t>
              </a:r>
              <a:endParaRPr lang="en-US" altLang="ko-KR" sz="12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&amp;</a:t>
              </a: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기능</a:t>
              </a:r>
              <a:endParaRPr lang="en-US" altLang="ko-KR" sz="12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36387" y="-107888"/>
            <a:ext cx="9180419" cy="1107996"/>
            <a:chOff x="506025" y="1892376"/>
            <a:chExt cx="9180419" cy="1107996"/>
          </a:xfrm>
        </p:grpSpPr>
        <p:sp>
          <p:nvSpPr>
            <p:cNvPr id="10" name="직사각형 9"/>
            <p:cNvSpPr/>
            <p:nvPr/>
          </p:nvSpPr>
          <p:spPr>
            <a:xfrm>
              <a:off x="542445" y="2000240"/>
              <a:ext cx="571471" cy="100013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6025" y="1892376"/>
              <a:ext cx="60785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3</a:t>
              </a:r>
              <a:endParaRPr lang="ko-KR" altLang="en-US" sz="66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rot="10800000">
              <a:off x="542414" y="2836772"/>
              <a:ext cx="9144030" cy="2072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113916" y="2500306"/>
              <a:ext cx="71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기능</a:t>
              </a:r>
              <a:endParaRPr lang="ko-KR" altLang="en-US" spc="3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87017" y="2611275"/>
              <a:ext cx="7152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Function</a:t>
              </a:r>
              <a:endParaRPr lang="ko-KR" altLang="en-US" sz="10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00298" y="5125864"/>
            <a:ext cx="62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재고품을 더욱 할인 된 가격에 묶음 판매</a:t>
            </a:r>
            <a:endParaRPr lang="en-US" altLang="ko-KR" sz="2000" dirty="0" smtClean="0">
              <a:solidFill>
                <a:schemeClr val="bg2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1538" y="1714488"/>
            <a:ext cx="832279" cy="523220"/>
          </a:xfrm>
          <a:prstGeom prst="rect">
            <a:avLst/>
          </a:prstGeom>
          <a:solidFill>
            <a:srgbClr val="F7994B"/>
          </a:solidFill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분양</a:t>
            </a:r>
            <a:endParaRPr lang="ko-KR" altLang="en-US" sz="28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1538" y="2825965"/>
            <a:ext cx="832279" cy="523220"/>
          </a:xfrm>
          <a:prstGeom prst="rect">
            <a:avLst/>
          </a:prstGeom>
          <a:solidFill>
            <a:srgbClr val="FF9318"/>
          </a:solidFill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용품</a:t>
            </a:r>
            <a:endParaRPr lang="ko-KR" altLang="en-US" sz="28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1538" y="3937442"/>
            <a:ext cx="813043" cy="523220"/>
          </a:xfrm>
          <a:prstGeom prst="rect">
            <a:avLst/>
          </a:prstGeom>
          <a:solidFill>
            <a:srgbClr val="660033"/>
          </a:solidFill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케어</a:t>
            </a:r>
            <a:endParaRPr lang="ko-KR" altLang="en-US" sz="28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1538" y="5048920"/>
            <a:ext cx="813043" cy="523220"/>
          </a:xfrm>
          <a:prstGeom prst="rect">
            <a:avLst/>
          </a:prstGeom>
          <a:solidFill>
            <a:srgbClr val="CC0000"/>
          </a:solidFill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핫딜</a:t>
            </a:r>
            <a:endParaRPr lang="ko-KR" altLang="en-US" sz="28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00298" y="4014386"/>
            <a:ext cx="62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병원</a:t>
            </a:r>
            <a:r>
              <a:rPr lang="en-US" altLang="ko-KR" sz="20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,</a:t>
            </a:r>
            <a:r>
              <a:rPr lang="ko-KR" altLang="en-US" sz="20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 미용</a:t>
            </a:r>
            <a:r>
              <a:rPr lang="en-US" altLang="ko-KR" sz="20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,</a:t>
            </a:r>
            <a:r>
              <a:rPr lang="ko-KR" altLang="en-US" sz="20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 호텔의 이용 티켓을 판매</a:t>
            </a:r>
            <a:endParaRPr lang="en-US" altLang="ko-KR" sz="2000" dirty="0" smtClean="0">
              <a:solidFill>
                <a:schemeClr val="bg2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0298" y="2902909"/>
            <a:ext cx="62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사료</a:t>
            </a:r>
            <a:r>
              <a:rPr lang="en-US" altLang="ko-KR" sz="20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,</a:t>
            </a:r>
            <a:r>
              <a:rPr lang="ko-KR" altLang="en-US" sz="20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 의류</a:t>
            </a:r>
            <a:r>
              <a:rPr lang="en-US" altLang="ko-KR" sz="20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,</a:t>
            </a:r>
            <a:r>
              <a:rPr lang="ko-KR" altLang="en-US" sz="20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 액세서리 등등의 제품을 판매</a:t>
            </a:r>
            <a:endParaRPr lang="en-US" altLang="ko-KR" sz="2000" dirty="0" smtClean="0">
              <a:solidFill>
                <a:schemeClr val="bg2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0298" y="1791432"/>
            <a:ext cx="62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애견 종류 소개</a:t>
            </a:r>
            <a:r>
              <a:rPr lang="en-US" altLang="ko-KR" sz="20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, </a:t>
            </a:r>
            <a:r>
              <a:rPr lang="ko-KR" altLang="en-US" sz="20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애견 분양</a:t>
            </a:r>
            <a:r>
              <a:rPr lang="en-US" altLang="ko-KR" sz="20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,</a:t>
            </a:r>
            <a:r>
              <a:rPr lang="ko-KR" altLang="en-US" sz="20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유기견</a:t>
            </a:r>
            <a:r>
              <a:rPr lang="ko-KR" altLang="en-US" sz="20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 분양</a:t>
            </a:r>
            <a:endParaRPr lang="en-US" altLang="ko-KR" sz="2000" dirty="0" smtClean="0">
              <a:solidFill>
                <a:schemeClr val="bg2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-36387" y="-107888"/>
            <a:ext cx="9180419" cy="1107996"/>
            <a:chOff x="506025" y="1892376"/>
            <a:chExt cx="9180419" cy="1107996"/>
          </a:xfrm>
        </p:grpSpPr>
        <p:sp>
          <p:nvSpPr>
            <p:cNvPr id="10" name="직사각형 9"/>
            <p:cNvSpPr/>
            <p:nvPr/>
          </p:nvSpPr>
          <p:spPr>
            <a:xfrm>
              <a:off x="542445" y="2000240"/>
              <a:ext cx="571471" cy="100013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6025" y="1892376"/>
              <a:ext cx="60785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3</a:t>
              </a:r>
              <a:endParaRPr lang="ko-KR" altLang="en-US" sz="66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rot="10800000">
              <a:off x="542414" y="2836772"/>
              <a:ext cx="9144030" cy="2072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113916" y="2500306"/>
              <a:ext cx="71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기능</a:t>
              </a:r>
              <a:endParaRPr lang="ko-KR" altLang="en-US" spc="3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87017" y="2611275"/>
              <a:ext cx="7152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Function</a:t>
              </a:r>
              <a:endParaRPr lang="ko-KR" altLang="en-US" sz="10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43174" y="4500570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상품관리</a:t>
            </a:r>
            <a:r>
              <a:rPr lang="en-US" altLang="ko-KR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,</a:t>
            </a:r>
            <a:r>
              <a:rPr lang="ko-KR" altLang="en-US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 회원관리</a:t>
            </a:r>
            <a:r>
              <a:rPr lang="en-US" altLang="ko-KR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,</a:t>
            </a:r>
            <a:r>
              <a:rPr lang="ko-KR" altLang="en-US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 재고관리</a:t>
            </a:r>
            <a:endParaRPr lang="en-US" altLang="ko-KR" dirty="0" smtClean="0">
              <a:solidFill>
                <a:schemeClr val="bg2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1736" y="1714488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물품 구매</a:t>
            </a:r>
            <a:r>
              <a:rPr lang="en-US" altLang="ko-KR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,</a:t>
            </a:r>
            <a:r>
              <a:rPr lang="ko-KR" altLang="en-US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 내 정보</a:t>
            </a:r>
            <a:r>
              <a:rPr lang="en-US" altLang="ko-KR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, </a:t>
            </a:r>
            <a:r>
              <a:rPr lang="ko-KR" altLang="en-US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판매자 전환 신청</a:t>
            </a:r>
            <a:endParaRPr lang="en-US" altLang="ko-KR" dirty="0" smtClean="0">
              <a:solidFill>
                <a:schemeClr val="bg2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3174" y="3214686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판매 물품 등록 권한 요청</a:t>
            </a:r>
            <a:endParaRPr lang="en-US" altLang="ko-KR" dirty="0" smtClean="0">
              <a:solidFill>
                <a:schemeClr val="bg2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5852" y="1643050"/>
            <a:ext cx="1136851" cy="523220"/>
          </a:xfrm>
          <a:prstGeom prst="rect">
            <a:avLst/>
          </a:prstGeom>
          <a:solidFill>
            <a:srgbClr val="A5002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이용자</a:t>
            </a:r>
            <a:endParaRPr lang="ko-KR" altLang="en-US" sz="28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5852" y="3143248"/>
            <a:ext cx="1214446" cy="523220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판매자</a:t>
            </a:r>
            <a:endParaRPr lang="ko-KR" altLang="en-US" sz="28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5852" y="4429132"/>
            <a:ext cx="1214446" cy="523220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관리자</a:t>
            </a:r>
            <a:endParaRPr lang="ko-KR" altLang="en-US" sz="28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/>
      <p:bldP spid="16" grpId="0"/>
      <p:bldP spid="17" grpId="0" animBg="1"/>
      <p:bldP spid="18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-36387" y="-107888"/>
            <a:ext cx="9180419" cy="1107996"/>
            <a:chOff x="506025" y="1892376"/>
            <a:chExt cx="9180419" cy="1107996"/>
          </a:xfrm>
        </p:grpSpPr>
        <p:sp>
          <p:nvSpPr>
            <p:cNvPr id="10" name="직사각형 9"/>
            <p:cNvSpPr/>
            <p:nvPr/>
          </p:nvSpPr>
          <p:spPr>
            <a:xfrm>
              <a:off x="542445" y="2000240"/>
              <a:ext cx="571471" cy="100013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6025" y="1892376"/>
              <a:ext cx="60785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3</a:t>
              </a:r>
              <a:endParaRPr lang="ko-KR" altLang="en-US" sz="66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rot="10800000">
              <a:off x="542414" y="2836772"/>
              <a:ext cx="9144030" cy="2072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113916" y="2500306"/>
              <a:ext cx="71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기능</a:t>
              </a:r>
              <a:endParaRPr lang="ko-KR" altLang="en-US" spc="3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87017" y="2611275"/>
              <a:ext cx="7152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Function</a:t>
              </a:r>
              <a:endParaRPr lang="ko-KR" altLang="en-US" sz="10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7158" y="1428736"/>
            <a:ext cx="832279" cy="523220"/>
          </a:xfrm>
          <a:prstGeom prst="rect">
            <a:avLst/>
          </a:prstGeom>
          <a:solidFill>
            <a:srgbClr val="F7994B"/>
          </a:solidFill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분양</a:t>
            </a:r>
            <a:endParaRPr lang="ko-KR" altLang="en-US" sz="28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4414" y="2643182"/>
            <a:ext cx="832279" cy="523220"/>
          </a:xfrm>
          <a:prstGeom prst="rect">
            <a:avLst/>
          </a:prstGeom>
          <a:solidFill>
            <a:srgbClr val="FF9318"/>
          </a:solidFill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용품</a:t>
            </a:r>
            <a:endParaRPr lang="ko-KR" altLang="en-US" sz="28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720" y="4000504"/>
            <a:ext cx="813043" cy="523220"/>
          </a:xfrm>
          <a:prstGeom prst="rect">
            <a:avLst/>
          </a:prstGeom>
          <a:solidFill>
            <a:srgbClr val="660033"/>
          </a:solidFill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케어</a:t>
            </a:r>
            <a:endParaRPr lang="ko-KR" altLang="en-US" sz="28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4414" y="5214950"/>
            <a:ext cx="813043" cy="523220"/>
          </a:xfrm>
          <a:prstGeom prst="rect">
            <a:avLst/>
          </a:prstGeom>
          <a:solidFill>
            <a:srgbClr val="CC0000"/>
          </a:solidFill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핫딜</a:t>
            </a:r>
            <a:endParaRPr lang="ko-KR" altLang="en-US" sz="28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028" name="Picture 4" descr="C:\Users\KOSTA_02_002\Desktop\wavearrow-skyblu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>
            <a:off x="428596" y="2786057"/>
            <a:ext cx="5429287" cy="1857387"/>
          </a:xfrm>
          <a:prstGeom prst="rect">
            <a:avLst/>
          </a:prstGeom>
          <a:noFill/>
        </p:spPr>
      </p:pic>
      <p:sp>
        <p:nvSpPr>
          <p:cNvPr id="23" name="왼쪽으로 구부러진 화살표 22"/>
          <p:cNvSpPr/>
          <p:nvPr/>
        </p:nvSpPr>
        <p:spPr>
          <a:xfrm rot="16200000">
            <a:off x="5893603" y="607199"/>
            <a:ext cx="1285884" cy="3643338"/>
          </a:xfrm>
          <a:prstGeom prst="curvedLeftArrow">
            <a:avLst>
              <a:gd name="adj1" fmla="val 38299"/>
              <a:gd name="adj2" fmla="val 84453"/>
              <a:gd name="adj3" fmla="val 57592"/>
            </a:avLst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woPt" dir="t"/>
          </a:scene3d>
          <a:sp3d prstMaterial="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32" name="Picture 8" descr="C:\Users\KOSTA_02_002\Desktop\car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286124"/>
            <a:ext cx="1500198" cy="1357322"/>
          </a:xfrm>
          <a:prstGeom prst="rect">
            <a:avLst/>
          </a:prstGeom>
          <a:noFill/>
        </p:spPr>
      </p:pic>
      <p:pic>
        <p:nvPicPr>
          <p:cNvPr id="1033" name="Picture 9" descr="C:\Users\KOSTA_02_002\Desktop\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00892" y="3214686"/>
            <a:ext cx="1804988" cy="1063625"/>
          </a:xfrm>
          <a:prstGeom prst="rect">
            <a:avLst/>
          </a:prstGeom>
          <a:noFill/>
        </p:spPr>
      </p:pic>
      <p:pic>
        <p:nvPicPr>
          <p:cNvPr id="32" name="그림 31" descr="77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57752" y="1000108"/>
            <a:ext cx="1428760" cy="85725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49200" y="1573200"/>
            <a:ext cx="1622932" cy="3714776"/>
            <a:chOff x="3958948" y="1573200"/>
            <a:chExt cx="1622932" cy="3714776"/>
          </a:xfrm>
        </p:grpSpPr>
        <p:grpSp>
          <p:nvGrpSpPr>
            <p:cNvPr id="4" name="그룹 3"/>
            <p:cNvGrpSpPr/>
            <p:nvPr/>
          </p:nvGrpSpPr>
          <p:grpSpPr>
            <a:xfrm>
              <a:off x="3958948" y="1573200"/>
              <a:ext cx="1488067" cy="3714776"/>
              <a:chOff x="542444" y="1928802"/>
              <a:chExt cx="1488067" cy="371477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42444" y="2000240"/>
                <a:ext cx="1488067" cy="3643338"/>
              </a:xfrm>
              <a:prstGeom prst="rect">
                <a:avLst/>
              </a:prstGeom>
              <a:solidFill>
                <a:srgbClr val="660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995315" y="1928802"/>
                <a:ext cx="60785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 smtClean="0">
                    <a:solidFill>
                      <a:schemeClr val="bg1"/>
                    </a:solidFill>
                    <a:latin typeface="08서울남산체 B" pitchFamily="18" charset="-127"/>
                    <a:ea typeface="08서울남산체 B" pitchFamily="18" charset="-127"/>
                  </a:rPr>
                  <a:t>4</a:t>
                </a:r>
                <a:endParaRPr lang="ko-KR" altLang="en-US" sz="6600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 rot="10800000">
                <a:off x="642910" y="2836764"/>
                <a:ext cx="1285884" cy="1681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50420" y="2857496"/>
                <a:ext cx="1472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300" dirty="0" smtClean="0">
                    <a:solidFill>
                      <a:schemeClr val="bg1"/>
                    </a:solidFill>
                    <a:latin typeface="08서울남산체 B" pitchFamily="18" charset="-127"/>
                    <a:ea typeface="08서울남산체 B" pitchFamily="18" charset="-127"/>
                  </a:rPr>
                  <a:t>조원 역할</a:t>
                </a:r>
                <a:endParaRPr lang="ko-KR" altLang="en-US" spc="300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65178" y="3213098"/>
                <a:ext cx="11865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08서울남산체 B" pitchFamily="18" charset="-127"/>
                    <a:ea typeface="08서울남산체 B" pitchFamily="18" charset="-127"/>
                  </a:rPr>
                  <a:t>Personal Part</a:t>
                </a:r>
                <a:endParaRPr lang="ko-KR" altLang="en-US" sz="1200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4081682" y="3143248"/>
              <a:ext cx="15001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각자 맡은 역할들</a:t>
              </a:r>
              <a:endParaRPr lang="en-US" altLang="ko-KR" sz="12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0" y="-24"/>
            <a:ext cx="9144032" cy="1108020"/>
            <a:chOff x="542412" y="2000240"/>
            <a:chExt cx="9144032" cy="1108020"/>
          </a:xfrm>
        </p:grpSpPr>
        <p:sp>
          <p:nvSpPr>
            <p:cNvPr id="10" name="직사각형 9"/>
            <p:cNvSpPr/>
            <p:nvPr/>
          </p:nvSpPr>
          <p:spPr>
            <a:xfrm>
              <a:off x="542445" y="2000240"/>
              <a:ext cx="571471" cy="1000132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2412" y="2000264"/>
              <a:ext cx="60785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4</a:t>
              </a:r>
              <a:endParaRPr lang="ko-KR" altLang="en-US" sz="66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rot="10800000">
              <a:off x="542414" y="2836772"/>
              <a:ext cx="9144030" cy="2072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113916" y="2500306"/>
              <a:ext cx="1857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30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조 원 역 할</a:t>
              </a:r>
              <a:endParaRPr lang="ko-KR" altLang="en-US" spc="3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5322" y="2857496"/>
              <a:ext cx="10182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Personal Part</a:t>
              </a:r>
              <a:endParaRPr lang="ko-KR" altLang="en-US" sz="10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5720" y="1285860"/>
            <a:ext cx="1800000" cy="46800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김 도 빈</a:t>
            </a:r>
            <a:endParaRPr lang="ko-KR" altLang="en-US" sz="2400" dirty="0">
              <a:solidFill>
                <a:schemeClr val="bg2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20" y="2143116"/>
            <a:ext cx="1800000" cy="468000"/>
          </a:xfrm>
          <a:prstGeom prst="rect">
            <a:avLst/>
          </a:prstGeom>
          <a:solidFill>
            <a:srgbClr val="FF931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이 상 민</a:t>
            </a:r>
            <a:endParaRPr lang="ko-KR" altLang="en-US" sz="2400" dirty="0">
              <a:solidFill>
                <a:schemeClr val="bg2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720" y="2928934"/>
            <a:ext cx="1785950" cy="461665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조 용 </a:t>
            </a:r>
            <a:r>
              <a:rPr lang="ko-KR" altLang="en-US" sz="2400" dirty="0" err="1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희</a:t>
            </a:r>
            <a:endParaRPr lang="ko-KR" altLang="en-US" sz="24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720" y="3714752"/>
            <a:ext cx="1800000" cy="46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조 현 모</a:t>
            </a:r>
            <a:endParaRPr lang="ko-KR" altLang="en-US" sz="2400" dirty="0">
              <a:solidFill>
                <a:schemeClr val="bg2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720" y="4500570"/>
            <a:ext cx="1800000" cy="46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최 병 진</a:t>
            </a:r>
            <a:endParaRPr lang="ko-KR" altLang="en-US" sz="2400" dirty="0">
              <a:solidFill>
                <a:schemeClr val="bg2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720" y="5286388"/>
            <a:ext cx="1800000" cy="46800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한 정 일</a:t>
            </a:r>
            <a:endParaRPr lang="ko-KR" altLang="en-US" sz="2400" dirty="0">
              <a:solidFill>
                <a:schemeClr val="bg2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20" y="6072206"/>
            <a:ext cx="1800000" cy="468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황 정 </a:t>
            </a:r>
            <a:r>
              <a:rPr lang="ko-KR" altLang="en-US" sz="2400" dirty="0" err="1" smtClean="0">
                <a:solidFill>
                  <a:schemeClr val="bg2"/>
                </a:solidFill>
                <a:latin typeface="08서울남산체 B" pitchFamily="18" charset="-127"/>
                <a:ea typeface="08서울남산체 B" pitchFamily="18" charset="-127"/>
              </a:rPr>
              <a:t>욱</a:t>
            </a:r>
            <a:endParaRPr lang="ko-KR" altLang="en-US" sz="2400" dirty="0">
              <a:solidFill>
                <a:schemeClr val="bg2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5984" y="1357298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애견분양</a:t>
            </a:r>
            <a:r>
              <a:rPr lang="en-US" altLang="ko-KR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장바구니 및 각종기능들 </a:t>
            </a:r>
            <a:endParaRPr lang="ko-KR" altLang="en-US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5984" y="2214554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관리자기능 및 </a:t>
            </a:r>
            <a:r>
              <a:rPr lang="ko-KR" altLang="en-US" dirty="0" err="1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케어</a:t>
            </a:r>
            <a:r>
              <a:rPr lang="ko-KR" altLang="en-US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 기능 제작   </a:t>
            </a:r>
            <a:endParaRPr lang="ko-KR" altLang="en-US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984" y="3000372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회원 정보</a:t>
            </a:r>
            <a:r>
              <a:rPr lang="en-US" altLang="ko-KR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가입 및 디자인 제작</a:t>
            </a:r>
            <a:endParaRPr lang="ko-KR" altLang="en-US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5984" y="3786190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게시판 작성 및 </a:t>
            </a:r>
            <a:r>
              <a:rPr lang="en-US" altLang="ko-KR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Q&amp;A </a:t>
            </a:r>
            <a:r>
              <a:rPr lang="ko-KR" altLang="en-US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제작</a:t>
            </a:r>
            <a:endParaRPr lang="ko-KR" altLang="en-US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5984" y="4572008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애견용품 작성 및 정보 수집</a:t>
            </a:r>
            <a:endParaRPr lang="ko-KR" altLang="en-US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5984" y="5357826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홈페이지 디자인 제작  </a:t>
            </a:r>
            <a:endParaRPr lang="ko-KR" altLang="en-US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5984" y="607220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할인 쿠폰 제작</a:t>
            </a:r>
            <a:r>
              <a:rPr lang="en-US" altLang="ko-KR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케어</a:t>
            </a:r>
            <a:r>
              <a:rPr lang="ko-KR" altLang="en-US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 작성 및 오류 수정 </a:t>
            </a:r>
            <a:endParaRPr lang="ko-KR" altLang="en-US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428992" y="3165190"/>
            <a:ext cx="2357454" cy="263810"/>
          </a:xfrm>
          <a:prstGeom prst="rect">
            <a:avLst/>
          </a:prstGeom>
          <a:solidFill>
            <a:srgbClr val="FF9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2668" y="2681583"/>
            <a:ext cx="6643702" cy="1678"/>
          </a:xfrm>
          <a:prstGeom prst="line">
            <a:avLst/>
          </a:prstGeom>
          <a:ln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643042" y="3641419"/>
            <a:ext cx="7500958" cy="1895"/>
          </a:xfrm>
          <a:prstGeom prst="line">
            <a:avLst/>
          </a:prstGeom>
          <a:ln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57488" y="2571744"/>
            <a:ext cx="3452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Thanks</a:t>
            </a:r>
            <a:endParaRPr lang="ko-KR" altLang="en-US" sz="60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14694" y="3357562"/>
            <a:ext cx="2670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kern="1250" spc="92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DEVELOPMENT</a:t>
            </a:r>
            <a:endParaRPr lang="ko-KR" altLang="en-US" sz="1400" kern="1250" spc="92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4678" y="2428868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pc="65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My Little Gang</a:t>
            </a:r>
            <a:endParaRPr lang="ko-KR" altLang="en-US" sz="1000" spc="65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1736" y="3682845"/>
            <a:ext cx="4143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65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조장</a:t>
            </a:r>
            <a:r>
              <a:rPr lang="en-US" altLang="ko-KR" sz="1000" spc="65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–</a:t>
            </a:r>
            <a:r>
              <a:rPr lang="ko-KR" altLang="en-US" sz="1000" spc="65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조현모</a:t>
            </a:r>
            <a:endParaRPr lang="en-US" altLang="ko-KR" sz="1000" spc="650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  <a:p>
            <a:pPr algn="ctr"/>
            <a:r>
              <a:rPr lang="ko-KR" altLang="en-US" sz="1000" spc="650" dirty="0" err="1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부조장</a:t>
            </a:r>
            <a:r>
              <a:rPr lang="en-US" altLang="ko-KR" sz="1000" spc="65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-</a:t>
            </a:r>
            <a:r>
              <a:rPr lang="ko-KR" altLang="en-US" sz="1000" spc="65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황정욱</a:t>
            </a:r>
            <a:endParaRPr lang="en-US" altLang="ko-KR" sz="1000" spc="650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  <a:p>
            <a:pPr algn="ctr"/>
            <a:r>
              <a:rPr lang="ko-KR" altLang="en-US" sz="1000" spc="65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조원</a:t>
            </a:r>
            <a:r>
              <a:rPr lang="en-US" altLang="ko-KR" sz="1000" spc="65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-</a:t>
            </a:r>
            <a:r>
              <a:rPr lang="ko-KR" altLang="en-US" sz="1000" spc="650" dirty="0" err="1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김도빈</a:t>
            </a:r>
            <a:r>
              <a:rPr lang="en-US" altLang="ko-KR" sz="1000" spc="65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/</a:t>
            </a:r>
            <a:r>
              <a:rPr lang="ko-KR" altLang="en-US" sz="1000" spc="65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이상민</a:t>
            </a:r>
            <a:r>
              <a:rPr lang="en-US" altLang="ko-KR" sz="1000" spc="65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/</a:t>
            </a:r>
            <a:r>
              <a:rPr lang="ko-KR" altLang="en-US" sz="1000" spc="65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조용희</a:t>
            </a:r>
            <a:r>
              <a:rPr lang="en-US" altLang="ko-KR" sz="1000" spc="65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/</a:t>
            </a:r>
            <a:r>
              <a:rPr lang="ko-KR" altLang="en-US" sz="1000" spc="65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최병진</a:t>
            </a:r>
            <a:r>
              <a:rPr lang="en-US" altLang="ko-KR" sz="1000" spc="65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/</a:t>
            </a:r>
            <a:r>
              <a:rPr lang="ko-KR" altLang="en-US" sz="1000" spc="65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한정일</a:t>
            </a:r>
            <a:endParaRPr lang="ko-KR" altLang="en-US" sz="1000" spc="65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428992" y="3165190"/>
            <a:ext cx="2357454" cy="263810"/>
          </a:xfrm>
          <a:prstGeom prst="rect">
            <a:avLst/>
          </a:prstGeom>
          <a:solidFill>
            <a:srgbClr val="FF9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2668" y="2681583"/>
            <a:ext cx="6643702" cy="1678"/>
          </a:xfrm>
          <a:prstGeom prst="line">
            <a:avLst/>
          </a:prstGeom>
          <a:ln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643042" y="3641419"/>
            <a:ext cx="7500958" cy="1895"/>
          </a:xfrm>
          <a:prstGeom prst="line">
            <a:avLst/>
          </a:prstGeom>
          <a:ln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86116" y="2538707"/>
            <a:ext cx="2643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 err="1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MaRiGang</a:t>
            </a:r>
            <a:endParaRPr lang="ko-KR" altLang="en-US" sz="42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4678" y="3071810"/>
            <a:ext cx="292895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spc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PROJECT</a:t>
            </a:r>
            <a:endParaRPr lang="ko-KR" altLang="en-US" sz="2300" spc="14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4678" y="2468399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pc="65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PROJECT BY KOSTA</a:t>
            </a:r>
            <a:endParaRPr lang="ko-KR" altLang="en-US" sz="1000" spc="65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14694" y="3357562"/>
            <a:ext cx="2670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kern="1250" spc="92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DEVELOPMENT</a:t>
            </a:r>
            <a:endParaRPr lang="ko-KR" altLang="en-US" sz="1400" kern="1250" spc="92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4678" y="3611407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pc="65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My Little Gang</a:t>
            </a:r>
            <a:endParaRPr lang="ko-KR" altLang="en-US" sz="1000" spc="65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855" y="500042"/>
            <a:ext cx="2727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150" dirty="0" smtClean="0">
                <a:solidFill>
                  <a:srgbClr val="FFC000"/>
                </a:solidFill>
                <a:latin typeface="08서울남산체 EB" pitchFamily="18" charset="-127"/>
                <a:ea typeface="08서울남산체 EB" pitchFamily="18" charset="-127"/>
              </a:rPr>
              <a:t>CONTENTS</a:t>
            </a:r>
            <a:endParaRPr lang="ko-KR" altLang="en-US" sz="4400" spc="-150" dirty="0">
              <a:solidFill>
                <a:srgbClr val="FFC000"/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43008" y="1212744"/>
            <a:ext cx="6643702" cy="1678"/>
          </a:xfrm>
          <a:prstGeom prst="line">
            <a:avLst/>
          </a:prstGeom>
          <a:ln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642910" y="1928802"/>
            <a:ext cx="1528094" cy="3714776"/>
            <a:chOff x="502417" y="1928802"/>
            <a:chExt cx="1528094" cy="3714776"/>
          </a:xfrm>
        </p:grpSpPr>
        <p:sp>
          <p:nvSpPr>
            <p:cNvPr id="5" name="직사각형 4"/>
            <p:cNvSpPr/>
            <p:nvPr/>
          </p:nvSpPr>
          <p:spPr>
            <a:xfrm>
              <a:off x="542444" y="2000240"/>
              <a:ext cx="1488067" cy="3643338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2417" y="1928802"/>
              <a:ext cx="60785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1</a:t>
              </a:r>
              <a:endParaRPr lang="ko-KR" altLang="en-US" sz="66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 rot="10800000">
              <a:off x="642910" y="2836764"/>
              <a:ext cx="1285884" cy="1681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67400" y="2857496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3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소개</a:t>
              </a:r>
              <a:endParaRPr lang="ko-KR" altLang="en-US" spc="3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95962" y="3286124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Concept</a:t>
              </a:r>
              <a:endParaRPr lang="ko-KR" altLang="en-US" sz="12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786314" y="1928802"/>
            <a:ext cx="1536553" cy="3714776"/>
            <a:chOff x="3749827" y="1928802"/>
            <a:chExt cx="1536553" cy="3714776"/>
          </a:xfrm>
        </p:grpSpPr>
        <p:grpSp>
          <p:nvGrpSpPr>
            <p:cNvPr id="32" name="그룹 31"/>
            <p:cNvGrpSpPr/>
            <p:nvPr/>
          </p:nvGrpSpPr>
          <p:grpSpPr>
            <a:xfrm>
              <a:off x="3749827" y="1928802"/>
              <a:ext cx="1536553" cy="3714776"/>
              <a:chOff x="493958" y="1928802"/>
              <a:chExt cx="1536553" cy="3714776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42444" y="2000240"/>
                <a:ext cx="1488067" cy="364333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93958" y="1928802"/>
                <a:ext cx="60785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 smtClean="0">
                    <a:solidFill>
                      <a:schemeClr val="bg1"/>
                    </a:solidFill>
                    <a:latin typeface="08서울남산체 B" pitchFamily="18" charset="-127"/>
                    <a:ea typeface="08서울남산체 B" pitchFamily="18" charset="-127"/>
                  </a:rPr>
                  <a:t>3</a:t>
                </a:r>
                <a:endParaRPr lang="ko-KR" altLang="en-US" sz="6600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endParaRPr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 rot="10800000">
                <a:off x="642910" y="2836764"/>
                <a:ext cx="1285884" cy="1681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958941" y="2857496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300" dirty="0" smtClean="0">
                    <a:solidFill>
                      <a:schemeClr val="bg1"/>
                    </a:solidFill>
                    <a:latin typeface="08서울남산체 B" pitchFamily="18" charset="-127"/>
                    <a:ea typeface="08서울남산체 B" pitchFamily="18" charset="-127"/>
                  </a:rPr>
                  <a:t>기능</a:t>
                </a:r>
                <a:endParaRPr lang="ko-KR" altLang="en-US" spc="300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16065" y="3214686"/>
                <a:ext cx="9028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08서울남산체 B" pitchFamily="18" charset="-127"/>
                    <a:ea typeface="08서울남산체 B" pitchFamily="18" charset="-127"/>
                  </a:rPr>
                  <a:t>Functional</a:t>
                </a:r>
                <a:endParaRPr lang="ko-KR" altLang="en-US" sz="1200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143372" y="3500438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메뉴 구성</a:t>
              </a:r>
              <a:endParaRPr lang="en-US" altLang="ko-KR" sz="12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r>
                <a:rPr lang="ko-KR" altLang="en-US" sz="12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기능</a:t>
              </a:r>
              <a:endParaRPr lang="en-US" altLang="ko-KR" sz="12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858016" y="1928802"/>
            <a:ext cx="1679429" cy="3714776"/>
            <a:chOff x="5392901" y="1928802"/>
            <a:chExt cx="1679429" cy="3714776"/>
          </a:xfrm>
        </p:grpSpPr>
        <p:grpSp>
          <p:nvGrpSpPr>
            <p:cNvPr id="38" name="그룹 37"/>
            <p:cNvGrpSpPr/>
            <p:nvPr/>
          </p:nvGrpSpPr>
          <p:grpSpPr>
            <a:xfrm>
              <a:off x="5392901" y="1928802"/>
              <a:ext cx="1497815" cy="3714776"/>
              <a:chOff x="532696" y="1928802"/>
              <a:chExt cx="1497815" cy="3714776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542444" y="2000240"/>
                <a:ext cx="1488067" cy="3643338"/>
              </a:xfrm>
              <a:prstGeom prst="rect">
                <a:avLst/>
              </a:prstGeom>
              <a:solidFill>
                <a:srgbClr val="660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32696" y="1928802"/>
                <a:ext cx="60785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 smtClean="0">
                    <a:solidFill>
                      <a:schemeClr val="bg1"/>
                    </a:solidFill>
                    <a:latin typeface="08서울남산체 B" pitchFamily="18" charset="-127"/>
                    <a:ea typeface="08서울남산체 B" pitchFamily="18" charset="-127"/>
                  </a:rPr>
                  <a:t>4</a:t>
                </a:r>
                <a:endParaRPr lang="ko-KR" altLang="en-US" sz="6600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endParaRP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 rot="10800000">
                <a:off x="642910" y="2836764"/>
                <a:ext cx="1285884" cy="1681"/>
              </a:xfrm>
              <a:prstGeom prst="line">
                <a:avLst/>
              </a:prstGeom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640489" y="2857496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pc="300" dirty="0" smtClean="0">
                    <a:solidFill>
                      <a:schemeClr val="bg1"/>
                    </a:solidFill>
                    <a:latin typeface="08서울남산체 B" pitchFamily="18" charset="-127"/>
                    <a:ea typeface="08서울남산체 B" pitchFamily="18" charset="-127"/>
                  </a:rPr>
                  <a:t>조원 역할</a:t>
                </a:r>
                <a:endParaRPr lang="ko-KR" altLang="en-US" spc="300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11927" y="3143248"/>
                <a:ext cx="11865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08서울남산체 B" pitchFamily="18" charset="-127"/>
                    <a:ea typeface="08서울남산체 B" pitchFamily="18" charset="-127"/>
                  </a:rPr>
                  <a:t>Personal Part</a:t>
                </a:r>
                <a:endParaRPr lang="ko-KR" altLang="en-US" sz="1200" dirty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endParaRPr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5500694" y="3500438"/>
              <a:ext cx="15716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각자 맡은 역할들</a:t>
              </a:r>
              <a:endParaRPr lang="en-US" altLang="ko-KR" sz="12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714612" y="1928802"/>
            <a:ext cx="1497815" cy="3714776"/>
            <a:chOff x="2178191" y="1928802"/>
            <a:chExt cx="1497815" cy="3714776"/>
          </a:xfrm>
        </p:grpSpPr>
        <p:sp>
          <p:nvSpPr>
            <p:cNvPr id="27" name="직사각형 26"/>
            <p:cNvSpPr/>
            <p:nvPr/>
          </p:nvSpPr>
          <p:spPr>
            <a:xfrm>
              <a:off x="2187939" y="2000240"/>
              <a:ext cx="1488067" cy="364333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78191" y="1928802"/>
              <a:ext cx="60785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2</a:t>
              </a:r>
              <a:endParaRPr lang="ko-KR" altLang="en-US" sz="66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 rot="10800000">
              <a:off x="2288405" y="2836764"/>
              <a:ext cx="1285884" cy="1681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357422" y="2857496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사전조사</a:t>
              </a:r>
              <a:endParaRPr lang="ko-KR" altLang="en-US" spc="3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5984" y="3286124"/>
              <a:ext cx="12907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Feasibility Study</a:t>
              </a:r>
              <a:endParaRPr lang="ko-KR" altLang="en-US" sz="12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14546" y="3643314"/>
              <a:ext cx="1428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참고사이트</a:t>
              </a:r>
              <a:endParaRPr lang="en-US" altLang="ko-KR" sz="12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938827" y="1573200"/>
            <a:ext cx="1488067" cy="3714776"/>
            <a:chOff x="542444" y="1928802"/>
            <a:chExt cx="1488067" cy="3714776"/>
          </a:xfrm>
        </p:grpSpPr>
        <p:sp>
          <p:nvSpPr>
            <p:cNvPr id="9" name="직사각형 8"/>
            <p:cNvSpPr/>
            <p:nvPr/>
          </p:nvSpPr>
          <p:spPr>
            <a:xfrm>
              <a:off x="542444" y="2000240"/>
              <a:ext cx="1488067" cy="3643338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82097" y="1928802"/>
              <a:ext cx="60785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1</a:t>
              </a:r>
              <a:endParaRPr lang="ko-KR" altLang="en-US" sz="66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 rot="10800000">
              <a:off x="642910" y="2836764"/>
              <a:ext cx="1285884" cy="1681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61303" y="285590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소개</a:t>
              </a:r>
              <a:endParaRPr lang="ko-KR" altLang="en-US" spc="3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6487" y="3111043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Concept</a:t>
              </a:r>
              <a:endParaRPr lang="ko-KR" altLang="en-US" sz="12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2" y="-107888"/>
            <a:ext cx="9144032" cy="1107996"/>
            <a:chOff x="542412" y="1892376"/>
            <a:chExt cx="9144032" cy="1107996"/>
          </a:xfrm>
        </p:grpSpPr>
        <p:sp>
          <p:nvSpPr>
            <p:cNvPr id="3" name="직사각형 2"/>
            <p:cNvSpPr/>
            <p:nvPr/>
          </p:nvSpPr>
          <p:spPr>
            <a:xfrm>
              <a:off x="542445" y="2000240"/>
              <a:ext cx="571471" cy="1000132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2412" y="1892376"/>
              <a:ext cx="60785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1</a:t>
              </a:r>
              <a:endParaRPr lang="ko-KR" altLang="en-US" sz="66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 rot="10800000">
              <a:off x="542414" y="2836772"/>
              <a:ext cx="9144030" cy="2072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13916" y="250030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소개</a:t>
              </a:r>
              <a:endParaRPr lang="ko-KR" altLang="en-US" spc="3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64464" y="2611275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Concept</a:t>
              </a:r>
              <a:endParaRPr lang="ko-KR" altLang="en-US" sz="10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28596" y="4714884"/>
            <a:ext cx="3357586" cy="1462080"/>
            <a:chOff x="5072066" y="1966920"/>
            <a:chExt cx="3357586" cy="1462080"/>
          </a:xfrm>
        </p:grpSpPr>
        <p:sp>
          <p:nvSpPr>
            <p:cNvPr id="17" name="직사각형 16"/>
            <p:cNvSpPr/>
            <p:nvPr/>
          </p:nvSpPr>
          <p:spPr>
            <a:xfrm>
              <a:off x="6858016" y="2038358"/>
              <a:ext cx="1470942" cy="468000"/>
            </a:xfrm>
            <a:prstGeom prst="rect">
              <a:avLst/>
            </a:prstGeom>
            <a:solidFill>
              <a:srgbClr val="FF9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72264" y="1966920"/>
              <a:ext cx="18573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dirty="0" smtClean="0">
                  <a:solidFill>
                    <a:schemeClr val="bg1"/>
                  </a:solidFill>
                  <a:latin typeface="08서울남산체 EB" pitchFamily="18" charset="-127"/>
                  <a:ea typeface="08서울남산체 EB" pitchFamily="18" charset="-127"/>
                </a:rPr>
                <a:t>Service</a:t>
              </a:r>
              <a:endParaRPr lang="ko-KR" altLang="en-US" sz="3200" dirty="0">
                <a:solidFill>
                  <a:schemeClr val="bg1"/>
                </a:solidFill>
                <a:latin typeface="08서울남산체 EB" pitchFamily="18" charset="-127"/>
                <a:ea typeface="08서울남산체 EB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72066" y="2905780"/>
              <a:ext cx="3357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애견 용품과 병원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미용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,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 숙박 등 여러 상품을 판매 하는 강아지 분양 사이트</a:t>
              </a:r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435087" y="1285860"/>
            <a:ext cx="3143272" cy="1205693"/>
            <a:chOff x="1000100" y="3854239"/>
            <a:chExt cx="3143272" cy="1205693"/>
          </a:xfrm>
        </p:grpSpPr>
        <p:sp>
          <p:nvSpPr>
            <p:cNvPr id="20" name="직사각형 19"/>
            <p:cNvSpPr/>
            <p:nvPr/>
          </p:nvSpPr>
          <p:spPr>
            <a:xfrm>
              <a:off x="2351591" y="3925677"/>
              <a:ext cx="1711278" cy="468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51591" y="3854239"/>
              <a:ext cx="17203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bg1"/>
                  </a:solidFill>
                  <a:latin typeface="08서울남산체 EB" pitchFamily="18" charset="-127"/>
                  <a:ea typeface="08서울남산체 EB" pitchFamily="18" charset="-127"/>
                </a:rPr>
                <a:t>Concept</a:t>
              </a:r>
              <a:endParaRPr lang="ko-KR" altLang="en-US" sz="3200" dirty="0">
                <a:solidFill>
                  <a:schemeClr val="bg1"/>
                </a:solidFill>
                <a:latin typeface="08서울남산체 EB" pitchFamily="18" charset="-127"/>
                <a:ea typeface="08서울남산체 EB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0100" y="4782933"/>
              <a:ext cx="3143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endParaRPr lang="en-US" altLang="ko-KR" sz="12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572132" y="2000240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애견 용품 통해</a:t>
            </a:r>
            <a:endParaRPr lang="en-US" altLang="ko-KR" sz="1400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  <a:p>
            <a:pPr algn="r"/>
            <a:r>
              <a:rPr lang="ko-KR" altLang="en-US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간편하게 둘러보고 구입가능  </a:t>
            </a:r>
            <a:endParaRPr lang="en-US" altLang="ko-KR" sz="1400" dirty="0" smtClean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2" y="-107888"/>
            <a:ext cx="9144032" cy="1107996"/>
            <a:chOff x="542412" y="1892376"/>
            <a:chExt cx="9144032" cy="1107996"/>
          </a:xfrm>
        </p:grpSpPr>
        <p:sp>
          <p:nvSpPr>
            <p:cNvPr id="3" name="직사각형 2"/>
            <p:cNvSpPr/>
            <p:nvPr/>
          </p:nvSpPr>
          <p:spPr>
            <a:xfrm>
              <a:off x="542445" y="2000240"/>
              <a:ext cx="571471" cy="1000132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2412" y="1892376"/>
              <a:ext cx="60785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1</a:t>
              </a:r>
              <a:endParaRPr lang="ko-KR" altLang="en-US" sz="66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 rot="10800000">
              <a:off x="542414" y="2836772"/>
              <a:ext cx="9144030" cy="2072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13916" y="250030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소개</a:t>
              </a:r>
              <a:endParaRPr lang="ko-KR" altLang="en-US" spc="3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64464" y="2611275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Concept</a:t>
              </a:r>
              <a:endParaRPr lang="ko-KR" altLang="en-US" sz="10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500826" y="2857496"/>
            <a:ext cx="2444168" cy="2386256"/>
            <a:chOff x="4813787" y="2181234"/>
            <a:chExt cx="3357586" cy="2386256"/>
          </a:xfrm>
        </p:grpSpPr>
        <p:sp>
          <p:nvSpPr>
            <p:cNvPr id="34" name="직사각형 33"/>
            <p:cNvSpPr/>
            <p:nvPr/>
          </p:nvSpPr>
          <p:spPr>
            <a:xfrm>
              <a:off x="5304464" y="2252672"/>
              <a:ext cx="928693" cy="468000"/>
            </a:xfrm>
            <a:prstGeom prst="rect">
              <a:avLst/>
            </a:prstGeom>
            <a:solidFill>
              <a:srgbClr val="FF9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13787" y="2181234"/>
              <a:ext cx="18573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08서울남산체 EB" pitchFamily="18" charset="-127"/>
                  <a:ea typeface="08서울남산체 EB" pitchFamily="18" charset="-127"/>
                </a:rPr>
                <a:t>DB</a:t>
              </a:r>
              <a:endParaRPr lang="ko-KR" altLang="en-US" sz="3200" dirty="0">
                <a:solidFill>
                  <a:schemeClr val="bg1"/>
                </a:solidFill>
                <a:latin typeface="08서울남산체 EB" pitchFamily="18" charset="-127"/>
                <a:ea typeface="08서울남산체 EB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13787" y="2967052"/>
              <a:ext cx="335758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Oracle</a:t>
              </a:r>
            </a:p>
            <a:p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토마토시스템을 이용한        클래스다이어그램  제작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 </a:t>
              </a:r>
            </a:p>
            <a:p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용품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, 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핫딜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분양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게시판 등</a:t>
              </a:r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19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개의 테이블로 구성</a:t>
              </a:r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pic>
        <p:nvPicPr>
          <p:cNvPr id="1027" name="Picture 3" descr="C:\Users\KOSTA_02_002\Desktop\ma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6000792" cy="3900515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00034" y="1285860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결제 관련 클래스 다이어그램</a:t>
            </a:r>
            <a:endParaRPr lang="ko-KR" altLang="en-US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2" y="-107888"/>
            <a:ext cx="9144032" cy="1107996"/>
            <a:chOff x="542412" y="1892376"/>
            <a:chExt cx="9144032" cy="1107996"/>
          </a:xfrm>
        </p:grpSpPr>
        <p:sp>
          <p:nvSpPr>
            <p:cNvPr id="3" name="직사각형 2"/>
            <p:cNvSpPr/>
            <p:nvPr/>
          </p:nvSpPr>
          <p:spPr>
            <a:xfrm>
              <a:off x="542445" y="2000240"/>
              <a:ext cx="571471" cy="1000132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2412" y="1892376"/>
              <a:ext cx="60785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1</a:t>
              </a:r>
              <a:endParaRPr lang="ko-KR" altLang="en-US" sz="66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 rot="10800000">
              <a:off x="542414" y="2836772"/>
              <a:ext cx="9144030" cy="2072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13916" y="250030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소개</a:t>
              </a:r>
              <a:endParaRPr lang="ko-KR" altLang="en-US" spc="3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64464" y="2611275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Concept</a:t>
              </a:r>
              <a:endParaRPr lang="ko-KR" altLang="en-US" sz="10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grpSp>
        <p:nvGrpSpPr>
          <p:cNvPr id="8" name="그룹 32"/>
          <p:cNvGrpSpPr/>
          <p:nvPr/>
        </p:nvGrpSpPr>
        <p:grpSpPr>
          <a:xfrm>
            <a:off x="6500826" y="2857496"/>
            <a:ext cx="2444168" cy="2817143"/>
            <a:chOff x="4813787" y="2181234"/>
            <a:chExt cx="3357586" cy="2817143"/>
          </a:xfrm>
        </p:grpSpPr>
        <p:sp>
          <p:nvSpPr>
            <p:cNvPr id="34" name="직사각형 33"/>
            <p:cNvSpPr/>
            <p:nvPr/>
          </p:nvSpPr>
          <p:spPr>
            <a:xfrm>
              <a:off x="5304464" y="2252672"/>
              <a:ext cx="928693" cy="468000"/>
            </a:xfrm>
            <a:prstGeom prst="rect">
              <a:avLst/>
            </a:prstGeom>
            <a:solidFill>
              <a:srgbClr val="FF9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13787" y="2181234"/>
              <a:ext cx="18573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08서울남산체 EB" pitchFamily="18" charset="-127"/>
                  <a:ea typeface="08서울남산체 EB" pitchFamily="18" charset="-127"/>
                </a:rPr>
                <a:t>DB</a:t>
              </a:r>
              <a:endParaRPr lang="ko-KR" altLang="en-US" sz="3200" dirty="0">
                <a:solidFill>
                  <a:schemeClr val="bg1"/>
                </a:solidFill>
                <a:latin typeface="08서울남산체 EB" pitchFamily="18" charset="-127"/>
                <a:ea typeface="08서울남산체 EB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13787" y="2967052"/>
              <a:ext cx="335758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Oracle</a:t>
              </a:r>
            </a:p>
            <a:p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토마토시스템을 이용한        클래스다이어그램  제작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 </a:t>
              </a:r>
            </a:p>
            <a:p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용품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, 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핫딜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분양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게시판 등</a:t>
              </a:r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19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개의 테이블로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구성</a:t>
              </a:r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pic>
        <p:nvPicPr>
          <p:cNvPr id="2050" name="Picture 2" descr="C:\Users\KOSTA_02_002\Desktop\ca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570" y="1857365"/>
            <a:ext cx="5952379" cy="414340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00034" y="1285860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케어</a:t>
            </a:r>
            <a:r>
              <a:rPr lang="ko-KR" altLang="en-US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 클래스 다이어그램</a:t>
            </a:r>
            <a:endParaRPr lang="ko-KR" altLang="en-US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2" y="-107888"/>
            <a:ext cx="9144032" cy="1107996"/>
            <a:chOff x="542412" y="1892376"/>
            <a:chExt cx="9144032" cy="1107996"/>
          </a:xfrm>
        </p:grpSpPr>
        <p:sp>
          <p:nvSpPr>
            <p:cNvPr id="3" name="직사각형 2"/>
            <p:cNvSpPr/>
            <p:nvPr/>
          </p:nvSpPr>
          <p:spPr>
            <a:xfrm>
              <a:off x="542445" y="2000240"/>
              <a:ext cx="571471" cy="1000132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2412" y="1892376"/>
              <a:ext cx="60785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1</a:t>
              </a:r>
              <a:endParaRPr lang="ko-KR" altLang="en-US" sz="66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 rot="10800000">
              <a:off x="542414" y="2836772"/>
              <a:ext cx="9144030" cy="2072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13916" y="250030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소개</a:t>
              </a:r>
              <a:endParaRPr lang="ko-KR" altLang="en-US" spc="3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64464" y="2611275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Concept</a:t>
              </a:r>
              <a:endParaRPr lang="ko-KR" altLang="en-US" sz="10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grpSp>
        <p:nvGrpSpPr>
          <p:cNvPr id="8" name="그룹 32"/>
          <p:cNvGrpSpPr/>
          <p:nvPr/>
        </p:nvGrpSpPr>
        <p:grpSpPr>
          <a:xfrm>
            <a:off x="6500826" y="2857496"/>
            <a:ext cx="2444168" cy="2817143"/>
            <a:chOff x="4813787" y="2181234"/>
            <a:chExt cx="3357586" cy="2817143"/>
          </a:xfrm>
        </p:grpSpPr>
        <p:sp>
          <p:nvSpPr>
            <p:cNvPr id="34" name="직사각형 33"/>
            <p:cNvSpPr/>
            <p:nvPr/>
          </p:nvSpPr>
          <p:spPr>
            <a:xfrm>
              <a:off x="5304464" y="2252672"/>
              <a:ext cx="928693" cy="468000"/>
            </a:xfrm>
            <a:prstGeom prst="rect">
              <a:avLst/>
            </a:prstGeom>
            <a:solidFill>
              <a:srgbClr val="FF9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13787" y="2181234"/>
              <a:ext cx="18573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08서울남산체 EB" pitchFamily="18" charset="-127"/>
                  <a:ea typeface="08서울남산체 EB" pitchFamily="18" charset="-127"/>
                </a:rPr>
                <a:t>DB</a:t>
              </a:r>
              <a:endParaRPr lang="ko-KR" altLang="en-US" sz="3200" dirty="0">
                <a:solidFill>
                  <a:schemeClr val="bg1"/>
                </a:solidFill>
                <a:latin typeface="08서울남산체 EB" pitchFamily="18" charset="-127"/>
                <a:ea typeface="08서울남산체 EB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13787" y="2967052"/>
              <a:ext cx="335758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Oracle</a:t>
              </a:r>
            </a:p>
            <a:p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토마토시스템을 이용한        클래스다이어그램  제작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 </a:t>
              </a:r>
            </a:p>
            <a:p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용품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, 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핫딜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분양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게시판 등</a:t>
              </a:r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19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개의 테이블로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구성</a:t>
              </a:r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0034" y="1285860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페이 관련 클래스 다이어그램</a:t>
            </a:r>
            <a:endParaRPr lang="ko-KR" altLang="en-US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6" name="그림 15" descr="p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857363"/>
            <a:ext cx="5857916" cy="416406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2" y="-107888"/>
            <a:ext cx="9144032" cy="1107996"/>
            <a:chOff x="542412" y="1892376"/>
            <a:chExt cx="9144032" cy="1107996"/>
          </a:xfrm>
        </p:grpSpPr>
        <p:sp>
          <p:nvSpPr>
            <p:cNvPr id="3" name="직사각형 2"/>
            <p:cNvSpPr/>
            <p:nvPr/>
          </p:nvSpPr>
          <p:spPr>
            <a:xfrm>
              <a:off x="542445" y="2000240"/>
              <a:ext cx="571471" cy="1000132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2412" y="1892376"/>
              <a:ext cx="60785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1</a:t>
              </a:r>
              <a:endParaRPr lang="ko-KR" altLang="en-US" sz="66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 rot="10800000">
              <a:off x="542414" y="2836772"/>
              <a:ext cx="9144030" cy="2072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13916" y="250030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3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소개</a:t>
              </a:r>
              <a:endParaRPr lang="ko-KR" altLang="en-US" spc="3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64464" y="2611275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Concept</a:t>
              </a:r>
              <a:endParaRPr lang="ko-KR" altLang="en-US" sz="1000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grpSp>
        <p:nvGrpSpPr>
          <p:cNvPr id="8" name="그룹 32"/>
          <p:cNvGrpSpPr/>
          <p:nvPr/>
        </p:nvGrpSpPr>
        <p:grpSpPr>
          <a:xfrm>
            <a:off x="6500826" y="2857496"/>
            <a:ext cx="2444168" cy="2817143"/>
            <a:chOff x="4813787" y="2181234"/>
            <a:chExt cx="3357586" cy="2817143"/>
          </a:xfrm>
        </p:grpSpPr>
        <p:sp>
          <p:nvSpPr>
            <p:cNvPr id="34" name="직사각형 33"/>
            <p:cNvSpPr/>
            <p:nvPr/>
          </p:nvSpPr>
          <p:spPr>
            <a:xfrm>
              <a:off x="5304464" y="2252672"/>
              <a:ext cx="928693" cy="468000"/>
            </a:xfrm>
            <a:prstGeom prst="rect">
              <a:avLst/>
            </a:prstGeom>
            <a:solidFill>
              <a:srgbClr val="FF9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13787" y="2181234"/>
              <a:ext cx="18573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08서울남산체 EB" pitchFamily="18" charset="-127"/>
                  <a:ea typeface="08서울남산체 EB" pitchFamily="18" charset="-127"/>
                </a:rPr>
                <a:t>DB</a:t>
              </a:r>
              <a:endParaRPr lang="ko-KR" altLang="en-US" sz="3200" dirty="0">
                <a:solidFill>
                  <a:schemeClr val="bg1"/>
                </a:solidFill>
                <a:latin typeface="08서울남산체 EB" pitchFamily="18" charset="-127"/>
                <a:ea typeface="08서울남산체 EB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13787" y="2967052"/>
              <a:ext cx="335758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Oracle</a:t>
              </a:r>
            </a:p>
            <a:p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토마토시스템을 이용한        클래스다이어그램  제작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 </a:t>
              </a:r>
            </a:p>
            <a:p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용품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, 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핫딜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분양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게시판 등</a:t>
              </a:r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19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개의 테이블로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구성</a:t>
              </a:r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  <a:p>
              <a:endParaRPr lang="en-US" altLang="ko-KR" sz="1400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0034" y="1285860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펫</a:t>
            </a:r>
            <a:r>
              <a:rPr lang="ko-KR" altLang="en-US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 관련 클래스 다이어그램</a:t>
            </a:r>
            <a:endParaRPr lang="ko-KR" altLang="en-US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6" name="그림 15" descr="p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857363"/>
            <a:ext cx="5857916" cy="4164061"/>
          </a:xfrm>
          <a:prstGeom prst="rect">
            <a:avLst/>
          </a:prstGeom>
        </p:spPr>
      </p:pic>
      <p:pic>
        <p:nvPicPr>
          <p:cNvPr id="14" name="그림 13" descr="p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857364"/>
            <a:ext cx="5857916" cy="414340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369</Words>
  <Application>Microsoft Office PowerPoint</Application>
  <PresentationFormat>화면 슬라이드 쇼(4:3)</PresentationFormat>
  <Paragraphs>155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KOSTA_02_002</cp:lastModifiedBy>
  <cp:revision>132</cp:revision>
  <dcterms:created xsi:type="dcterms:W3CDTF">2006-10-05T04:04:58Z</dcterms:created>
  <dcterms:modified xsi:type="dcterms:W3CDTF">2015-06-01T04:58:29Z</dcterms:modified>
</cp:coreProperties>
</file>