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8" r:id="rId3"/>
    <p:sldId id="259" r:id="rId4"/>
    <p:sldId id="260" r:id="rId5"/>
    <p:sldId id="28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6" r:id="rId19"/>
    <p:sldId id="277" r:id="rId20"/>
    <p:sldId id="278" r:id="rId21"/>
    <p:sldId id="281" r:id="rId22"/>
    <p:sldId id="275" r:id="rId23"/>
    <p:sldId id="280" r:id="rId24"/>
    <p:sldId id="272" r:id="rId25"/>
    <p:sldId id="283" r:id="rId26"/>
    <p:sldId id="28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21"/>
    <p:restoredTop sz="96494"/>
  </p:normalViewPr>
  <p:slideViewPr>
    <p:cSldViewPr snapToGrid="0" showGuides="1">
      <p:cViewPr varScale="1">
        <p:scale>
          <a:sx n="67" d="100"/>
          <a:sy n="67" d="100"/>
        </p:scale>
        <p:origin x="-1884" y="-10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계열 2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rgbClr val="222A35"/>
              </a:solidFill>
            </a:ln>
          </c:spPr>
          <c:marker>
            <c:symbol val="circle"/>
            <c:size val="5"/>
          </c:marker>
          <c:cat>
            <c:strRef>
              <c:f>{"카풀링크", "카풀데이", "히치", "티클"}</c:f>
              <c:strCache>
                <c:ptCount val="4"/>
                <c:pt idx="0">
                  <c:v>카풀링크</c:v>
                </c:pt>
                <c:pt idx="1">
                  <c:v>카풀데이</c:v>
                </c:pt>
                <c:pt idx="2">
                  <c:v>히치</c:v>
                </c:pt>
                <c:pt idx="3">
                  <c:v>티클</c:v>
                </c:pt>
              </c:strCache>
            </c:strRef>
          </c:cat>
          <c:val>
            <c:numRef>
              <c:f>{1.5, 4, 1.8, 3.5}</c:f>
              <c:numCache>
                <c:formatCode>General</c:formatCode>
                <c:ptCount val="4"/>
                <c:pt idx="0">
                  <c:v>1.5</c:v>
                </c:pt>
                <c:pt idx="1">
                  <c:v>4</c:v>
                </c:pt>
                <c:pt idx="2">
                  <c:v>1.8</c:v>
                </c:pt>
                <c:pt idx="3">
                  <c:v>3.5</c:v>
                </c:pt>
              </c:numCache>
            </c:numRef>
          </c:val>
        </c:ser>
        <c:marker val="1"/>
        <c:axId val="119997184"/>
        <c:axId val="119998720"/>
      </c:lineChart>
      <c:catAx>
        <c:axId val="119997184"/>
        <c:scaling>
          <c:orientation val="minMax"/>
        </c:scaling>
        <c:axPos val="b"/>
        <c:tickLblPos val="nextTo"/>
        <c:spPr>
          <a:ln>
            <a:solidFill>
              <a:srgbClr val="BFBFBF"/>
            </a:solidFill>
          </a:ln>
        </c:spPr>
        <c:txPr>
          <a:bodyPr/>
          <a:lstStyle/>
          <a:p>
            <a:pPr>
              <a:defRPr sz="1400" b="1">
                <a:solidFill>
                  <a:srgbClr val="3B3838"/>
                </a:solidFill>
                <a:latin typeface="a옛날목욕탕L"/>
                <a:ea typeface="a옛날목욕탕L"/>
              </a:defRPr>
            </a:pPr>
            <a:endParaRPr lang="ko-KR"/>
          </a:p>
        </c:txPr>
        <c:crossAx val="119998720"/>
        <c:crosses val="autoZero"/>
        <c:lblAlgn val="ctr"/>
        <c:lblOffset val="100"/>
      </c:catAx>
      <c:valAx>
        <c:axId val="119998720"/>
        <c:scaling>
          <c:orientation val="minMax"/>
        </c:scaling>
        <c:axPos val="l"/>
        <c:numFmt formatCode="General" sourceLinked="1"/>
        <c:tickLblPos val="nextTo"/>
        <c:spPr>
          <a:ln>
            <a:solidFill>
              <a:srgbClr val="BFBFBF"/>
            </a:solidFill>
          </a:ln>
        </c:spPr>
        <c:txPr>
          <a:bodyPr/>
          <a:lstStyle/>
          <a:p>
            <a:pPr>
              <a:defRPr sz="1200">
                <a:solidFill>
                  <a:srgbClr val="595959"/>
                </a:solidFill>
                <a:latin typeface="a옛날목욕탕L"/>
                <a:ea typeface="a옛날목욕탕L"/>
              </a:defRPr>
            </a:pPr>
            <a:endParaRPr lang="ko-KR"/>
          </a:p>
        </c:txPr>
        <c:crossAx val="119997184"/>
        <c:crosses val="autoZero"/>
        <c:crossBetween val="between"/>
      </c:valAx>
      <c:spPr>
        <a:noFill/>
      </c:spPr>
    </c:plotArea>
  </c:chart>
  <c:spPr>
    <a:ln>
      <a:noFill/>
    </a:ln>
  </c:spPr>
  <c:txPr>
    <a:bodyPr/>
    <a:lstStyle/>
    <a:p>
      <a:pPr>
        <a:defRPr sz="900">
          <a:solidFill>
            <a:srgbClr val="000000"/>
          </a:solidFill>
          <a:latin typeface="함초롬돋움"/>
          <a:ea typeface="함초롬돋움"/>
        </a:defRPr>
      </a:pPr>
      <a:endParaRPr lang="ko-KR"/>
    </a:p>
  </c:tx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4EF4-AF85-4E46-8AB7-954B02424EA3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F333-A595-4450-AB5B-7519E7116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9604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4EF4-AF85-4E46-8AB7-954B02424EA3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F333-A595-4450-AB5B-7519E7116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3673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4EF4-AF85-4E46-8AB7-954B02424EA3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F333-A595-4450-AB5B-7519E7116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21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4EF4-AF85-4E46-8AB7-954B02424EA3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F333-A595-4450-AB5B-7519E7116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9266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4EF4-AF85-4E46-8AB7-954B02424EA3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F333-A595-4450-AB5B-7519E7116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5264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4EF4-AF85-4E46-8AB7-954B02424EA3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F333-A595-4450-AB5B-7519E7116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3879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4EF4-AF85-4E46-8AB7-954B02424EA3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F333-A595-4450-AB5B-7519E7116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62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4EF4-AF85-4E46-8AB7-954B02424EA3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F333-A595-4450-AB5B-7519E7116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12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4EF4-AF85-4E46-8AB7-954B02424EA3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F333-A595-4450-AB5B-7519E7116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880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4EF4-AF85-4E46-8AB7-954B02424EA3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F333-A595-4450-AB5B-7519E7116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73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4EF4-AF85-4E46-8AB7-954B02424EA3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F333-A595-4450-AB5B-7519E71166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82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4EF4-AF85-4E46-8AB7-954B02424EA3}" type="datetimeFigureOut">
              <a:rPr lang="ko-KR" altLang="en-US"/>
              <a:pPr/>
              <a:t>2015-06-01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F333-A595-4450-AB5B-7519E711664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59568" y="2845231"/>
            <a:ext cx="7616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600">
                <a:solidFill>
                  <a:srgbClr val="00B9FA"/>
                </a:solidFill>
              </a:rPr>
              <a:t>온라인 </a:t>
            </a:r>
            <a:r>
              <a:rPr lang="ko-KR" altLang="en-US" sz="3600">
                <a:solidFill>
                  <a:schemeClr val="bg1"/>
                </a:solidFill>
              </a:rPr>
              <a:t>카풀 </a:t>
            </a:r>
            <a:r>
              <a:rPr lang="ko-KR" altLang="en-US" sz="3600">
                <a:solidFill>
                  <a:srgbClr val="E85349"/>
                </a:solidFill>
              </a:rPr>
              <a:t>매칭 </a:t>
            </a:r>
            <a:r>
              <a:rPr lang="ko-KR" altLang="en-US" sz="3600">
                <a:solidFill>
                  <a:schemeClr val="bg1"/>
                </a:solidFill>
              </a:rPr>
              <a:t>서비스 </a:t>
            </a:r>
            <a:r>
              <a:rPr lang="en-US" altLang="ko-KR" sz="3600">
                <a:solidFill>
                  <a:schemeClr val="bg1"/>
                </a:solidFill>
              </a:rPr>
              <a:t>- </a:t>
            </a:r>
            <a:r>
              <a:rPr lang="ko-KR" altLang="en-US" sz="3600">
                <a:solidFill>
                  <a:srgbClr val="00B9FA"/>
                </a:solidFill>
              </a:rPr>
              <a:t>카풀데이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3867912"/>
            <a:ext cx="5815584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3282696" y="2468880"/>
            <a:ext cx="5861304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63069" y="5167867"/>
            <a:ext cx="4143727" cy="173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</a:p>
          <a:p>
            <a:pPr lvl="0"/>
            <a:endParaRPr lang="en-US" altLang="ko-KR">
              <a:solidFill>
                <a:schemeClr val="bg1"/>
              </a:solidFill>
            </a:endParaRPr>
          </a:p>
          <a:p>
            <a:pPr lvl="0"/>
            <a:r>
              <a:rPr lang="ko-KR" altLang="en-US">
                <a:solidFill>
                  <a:schemeClr val="bg1"/>
                </a:solidFill>
              </a:rPr>
              <a:t>착한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황선재님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김길현님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김보민님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민경진님</a:t>
            </a:r>
          </a:p>
          <a:p>
            <a:pPr lvl="0"/>
            <a:r>
              <a:rPr lang="ko-KR" altLang="en-US">
                <a:solidFill>
                  <a:schemeClr val="bg1"/>
                </a:solidFill>
              </a:rPr>
              <a:t>이현재님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정아영님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정희정님</a:t>
            </a:r>
          </a:p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0" y="1"/>
            <a:ext cx="9155920" cy="6857999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3" name="그룹 5142"/>
          <p:cNvGrpSpPr/>
          <p:nvPr/>
        </p:nvGrpSpPr>
        <p:grpSpPr>
          <a:xfrm>
            <a:off x="7263514" y="2538786"/>
            <a:ext cx="1221287" cy="1205630"/>
            <a:chOff x="2571488" y="2223369"/>
            <a:chExt cx="1221287" cy="1205630"/>
          </a:xfrm>
        </p:grpSpPr>
        <p:sp>
          <p:nvSpPr>
            <p:cNvPr id="5144" name="타원 514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00B9FA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5" name="타원 5144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6625" y="272063"/>
            <a:ext cx="3871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-3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 관리자 페이지 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 </a:t>
            </a:r>
          </a:p>
        </p:txBody>
      </p:sp>
      <p:grpSp>
        <p:nvGrpSpPr>
          <p:cNvPr id="5125" name="그룹 5124"/>
          <p:cNvGrpSpPr/>
          <p:nvPr/>
        </p:nvGrpSpPr>
        <p:grpSpPr>
          <a:xfrm>
            <a:off x="661269" y="2538785"/>
            <a:ext cx="1221287" cy="1205630"/>
            <a:chOff x="2571488" y="2223369"/>
            <a:chExt cx="1221287" cy="1205630"/>
          </a:xfrm>
        </p:grpSpPr>
        <p:sp>
          <p:nvSpPr>
            <p:cNvPr id="5124" name="타원 512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5123" name="타원 5122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5128" name="직선 연결선 39"/>
          <p:cNvCxnSpPr/>
          <p:nvPr/>
        </p:nvCxnSpPr>
        <p:spPr>
          <a:xfrm rot="10800000">
            <a:off x="1260430" y="1708934"/>
            <a:ext cx="6607480" cy="1"/>
          </a:xfrm>
          <a:prstGeom prst="line">
            <a:avLst/>
          </a:prstGeom>
          <a:ln w="15875">
            <a:gradFill>
              <a:gsLst>
                <a:gs pos="22000">
                  <a:srgbClr val="00B9FA"/>
                </a:gs>
                <a:gs pos="51000">
                  <a:srgbClr val="222A35"/>
                </a:gs>
                <a:gs pos="78000">
                  <a:srgbClr val="E85349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타원 31"/>
          <p:cNvSpPr/>
          <p:nvPr/>
        </p:nvSpPr>
        <p:spPr>
          <a:xfrm rot="21600000">
            <a:off x="7848872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0" name="타원 32"/>
          <p:cNvSpPr/>
          <p:nvPr/>
        </p:nvSpPr>
        <p:spPr>
          <a:xfrm rot="21600000">
            <a:off x="5707682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1" name="타원 33"/>
          <p:cNvSpPr/>
          <p:nvPr/>
        </p:nvSpPr>
        <p:spPr>
          <a:xfrm rot="21600000">
            <a:off x="3384392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E85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137" name="그룹 5136"/>
          <p:cNvGrpSpPr/>
          <p:nvPr/>
        </p:nvGrpSpPr>
        <p:grpSpPr>
          <a:xfrm>
            <a:off x="2873643" y="2538785"/>
            <a:ext cx="1221287" cy="1205630"/>
            <a:chOff x="2571488" y="2223369"/>
            <a:chExt cx="1221287" cy="1205630"/>
          </a:xfrm>
        </p:grpSpPr>
        <p:sp>
          <p:nvSpPr>
            <p:cNvPr id="5138" name="타원 5137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E85349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39" name="타원 5138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140" name="그룹 5139"/>
          <p:cNvGrpSpPr/>
          <p:nvPr/>
        </p:nvGrpSpPr>
        <p:grpSpPr>
          <a:xfrm>
            <a:off x="5184576" y="2538785"/>
            <a:ext cx="1221287" cy="1205630"/>
            <a:chOff x="2571488" y="2223369"/>
            <a:chExt cx="1221287" cy="1205630"/>
          </a:xfrm>
        </p:grpSpPr>
        <p:sp>
          <p:nvSpPr>
            <p:cNvPr id="5141" name="타원 5140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2" name="타원 5141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49" name="이등변 삼각형 5148"/>
          <p:cNvSpPr/>
          <p:nvPr/>
        </p:nvSpPr>
        <p:spPr>
          <a:xfrm rot="10804169">
            <a:off x="958203" y="4122787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0" name="직사각형 5149"/>
          <p:cNvSpPr txBox="1"/>
          <p:nvPr/>
        </p:nvSpPr>
        <p:spPr>
          <a:xfrm>
            <a:off x="-182261" y="4685991"/>
            <a:ext cx="2918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신고 내역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평점 확인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등급 별 이용 정지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강제 탈퇴</a:t>
            </a:r>
          </a:p>
        </p:txBody>
      </p:sp>
      <p:sp>
        <p:nvSpPr>
          <p:cNvPr id="5161" name="이등변 삼각형 5148"/>
          <p:cNvSpPr/>
          <p:nvPr/>
        </p:nvSpPr>
        <p:spPr>
          <a:xfrm rot="10804169">
            <a:off x="7622159" y="4104815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2" name="직사각형 5149"/>
          <p:cNvSpPr txBox="1"/>
          <p:nvPr/>
        </p:nvSpPr>
        <p:spPr>
          <a:xfrm>
            <a:off x="6444638" y="4639540"/>
            <a:ext cx="291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게시물 삭제</a:t>
            </a:r>
          </a:p>
          <a:p>
            <a:pPr algn="ctr"/>
            <a:r>
              <a:rPr lang="en-US" altLang="ko-KR">
                <a:latin typeface="a옛날목욕탕L" pitchFamily="18" charset="-127"/>
                <a:ea typeface="a옛날목욕탕L" pitchFamily="18" charset="-127"/>
              </a:rPr>
              <a:t>KTX</a:t>
            </a:r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 승인</a:t>
            </a:r>
          </a:p>
        </p:txBody>
      </p:sp>
      <p:sp>
        <p:nvSpPr>
          <p:cNvPr id="5164" name="직사각형 5125"/>
          <p:cNvSpPr txBox="1"/>
          <p:nvPr/>
        </p:nvSpPr>
        <p:spPr>
          <a:xfrm>
            <a:off x="566539" y="2946141"/>
            <a:ext cx="1415441" cy="366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회원 관리</a:t>
            </a:r>
          </a:p>
        </p:txBody>
      </p:sp>
      <p:sp>
        <p:nvSpPr>
          <p:cNvPr id="5165" name="직사각형 5125"/>
          <p:cNvSpPr txBox="1"/>
          <p:nvPr/>
        </p:nvSpPr>
        <p:spPr>
          <a:xfrm>
            <a:off x="2971505" y="2966033"/>
            <a:ext cx="1180578" cy="36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수익 관리</a:t>
            </a:r>
          </a:p>
        </p:txBody>
      </p:sp>
      <p:sp>
        <p:nvSpPr>
          <p:cNvPr id="5166" name="직사각형 5125"/>
          <p:cNvSpPr txBox="1"/>
          <p:nvPr/>
        </p:nvSpPr>
        <p:spPr>
          <a:xfrm>
            <a:off x="5240400" y="2955071"/>
            <a:ext cx="1149262" cy="367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a옛날목욕탕L" pitchFamily="18" charset="-127"/>
                <a:ea typeface="a옛날목욕탕L" pitchFamily="18" charset="-127"/>
              </a:rPr>
              <a:t>KTX</a:t>
            </a:r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 등록</a:t>
            </a:r>
          </a:p>
        </p:txBody>
      </p:sp>
      <p:sp>
        <p:nvSpPr>
          <p:cNvPr id="5167" name="이등변 삼각형 5148"/>
          <p:cNvSpPr/>
          <p:nvPr/>
        </p:nvSpPr>
        <p:spPr>
          <a:xfrm rot="10804169">
            <a:off x="3199840" y="4133389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8" name="직사각형 5149"/>
          <p:cNvSpPr txBox="1"/>
          <p:nvPr/>
        </p:nvSpPr>
        <p:spPr>
          <a:xfrm>
            <a:off x="2049850" y="4696592"/>
            <a:ext cx="2918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결제 내역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수수료 10%</a:t>
            </a:r>
          </a:p>
          <a:p>
            <a:pPr algn="ctr"/>
            <a:r>
              <a:rPr lang="en-US" altLang="ko-KR">
                <a:latin typeface="a옛날목욕탕L" pitchFamily="18" charset="-127"/>
                <a:ea typeface="a옛날목욕탕L" pitchFamily="18" charset="-127"/>
              </a:rPr>
              <a:t>KTX 5%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총 수익</a:t>
            </a:r>
          </a:p>
        </p:txBody>
      </p:sp>
      <p:sp>
        <p:nvSpPr>
          <p:cNvPr id="5169" name="직사각형 5168"/>
          <p:cNvSpPr txBox="1"/>
          <p:nvPr/>
        </p:nvSpPr>
        <p:spPr>
          <a:xfrm>
            <a:off x="7378155" y="2987994"/>
            <a:ext cx="1825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모든 권한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6626" y="272063"/>
            <a:ext cx="3113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-4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 고객센터  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 </a:t>
            </a:r>
          </a:p>
        </p:txBody>
      </p:sp>
      <p:cxnSp>
        <p:nvCxnSpPr>
          <p:cNvPr id="5128" name="직선 연결선 39"/>
          <p:cNvCxnSpPr/>
          <p:nvPr/>
        </p:nvCxnSpPr>
        <p:spPr>
          <a:xfrm rot="10800000">
            <a:off x="1260430" y="1708934"/>
            <a:ext cx="6607480" cy="1"/>
          </a:xfrm>
          <a:prstGeom prst="line">
            <a:avLst/>
          </a:prstGeom>
          <a:ln w="15875">
            <a:gradFill>
              <a:gsLst>
                <a:gs pos="22000">
                  <a:srgbClr val="00B9FA"/>
                </a:gs>
                <a:gs pos="51000">
                  <a:srgbClr val="222A35"/>
                </a:gs>
                <a:gs pos="78000">
                  <a:srgbClr val="E85349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타원 32"/>
          <p:cNvSpPr/>
          <p:nvPr/>
        </p:nvSpPr>
        <p:spPr>
          <a:xfrm rot="21600000">
            <a:off x="4599003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6" name="직사각형 5135"/>
          <p:cNvSpPr txBox="1"/>
          <p:nvPr/>
        </p:nvSpPr>
        <p:spPr>
          <a:xfrm>
            <a:off x="5794548" y="2961853"/>
            <a:ext cx="1211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140" name="그룹 5139"/>
          <p:cNvGrpSpPr/>
          <p:nvPr/>
        </p:nvGrpSpPr>
        <p:grpSpPr>
          <a:xfrm>
            <a:off x="4070548" y="2538785"/>
            <a:ext cx="1221287" cy="1205630"/>
            <a:chOff x="2571488" y="2223369"/>
            <a:chExt cx="1221287" cy="1205630"/>
          </a:xfrm>
        </p:grpSpPr>
        <p:sp>
          <p:nvSpPr>
            <p:cNvPr id="5141" name="타원 5140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00B9FA"/>
            </a:solidFill>
            <a:ln>
              <a:solidFill>
                <a:srgbClr val="00B9FA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2" name="타원 5141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47" name="직사각형 5125"/>
          <p:cNvSpPr txBox="1"/>
          <p:nvPr/>
        </p:nvSpPr>
        <p:spPr>
          <a:xfrm>
            <a:off x="4123506" y="2952328"/>
            <a:ext cx="1149262" cy="367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게시판</a:t>
            </a:r>
          </a:p>
        </p:txBody>
      </p:sp>
      <p:sp>
        <p:nvSpPr>
          <p:cNvPr id="5168" name="이등변 삼각형 5148"/>
          <p:cNvSpPr/>
          <p:nvPr/>
        </p:nvSpPr>
        <p:spPr>
          <a:xfrm rot="10804169">
            <a:off x="4378789" y="4248831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4" name="직사각형 5149"/>
          <p:cNvSpPr txBox="1"/>
          <p:nvPr/>
        </p:nvSpPr>
        <p:spPr>
          <a:xfrm>
            <a:off x="3236023" y="4959606"/>
            <a:ext cx="291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공지사항</a:t>
            </a:r>
          </a:p>
          <a:p>
            <a:pPr algn="ctr"/>
            <a:r>
              <a:rPr lang="en-US" altLang="ko-KR">
                <a:latin typeface="a옛날목욕탕L" pitchFamily="18" charset="-127"/>
                <a:ea typeface="a옛날목욕탕L" pitchFamily="18" charset="-127"/>
              </a:rPr>
              <a:t>Q&amp;A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답글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3" name="그룹 5142"/>
          <p:cNvGrpSpPr/>
          <p:nvPr/>
        </p:nvGrpSpPr>
        <p:grpSpPr>
          <a:xfrm>
            <a:off x="7263514" y="2519736"/>
            <a:ext cx="1221287" cy="1205630"/>
            <a:chOff x="2571488" y="2223369"/>
            <a:chExt cx="1221287" cy="1205630"/>
          </a:xfrm>
        </p:grpSpPr>
        <p:sp>
          <p:nvSpPr>
            <p:cNvPr id="5144" name="타원 514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00B9FA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5" name="타원 5144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6624" y="272063"/>
            <a:ext cx="3725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-5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KTX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 단체할인</a:t>
            </a:r>
          </a:p>
        </p:txBody>
      </p:sp>
      <p:grpSp>
        <p:nvGrpSpPr>
          <p:cNvPr id="5125" name="그룹 5124"/>
          <p:cNvGrpSpPr/>
          <p:nvPr/>
        </p:nvGrpSpPr>
        <p:grpSpPr>
          <a:xfrm>
            <a:off x="661269" y="2538785"/>
            <a:ext cx="1221287" cy="1205630"/>
            <a:chOff x="2571488" y="2223369"/>
            <a:chExt cx="1221287" cy="1205630"/>
          </a:xfrm>
        </p:grpSpPr>
        <p:sp>
          <p:nvSpPr>
            <p:cNvPr id="5124" name="타원 512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5123" name="타원 5122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5128" name="직선 연결선 39"/>
          <p:cNvCxnSpPr/>
          <p:nvPr/>
        </p:nvCxnSpPr>
        <p:spPr>
          <a:xfrm rot="10800000">
            <a:off x="1260430" y="1708934"/>
            <a:ext cx="6607480" cy="1"/>
          </a:xfrm>
          <a:prstGeom prst="line">
            <a:avLst/>
          </a:prstGeom>
          <a:ln w="15875">
            <a:gradFill>
              <a:gsLst>
                <a:gs pos="22000">
                  <a:srgbClr val="00B9FA"/>
                </a:gs>
                <a:gs pos="51000">
                  <a:srgbClr val="222A35"/>
                </a:gs>
                <a:gs pos="78000">
                  <a:srgbClr val="E85349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타원 31"/>
          <p:cNvSpPr/>
          <p:nvPr/>
        </p:nvSpPr>
        <p:spPr>
          <a:xfrm rot="21600000">
            <a:off x="7848872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0" name="타원 32"/>
          <p:cNvSpPr/>
          <p:nvPr/>
        </p:nvSpPr>
        <p:spPr>
          <a:xfrm rot="21600000">
            <a:off x="5707682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1" name="타원 33"/>
          <p:cNvSpPr/>
          <p:nvPr/>
        </p:nvSpPr>
        <p:spPr>
          <a:xfrm rot="21600000">
            <a:off x="3384392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E85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137" name="그룹 5136"/>
          <p:cNvGrpSpPr/>
          <p:nvPr/>
        </p:nvGrpSpPr>
        <p:grpSpPr>
          <a:xfrm>
            <a:off x="2873643" y="2538785"/>
            <a:ext cx="1221287" cy="1205630"/>
            <a:chOff x="2571488" y="2223369"/>
            <a:chExt cx="1221287" cy="1205630"/>
          </a:xfrm>
        </p:grpSpPr>
        <p:sp>
          <p:nvSpPr>
            <p:cNvPr id="5138" name="타원 5137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E85349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39" name="타원 5138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140" name="그룹 5139"/>
          <p:cNvGrpSpPr/>
          <p:nvPr/>
        </p:nvGrpSpPr>
        <p:grpSpPr>
          <a:xfrm>
            <a:off x="5184576" y="2538785"/>
            <a:ext cx="1221287" cy="1205630"/>
            <a:chOff x="2571488" y="2223369"/>
            <a:chExt cx="1221287" cy="1205630"/>
          </a:xfrm>
        </p:grpSpPr>
        <p:sp>
          <p:nvSpPr>
            <p:cNvPr id="5141" name="타원 5140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2" name="타원 5141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61" name="이등변 삼각형 5148"/>
          <p:cNvSpPr/>
          <p:nvPr/>
        </p:nvSpPr>
        <p:spPr>
          <a:xfrm rot="10804169">
            <a:off x="5524049" y="4151788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2" name="직사각형 5149"/>
          <p:cNvSpPr txBox="1"/>
          <p:nvPr/>
        </p:nvSpPr>
        <p:spPr>
          <a:xfrm>
            <a:off x="4363765" y="4702170"/>
            <a:ext cx="291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쪽지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실시간 알림</a:t>
            </a:r>
          </a:p>
        </p:txBody>
      </p:sp>
      <p:sp>
        <p:nvSpPr>
          <p:cNvPr id="5164" name="직사각형 5125"/>
          <p:cNvSpPr txBox="1"/>
          <p:nvPr/>
        </p:nvSpPr>
        <p:spPr>
          <a:xfrm>
            <a:off x="566539" y="2946141"/>
            <a:ext cx="1415441" cy="366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이용자</a:t>
            </a:r>
          </a:p>
        </p:txBody>
      </p:sp>
      <p:sp>
        <p:nvSpPr>
          <p:cNvPr id="5165" name="직사각형 5125"/>
          <p:cNvSpPr txBox="1"/>
          <p:nvPr/>
        </p:nvSpPr>
        <p:spPr>
          <a:xfrm>
            <a:off x="3168352" y="2966033"/>
            <a:ext cx="1180578" cy="36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신청</a:t>
            </a:r>
          </a:p>
        </p:txBody>
      </p:sp>
      <p:sp>
        <p:nvSpPr>
          <p:cNvPr id="5166" name="직사각형 5125"/>
          <p:cNvSpPr txBox="1"/>
          <p:nvPr/>
        </p:nvSpPr>
        <p:spPr>
          <a:xfrm>
            <a:off x="5240400" y="2955071"/>
            <a:ext cx="1149262" cy="367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결제 승인</a:t>
            </a:r>
          </a:p>
        </p:txBody>
      </p:sp>
      <p:sp>
        <p:nvSpPr>
          <p:cNvPr id="5167" name="이등변 삼각형 5148"/>
          <p:cNvSpPr/>
          <p:nvPr/>
        </p:nvSpPr>
        <p:spPr>
          <a:xfrm rot="10804169">
            <a:off x="3199840" y="4133389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8" name="직사각형 5149"/>
          <p:cNvSpPr txBox="1"/>
          <p:nvPr/>
        </p:nvSpPr>
        <p:spPr>
          <a:xfrm>
            <a:off x="2049850" y="4696592"/>
            <a:ext cx="2918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인원 별 할인률 적용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검색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마감 (인원 및 날짜)</a:t>
            </a:r>
          </a:p>
        </p:txBody>
      </p:sp>
      <p:sp>
        <p:nvSpPr>
          <p:cNvPr id="5169" name="직사각형 5168"/>
          <p:cNvSpPr txBox="1"/>
          <p:nvPr/>
        </p:nvSpPr>
        <p:spPr>
          <a:xfrm>
            <a:off x="7560840" y="2954655"/>
            <a:ext cx="18251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결제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6625" y="272063"/>
            <a:ext cx="3201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-6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 실시간 채팅</a:t>
            </a:r>
          </a:p>
        </p:txBody>
      </p:sp>
      <p:cxnSp>
        <p:nvCxnSpPr>
          <p:cNvPr id="5128" name="직선 연결선 39"/>
          <p:cNvCxnSpPr/>
          <p:nvPr/>
        </p:nvCxnSpPr>
        <p:spPr>
          <a:xfrm rot="10800000">
            <a:off x="1260430" y="1708934"/>
            <a:ext cx="6607480" cy="1"/>
          </a:xfrm>
          <a:prstGeom prst="line">
            <a:avLst/>
          </a:prstGeom>
          <a:ln w="15875">
            <a:gradFill>
              <a:gsLst>
                <a:gs pos="22000">
                  <a:srgbClr val="00B9FA"/>
                </a:gs>
                <a:gs pos="51000">
                  <a:srgbClr val="222A35"/>
                </a:gs>
                <a:gs pos="78000">
                  <a:srgbClr val="E85349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타원 32"/>
          <p:cNvSpPr/>
          <p:nvPr/>
        </p:nvSpPr>
        <p:spPr>
          <a:xfrm rot="21600000">
            <a:off x="4599003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E85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6" name="직사각형 5135"/>
          <p:cNvSpPr txBox="1"/>
          <p:nvPr/>
        </p:nvSpPr>
        <p:spPr>
          <a:xfrm>
            <a:off x="5794548" y="2961853"/>
            <a:ext cx="1211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140" name="그룹 5139"/>
          <p:cNvGrpSpPr/>
          <p:nvPr/>
        </p:nvGrpSpPr>
        <p:grpSpPr>
          <a:xfrm>
            <a:off x="4070548" y="2538785"/>
            <a:ext cx="1221287" cy="1205630"/>
            <a:chOff x="2571488" y="2223369"/>
            <a:chExt cx="1221287" cy="1205630"/>
          </a:xfrm>
        </p:grpSpPr>
        <p:sp>
          <p:nvSpPr>
            <p:cNvPr id="5141" name="타원 5140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E85349"/>
            </a:solidFill>
            <a:ln>
              <a:solidFill>
                <a:srgbClr val="E85349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2" name="타원 5141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47" name="직사각형 5125"/>
          <p:cNvSpPr txBox="1"/>
          <p:nvPr/>
        </p:nvSpPr>
        <p:spPr>
          <a:xfrm>
            <a:off x="4123506" y="2952328"/>
            <a:ext cx="1149262" cy="367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68" name="이등변 삼각형 5148"/>
          <p:cNvSpPr/>
          <p:nvPr/>
        </p:nvSpPr>
        <p:spPr>
          <a:xfrm rot="10804169">
            <a:off x="4378789" y="4248831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4" name="직사각형 5149"/>
          <p:cNvSpPr txBox="1"/>
          <p:nvPr/>
        </p:nvSpPr>
        <p:spPr>
          <a:xfrm>
            <a:off x="3236023" y="4959606"/>
            <a:ext cx="2918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지역 별 채팅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아이디 유지</a:t>
            </a:r>
          </a:p>
        </p:txBody>
      </p:sp>
      <p:sp>
        <p:nvSpPr>
          <p:cNvPr id="5176" name="직사각형 5125"/>
          <p:cNvSpPr txBox="1"/>
          <p:nvPr/>
        </p:nvSpPr>
        <p:spPr>
          <a:xfrm>
            <a:off x="4123506" y="2990428"/>
            <a:ext cx="1149262" cy="367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채팅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6624" y="272063"/>
            <a:ext cx="3962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-7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 실시간 교통 정보</a:t>
            </a:r>
          </a:p>
        </p:txBody>
      </p:sp>
      <p:cxnSp>
        <p:nvCxnSpPr>
          <p:cNvPr id="5128" name="직선 연결선 39"/>
          <p:cNvCxnSpPr/>
          <p:nvPr/>
        </p:nvCxnSpPr>
        <p:spPr>
          <a:xfrm rot="10800000">
            <a:off x="1260430" y="1708934"/>
            <a:ext cx="6607480" cy="1"/>
          </a:xfrm>
          <a:prstGeom prst="line">
            <a:avLst/>
          </a:prstGeom>
          <a:ln w="15875">
            <a:gradFill>
              <a:gsLst>
                <a:gs pos="22000">
                  <a:srgbClr val="00B9FA"/>
                </a:gs>
                <a:gs pos="51000">
                  <a:srgbClr val="222A35"/>
                </a:gs>
                <a:gs pos="78000">
                  <a:srgbClr val="E85349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타원 32"/>
          <p:cNvSpPr/>
          <p:nvPr/>
        </p:nvSpPr>
        <p:spPr>
          <a:xfrm rot="21600000">
            <a:off x="4599003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6" name="직사각형 5135"/>
          <p:cNvSpPr txBox="1"/>
          <p:nvPr/>
        </p:nvSpPr>
        <p:spPr>
          <a:xfrm>
            <a:off x="5794548" y="2961853"/>
            <a:ext cx="1211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140" name="그룹 5139"/>
          <p:cNvGrpSpPr/>
          <p:nvPr/>
        </p:nvGrpSpPr>
        <p:grpSpPr>
          <a:xfrm>
            <a:off x="4070548" y="2538785"/>
            <a:ext cx="1221287" cy="1205630"/>
            <a:chOff x="2571488" y="2223369"/>
            <a:chExt cx="1221287" cy="1205630"/>
          </a:xfrm>
        </p:grpSpPr>
        <p:sp>
          <p:nvSpPr>
            <p:cNvPr id="5141" name="타원 5140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70AD47"/>
            </a:solidFill>
            <a:ln>
              <a:solidFill>
                <a:srgbClr val="E85349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2" name="타원 5141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47" name="직사각형 5125"/>
          <p:cNvSpPr txBox="1"/>
          <p:nvPr/>
        </p:nvSpPr>
        <p:spPr>
          <a:xfrm>
            <a:off x="4123506" y="2952328"/>
            <a:ext cx="1149262" cy="367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68" name="이등변 삼각형 5148"/>
          <p:cNvSpPr/>
          <p:nvPr/>
        </p:nvSpPr>
        <p:spPr>
          <a:xfrm rot="10804169">
            <a:off x="4378789" y="4248831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4" name="직사각형 5149"/>
          <p:cNvSpPr txBox="1"/>
          <p:nvPr/>
        </p:nvSpPr>
        <p:spPr>
          <a:xfrm>
            <a:off x="3236023" y="4959606"/>
            <a:ext cx="2918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도로교통부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지도</a:t>
            </a:r>
          </a:p>
        </p:txBody>
      </p:sp>
      <p:sp>
        <p:nvSpPr>
          <p:cNvPr id="5176" name="직사각형 5125"/>
          <p:cNvSpPr txBox="1"/>
          <p:nvPr/>
        </p:nvSpPr>
        <p:spPr>
          <a:xfrm>
            <a:off x="4123506" y="2990428"/>
            <a:ext cx="1149262" cy="367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교통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269" y="1414272"/>
            <a:ext cx="4455294" cy="0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4035" y="956025"/>
            <a:ext cx="375842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사용자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 (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운전자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탑승자 구별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 ) ,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관리자 시나리오 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based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6631" y="272063"/>
            <a:ext cx="2609434" cy="5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/>
              <a:t>4. </a:t>
            </a:r>
            <a:r>
              <a:rPr lang="ko-KR" altLang="en-US" sz="3200"/>
              <a:t>스토리보드</a:t>
            </a:r>
            <a:endParaRPr lang="en-US" altLang="ko-KR" sz="32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2675245" y="1665026"/>
            <a:ext cx="4076787" cy="237467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684485" y="3970389"/>
            <a:ext cx="4098452" cy="264312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9" name="직사각형 18"/>
          <p:cNvSpPr/>
          <p:nvPr/>
        </p:nvSpPr>
        <p:spPr>
          <a:xfrm>
            <a:off x="5700509" y="865673"/>
            <a:ext cx="3443491" cy="4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anchor="t" anchorCtr="0"/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관리자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49449" y="2369201"/>
            <a:ext cx="1667006" cy="4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anchor="t" anchorCtr="0"/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운전자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탑승자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7024" y="3681661"/>
            <a:ext cx="1667006" cy="712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anchor="t" anchorCtr="0"/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랜덤 카풀 등록글</a:t>
            </a:r>
          </a:p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순서 선정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배열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)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7275" y="5687882"/>
            <a:ext cx="1667006" cy="4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anchor="t" anchorCtr="0"/>
          <a:lstStyle/>
          <a:p>
            <a:pPr algn="ctr"/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rPr>
              <a:t>KTX 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단체 할인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919711" y="3940970"/>
            <a:ext cx="1667006" cy="4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anchor="t" anchorCtr="0"/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실시간 카풀구하기 채팅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919712" y="5756121"/>
            <a:ext cx="1667006" cy="49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anchor="t" anchorCtr="0"/>
          <a:lstStyle/>
          <a:p>
            <a:pPr algn="ctr"/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교통 정보 확인</a:t>
            </a: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6482687" y="1337481"/>
            <a:ext cx="313898" cy="382139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2265528" y="3712192"/>
            <a:ext cx="573207" cy="163772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27" idx="1"/>
          </p:cNvCxnSpPr>
          <p:nvPr/>
        </p:nvCxnSpPr>
        <p:spPr>
          <a:xfrm flipV="1">
            <a:off x="5677469" y="2618753"/>
            <a:ext cx="1471980" cy="397402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5063319" y="4230806"/>
            <a:ext cx="1719618" cy="846161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endCxn id="34" idx="1"/>
          </p:cNvCxnSpPr>
          <p:nvPr/>
        </p:nvCxnSpPr>
        <p:spPr>
          <a:xfrm>
            <a:off x="6277970" y="5431809"/>
            <a:ext cx="641742" cy="573864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2388358" y="5486401"/>
            <a:ext cx="723333" cy="313898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149968" cy="6858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31986" y="2636652"/>
            <a:ext cx="1711839" cy="83099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/>
            <a:r>
              <a:rPr lang="ko-KR" altLang="en-US" sz="4800" spc="292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시연</a:t>
            </a:r>
            <a:endParaRPr lang="ko-KR" altLang="en-US" sz="4800" spc="292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90525" y="2793816"/>
            <a:ext cx="7229475" cy="893266"/>
          </a:xfrm>
          <a:custGeom>
            <a:avLst/>
            <a:gdLst>
              <a:gd name="connsiteX0" fmla="*/ 0 w 9115425"/>
              <a:gd name="connsiteY0" fmla="*/ 0 h 1228725"/>
              <a:gd name="connsiteX1" fmla="*/ 2238375 w 9115425"/>
              <a:gd name="connsiteY1" fmla="*/ 19050 h 1228725"/>
              <a:gd name="connsiteX2" fmla="*/ 3190875 w 9115425"/>
              <a:gd name="connsiteY2" fmla="*/ 1228725 h 1228725"/>
              <a:gd name="connsiteX3" fmla="*/ 9115425 w 9115425"/>
              <a:gd name="connsiteY3" fmla="*/ 1219200 h 1228725"/>
              <a:gd name="connsiteX0" fmla="*/ 0 w 9115425"/>
              <a:gd name="connsiteY0" fmla="*/ 9525 h 1238250"/>
              <a:gd name="connsiteX1" fmla="*/ 1990725 w 9115425"/>
              <a:gd name="connsiteY1" fmla="*/ 0 h 1238250"/>
              <a:gd name="connsiteX2" fmla="*/ 3190875 w 9115425"/>
              <a:gd name="connsiteY2" fmla="*/ 1238250 h 1238250"/>
              <a:gd name="connsiteX3" fmla="*/ 9115425 w 9115425"/>
              <a:gd name="connsiteY3" fmla="*/ 1228725 h 1238250"/>
              <a:gd name="connsiteX0" fmla="*/ 0 w 9115425"/>
              <a:gd name="connsiteY0" fmla="*/ 0 h 1228725"/>
              <a:gd name="connsiteX1" fmla="*/ 2028825 w 9115425"/>
              <a:gd name="connsiteY1" fmla="*/ 47625 h 1228725"/>
              <a:gd name="connsiteX2" fmla="*/ 3190875 w 9115425"/>
              <a:gd name="connsiteY2" fmla="*/ 1228725 h 1228725"/>
              <a:gd name="connsiteX3" fmla="*/ 9115425 w 9115425"/>
              <a:gd name="connsiteY3" fmla="*/ 1219200 h 1228725"/>
              <a:gd name="connsiteX0" fmla="*/ 0 w 9115425"/>
              <a:gd name="connsiteY0" fmla="*/ 0 h 1228725"/>
              <a:gd name="connsiteX1" fmla="*/ 2038350 w 9115425"/>
              <a:gd name="connsiteY1" fmla="*/ 0 h 1228725"/>
              <a:gd name="connsiteX2" fmla="*/ 3190875 w 9115425"/>
              <a:gd name="connsiteY2" fmla="*/ 1228725 h 1228725"/>
              <a:gd name="connsiteX3" fmla="*/ 9115425 w 9115425"/>
              <a:gd name="connsiteY3" fmla="*/ 1219200 h 1228725"/>
              <a:gd name="connsiteX0" fmla="*/ 0 w 9115425"/>
              <a:gd name="connsiteY0" fmla="*/ 0 h 1219200"/>
              <a:gd name="connsiteX1" fmla="*/ 2038350 w 9115425"/>
              <a:gd name="connsiteY1" fmla="*/ 0 h 1219200"/>
              <a:gd name="connsiteX2" fmla="*/ 2781300 w 9115425"/>
              <a:gd name="connsiteY2" fmla="*/ 1114425 h 1219200"/>
              <a:gd name="connsiteX3" fmla="*/ 9115425 w 9115425"/>
              <a:gd name="connsiteY3" fmla="*/ 1219200 h 1219200"/>
              <a:gd name="connsiteX0" fmla="*/ 0 w 7181850"/>
              <a:gd name="connsiteY0" fmla="*/ 0 h 1114425"/>
              <a:gd name="connsiteX1" fmla="*/ 2038350 w 7181850"/>
              <a:gd name="connsiteY1" fmla="*/ 0 h 1114425"/>
              <a:gd name="connsiteX2" fmla="*/ 2781300 w 7181850"/>
              <a:gd name="connsiteY2" fmla="*/ 1114425 h 1114425"/>
              <a:gd name="connsiteX3" fmla="*/ 7181850 w 7181850"/>
              <a:gd name="connsiteY3" fmla="*/ 1114425 h 1114425"/>
              <a:gd name="connsiteX0" fmla="*/ 0 w 7181850"/>
              <a:gd name="connsiteY0" fmla="*/ 0 h 1114425"/>
              <a:gd name="connsiteX1" fmla="*/ 2190750 w 7181850"/>
              <a:gd name="connsiteY1" fmla="*/ 0 h 1114425"/>
              <a:gd name="connsiteX2" fmla="*/ 2781300 w 7181850"/>
              <a:gd name="connsiteY2" fmla="*/ 1114425 h 1114425"/>
              <a:gd name="connsiteX3" fmla="*/ 7181850 w 7181850"/>
              <a:gd name="connsiteY3" fmla="*/ 1114425 h 1114425"/>
              <a:gd name="connsiteX0" fmla="*/ 0 w 7181850"/>
              <a:gd name="connsiteY0" fmla="*/ 0 h 1114425"/>
              <a:gd name="connsiteX1" fmla="*/ 2190750 w 7181850"/>
              <a:gd name="connsiteY1" fmla="*/ 0 h 1114425"/>
              <a:gd name="connsiteX2" fmla="*/ 2971800 w 7181850"/>
              <a:gd name="connsiteY2" fmla="*/ 1114425 h 1114425"/>
              <a:gd name="connsiteX3" fmla="*/ 7181850 w 7181850"/>
              <a:gd name="connsiteY3" fmla="*/ 1114425 h 1114425"/>
              <a:gd name="connsiteX0" fmla="*/ 0 w 6791325"/>
              <a:gd name="connsiteY0" fmla="*/ 11758 h 1114425"/>
              <a:gd name="connsiteX1" fmla="*/ 1800225 w 6791325"/>
              <a:gd name="connsiteY1" fmla="*/ 0 h 1114425"/>
              <a:gd name="connsiteX2" fmla="*/ 2581275 w 6791325"/>
              <a:gd name="connsiteY2" fmla="*/ 1114425 h 1114425"/>
              <a:gd name="connsiteX3" fmla="*/ 6791325 w 6791325"/>
              <a:gd name="connsiteY3" fmla="*/ 1114425 h 1114425"/>
              <a:gd name="connsiteX0" fmla="*/ 0 w 7562850"/>
              <a:gd name="connsiteY0" fmla="*/ 11758 h 1114425"/>
              <a:gd name="connsiteX1" fmla="*/ 1800225 w 7562850"/>
              <a:gd name="connsiteY1" fmla="*/ 0 h 1114425"/>
              <a:gd name="connsiteX2" fmla="*/ 2581275 w 7562850"/>
              <a:gd name="connsiteY2" fmla="*/ 1114425 h 1114425"/>
              <a:gd name="connsiteX3" fmla="*/ 7562850 w 7562850"/>
              <a:gd name="connsiteY3" fmla="*/ 1102667 h 1114425"/>
              <a:gd name="connsiteX0" fmla="*/ 0 w 7677150"/>
              <a:gd name="connsiteY0" fmla="*/ 11758 h 1114425"/>
              <a:gd name="connsiteX1" fmla="*/ 1914525 w 7677150"/>
              <a:gd name="connsiteY1" fmla="*/ 0 h 1114425"/>
              <a:gd name="connsiteX2" fmla="*/ 2695575 w 7677150"/>
              <a:gd name="connsiteY2" fmla="*/ 1114425 h 1114425"/>
              <a:gd name="connsiteX3" fmla="*/ 7677150 w 7677150"/>
              <a:gd name="connsiteY3" fmla="*/ 1102667 h 1114425"/>
              <a:gd name="connsiteX0" fmla="*/ 0 w 7229475"/>
              <a:gd name="connsiteY0" fmla="*/ 11758 h 1114425"/>
              <a:gd name="connsiteX1" fmla="*/ 1914525 w 7229475"/>
              <a:gd name="connsiteY1" fmla="*/ 0 h 1114425"/>
              <a:gd name="connsiteX2" fmla="*/ 2695575 w 7229475"/>
              <a:gd name="connsiteY2" fmla="*/ 1114425 h 1114425"/>
              <a:gd name="connsiteX3" fmla="*/ 7229475 w 7229475"/>
              <a:gd name="connsiteY3" fmla="*/ 1102667 h 1114425"/>
              <a:gd name="connsiteX0" fmla="*/ 0 w 7229475"/>
              <a:gd name="connsiteY0" fmla="*/ 0 h 1102667"/>
              <a:gd name="connsiteX1" fmla="*/ 1962150 w 7229475"/>
              <a:gd name="connsiteY1" fmla="*/ 0 h 1102667"/>
              <a:gd name="connsiteX2" fmla="*/ 2695575 w 7229475"/>
              <a:gd name="connsiteY2" fmla="*/ 1102667 h 1102667"/>
              <a:gd name="connsiteX3" fmla="*/ 7229475 w 7229475"/>
              <a:gd name="connsiteY3" fmla="*/ 1090909 h 1102667"/>
              <a:gd name="connsiteX0" fmla="*/ 0 w 7229475"/>
              <a:gd name="connsiteY0" fmla="*/ 0 h 1102667"/>
              <a:gd name="connsiteX1" fmla="*/ 1971675 w 7229475"/>
              <a:gd name="connsiteY1" fmla="*/ 0 h 1102667"/>
              <a:gd name="connsiteX2" fmla="*/ 2695575 w 7229475"/>
              <a:gd name="connsiteY2" fmla="*/ 1102667 h 1102667"/>
              <a:gd name="connsiteX3" fmla="*/ 7229475 w 7229475"/>
              <a:gd name="connsiteY3" fmla="*/ 1090909 h 11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9475" h="1102667">
                <a:moveTo>
                  <a:pt x="0" y="0"/>
                </a:moveTo>
                <a:lnTo>
                  <a:pt x="1971675" y="0"/>
                </a:lnTo>
                <a:lnTo>
                  <a:pt x="2695575" y="1102667"/>
                </a:lnTo>
                <a:lnTo>
                  <a:pt x="7229475" y="1090909"/>
                </a:lnTo>
              </a:path>
            </a:pathLst>
          </a:custGeom>
          <a:noFill/>
          <a:ln w="9525">
            <a:gradFill flip="none" rotWithShape="1">
              <a:gsLst>
                <a:gs pos="0">
                  <a:srgbClr val="00B9FA"/>
                </a:gs>
                <a:gs pos="100000">
                  <a:srgbClr val="E85349"/>
                </a:gs>
              </a:gsLst>
              <a:lin ang="2700000" scaled="1"/>
              <a:tileRect/>
            </a:gra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6623" y="272063"/>
            <a:ext cx="3464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200" dirty="0"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en-US" altLang="ko-KR" sz="3200" dirty="0"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3200" dirty="0">
                <a:latin typeface="a옛날목욕탕L" pitchFamily="18" charset="-127"/>
                <a:ea typeface="a옛날목욕탕L" pitchFamily="18" charset="-127"/>
              </a:rPr>
              <a:t> 정렬 시간 복잡도</a:t>
            </a:r>
          </a:p>
        </p:txBody>
      </p:sp>
      <p:sp>
        <p:nvSpPr>
          <p:cNvPr id="5182" name="직사각형 5181"/>
          <p:cNvSpPr txBox="1"/>
          <p:nvPr/>
        </p:nvSpPr>
        <p:spPr>
          <a:xfrm>
            <a:off x="5209132" y="1476169"/>
            <a:ext cx="37348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선택 정렬  </a:t>
            </a:r>
            <a:r>
              <a:rPr lang="en-US" altLang="ko-KR" sz="2000" dirty="0" smtClean="0">
                <a:latin typeface="a옛날목욕탕L" pitchFamily="18" charset="-127"/>
                <a:ea typeface="a옛날목욕탕L" pitchFamily="18" charset="-127"/>
              </a:rPr>
              <a:t>- </a:t>
            </a:r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역순 단점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삽입 정렬</a:t>
            </a:r>
            <a:endParaRPr lang="en-US" altLang="ko-KR" sz="20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000" dirty="0" smtClean="0">
                <a:latin typeface="a옛날목욕탕L" pitchFamily="18" charset="-127"/>
                <a:ea typeface="a옛날목욕탕L" pitchFamily="18" charset="-127"/>
              </a:rPr>
              <a:t>버블 정렬</a:t>
            </a:r>
            <a:endParaRPr lang="en-US" altLang="ko-KR" sz="20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84" name="직사각형 5183"/>
          <p:cNvSpPr/>
          <p:nvPr/>
        </p:nvSpPr>
        <p:spPr>
          <a:xfrm>
            <a:off x="5203974" y="3646301"/>
            <a:ext cx="327980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solidFill>
                  <a:srgbClr val="000000">
                    <a:alpha val="100000"/>
                  </a:srgbClr>
                </a:solidFill>
                <a:latin typeface="a옛날목욕탕L" pitchFamily="18" charset="-127"/>
                <a:ea typeface="a옛날목욕탕L" pitchFamily="18" charset="-127"/>
              </a:rPr>
              <a:t>퀵</a:t>
            </a:r>
            <a:r>
              <a:rPr lang="ko-KR" altLang="en-US" sz="2000" dirty="0" smtClean="0">
                <a:solidFill>
                  <a:srgbClr val="000000">
                    <a:alpha val="100000"/>
                  </a:srgbClr>
                </a:solidFill>
                <a:latin typeface="a옛날목욕탕L" pitchFamily="18" charset="-127"/>
                <a:ea typeface="a옛날목욕탕L" pitchFamily="18" charset="-127"/>
              </a:rPr>
              <a:t> 정렬 </a:t>
            </a:r>
            <a:r>
              <a:rPr lang="en-US" altLang="ko-KR" sz="2000" dirty="0" smtClean="0">
                <a:solidFill>
                  <a:srgbClr val="000000">
                    <a:alpha val="100000"/>
                  </a:srgbClr>
                </a:solidFill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2000" dirty="0" smtClean="0">
                <a:solidFill>
                  <a:srgbClr val="000000">
                    <a:alpha val="100000"/>
                  </a:srgbClr>
                </a:solidFill>
                <a:latin typeface="a옛날목욕탕L" pitchFamily="18" charset="-127"/>
                <a:ea typeface="a옛날목욕탕L" pitchFamily="18" charset="-127"/>
              </a:rPr>
              <a:t>역순 시 비효율</a:t>
            </a:r>
            <a:endParaRPr lang="en-US" altLang="ko-KR" sz="2000" dirty="0">
              <a:solidFill>
                <a:srgbClr val="000000">
                  <a:alpha val="100000"/>
                </a:srgb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000" dirty="0" err="1" smtClean="0">
                <a:solidFill>
                  <a:srgbClr val="000000">
                    <a:alpha val="100000"/>
                  </a:srgbClr>
                </a:solidFill>
                <a:latin typeface="a옛날목욕탕L" pitchFamily="18" charset="-127"/>
                <a:ea typeface="a옛날목욕탕L" pitchFamily="18" charset="-127"/>
              </a:rPr>
              <a:t>힙</a:t>
            </a:r>
            <a:r>
              <a:rPr lang="ko-KR" altLang="en-US" sz="2000" dirty="0" smtClean="0">
                <a:solidFill>
                  <a:srgbClr val="000000">
                    <a:alpha val="100000"/>
                  </a:srgbClr>
                </a:solidFill>
                <a:latin typeface="a옛날목욕탕L" pitchFamily="18" charset="-127"/>
                <a:ea typeface="a옛날목욕탕L" pitchFamily="18" charset="-127"/>
              </a:rPr>
              <a:t> 정렬 </a:t>
            </a:r>
            <a:r>
              <a:rPr lang="ko-KR" altLang="en-US" sz="2000" dirty="0">
                <a:solidFill>
                  <a:srgbClr val="000000">
                    <a:alpha val="100000"/>
                  </a:srgbClr>
                </a:solidFill>
                <a:latin typeface="a옛날목욕탕L" pitchFamily="18" charset="-127"/>
                <a:ea typeface="a옛날목욕탕L" pitchFamily="18" charset="-127"/>
              </a:rPr>
              <a:t>- 삭제 시 복잡도 </a:t>
            </a:r>
            <a:r>
              <a:rPr lang="ko-KR" altLang="en-US" sz="2000" dirty="0" smtClean="0">
                <a:solidFill>
                  <a:srgbClr val="000000">
                    <a:alpha val="100000"/>
                  </a:srgbClr>
                </a:solidFill>
                <a:latin typeface="a옛날목욕탕L" pitchFamily="18" charset="-127"/>
                <a:ea typeface="a옛날목욕탕L" pitchFamily="18" charset="-127"/>
              </a:rPr>
              <a:t>증가</a:t>
            </a:r>
            <a:endParaRPr lang="ko-KR" altLang="en-US" sz="2000" dirty="0">
              <a:solidFill>
                <a:srgbClr val="000000">
                  <a:alpha val="100000"/>
                </a:srgb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8817" y="1357289"/>
            <a:ext cx="1609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00B0F0"/>
                </a:solidFill>
                <a:latin typeface="a옛날목욕탕L" pitchFamily="18" charset="-127"/>
                <a:ea typeface="a옛날목욕탕L" pitchFamily="18" charset="-127"/>
              </a:rPr>
              <a:t>N</a:t>
            </a:r>
            <a:r>
              <a:rPr lang="ko-KR" altLang="en-US" sz="7200" dirty="0" smtClean="0">
                <a:solidFill>
                  <a:srgbClr val="00B0F0"/>
                </a:solidFill>
                <a:latin typeface="a옛날목욕탕L" pitchFamily="18" charset="-127"/>
                <a:ea typeface="a옛날목욕탕L" pitchFamily="18" charset="-127"/>
              </a:rPr>
              <a:t>² </a:t>
            </a:r>
            <a:endParaRPr lang="ko-KR" altLang="en-US" sz="7200" dirty="0">
              <a:solidFill>
                <a:srgbClr val="00B0F0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3225" y="3415759"/>
            <a:ext cx="382989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O(</a:t>
            </a:r>
            <a:r>
              <a:rPr lang="en-US" altLang="ko-KR" sz="6600" dirty="0" err="1" smtClean="0"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nlogn</a:t>
            </a:r>
            <a:r>
              <a:rPr lang="en-US" altLang="ko-KR" sz="6600" dirty="0" smtClean="0"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sz="6600" dirty="0">
              <a:solidFill>
                <a:schemeClr val="accent2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5728" y="2928724"/>
            <a:ext cx="4455294" cy="0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4729163" y="4867062"/>
            <a:ext cx="4429126" cy="4976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51751" y="5501759"/>
            <a:ext cx="40110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chemeClr val="accent6">
                    <a:lumMod val="7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향상된 버블 정렬</a:t>
            </a:r>
            <a:endParaRPr lang="en-US" altLang="ko-KR" sz="4400" dirty="0">
              <a:solidFill>
                <a:schemeClr val="accent6">
                  <a:lumMod val="7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196623" y="272063"/>
            <a:ext cx="4753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5-1.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 추천 게시물 정렬 소스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54" name="Picture 6" descr="C:\Users\KOSTA_02_003\Desktop\4조 공유폴더\정렬\슬라이드_후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75" y="5191125"/>
            <a:ext cx="5133976" cy="1381125"/>
          </a:xfrm>
          <a:prstGeom prst="rect">
            <a:avLst/>
          </a:prstGeom>
          <a:noFill/>
        </p:spPr>
      </p:pic>
      <p:pic>
        <p:nvPicPr>
          <p:cNvPr id="2055" name="Picture 7" descr="C:\Users\KOSTA_02_003\Desktop\4조 공유폴더\정렬\슬라이드소스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" y="1068181"/>
            <a:ext cx="4471988" cy="3502036"/>
          </a:xfrm>
          <a:prstGeom prst="rect">
            <a:avLst/>
          </a:prstGeom>
          <a:noFill/>
        </p:spPr>
      </p:pic>
      <p:pic>
        <p:nvPicPr>
          <p:cNvPr id="2053" name="Picture 5" descr="C:\Users\KOSTA_02_003\Desktop\4조 공유폴더\정렬\슬라이드_전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24" y="3481387"/>
            <a:ext cx="5362576" cy="1381125"/>
          </a:xfrm>
          <a:prstGeom prst="rect">
            <a:avLst/>
          </a:prstGeom>
          <a:noFill/>
        </p:spPr>
      </p:pic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196623" y="272063"/>
            <a:ext cx="4810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5-2.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 전체 게시물 정렬 소스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KOSTA_02_003\Desktop\4조 공유폴더\정렬\게시판소스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3" y="1771649"/>
            <a:ext cx="8453439" cy="372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45" y="1522701"/>
            <a:ext cx="3143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sz="3600">
                <a:solidFill>
                  <a:srgbClr val="00B9FA"/>
                </a:solidFill>
                <a:latin typeface="a옛날목욕탕L" pitchFamily="18" charset="-127"/>
                <a:ea typeface="a옛날목욕탕L" pitchFamily="18" charset="-127"/>
              </a:rPr>
              <a:t>C</a:t>
            </a:r>
            <a:r>
              <a:rPr lang="en-US" altLang="ko-KR" sz="360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ONTENTS</a:t>
            </a:r>
            <a:endParaRPr lang="ko-KR" altLang="en-US" sz="360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2194560"/>
            <a:ext cx="3813048" cy="0"/>
          </a:xfrm>
          <a:prstGeom prst="line">
            <a:avLst/>
          </a:prstGeom>
          <a:ln>
            <a:gradFill flip="none" rotWithShape="1">
              <a:gsLst>
                <a:gs pos="93000">
                  <a:srgbClr val="00B9FA"/>
                </a:gs>
                <a:gs pos="5000">
                  <a:srgbClr val="E85349"/>
                </a:gs>
              </a:gsLst>
              <a:path path="circle">
                <a:fillToRect l="100000" t="100000"/>
              </a:path>
              <a:tileRect r="-100000" b="-10000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4591" y="3419557"/>
            <a:ext cx="241412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6000" indent="-4680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개요</a:t>
            </a:r>
          </a:p>
          <a:p>
            <a:pPr marL="36000" indent="-4680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프로젝트 정보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marL="36000" indent="-4680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중요기능</a:t>
            </a:r>
          </a:p>
          <a:p>
            <a:pPr marL="36000" indent="-4680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4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스토리보드</a:t>
            </a:r>
            <a:endParaRPr lang="en-US" altLang="ko-KR" sz="24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062" y="295274"/>
            <a:ext cx="6538913" cy="633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099399"/>
            <a:ext cx="4186822" cy="528711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9" y="1139770"/>
            <a:ext cx="5815824" cy="53537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8477" y="505914"/>
            <a:ext cx="31875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 메시지 알림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Ajax</a:t>
            </a:r>
            <a:r>
              <a:rPr lang="ko-KR" altLang="en-US" dirty="0" smtClean="0"/>
              <a:t>를 이용한 메시지 알림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자바 스크립트에서 비동기적으로 서버와 연동합니다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jQuery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를 이용해서 지정된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DataBase</a:t>
            </a:r>
            <a:r>
              <a:rPr lang="ko-KR" altLang="en-US" dirty="0" smtClean="0"/>
              <a:t>에 새로운 메시지가 있는지를 확인 후 결과값을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단으로 보내줍니다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실시간 메시지 처리를 위해 </a:t>
            </a:r>
            <a:r>
              <a:rPr lang="en-US" altLang="ko-KR" dirty="0" err="1" smtClean="0"/>
              <a:t>ajax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</a:t>
            </a:r>
            <a:r>
              <a:rPr lang="en-US" altLang="ko-KR" dirty="0" err="1" smtClean="0"/>
              <a:t>setInterval</a:t>
            </a:r>
            <a:r>
              <a:rPr lang="ko-KR" altLang="en-US" dirty="0" smtClean="0"/>
              <a:t>로 지정했습니다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6623" y="272063"/>
            <a:ext cx="2659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>
                <a:latin typeface="a옛날목욕탕L" pitchFamily="18" charset="-127"/>
                <a:ea typeface="a옛날목욕탕L" pitchFamily="18" charset="-127"/>
              </a:rPr>
              <a:t>6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 실시간 알림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7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7815" y="1548235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HTML5 Server Sent Events , HTML5 Notification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-Server </a:t>
            </a:r>
            <a:r>
              <a:rPr lang="en-US" altLang="ko-KR" dirty="0"/>
              <a:t>S</a:t>
            </a:r>
            <a:r>
              <a:rPr lang="en-US" altLang="ko-KR" dirty="0" smtClean="0"/>
              <a:t>ent Events</a:t>
            </a:r>
          </a:p>
          <a:p>
            <a:endParaRPr lang="en-US" altLang="ko-KR" dirty="0" smtClean="0"/>
          </a:p>
          <a:p>
            <a:pPr fontAlgn="base"/>
            <a:r>
              <a:rPr lang="en-US" altLang="ko-KR" b="1" dirty="0"/>
              <a:t>"Server Push"</a:t>
            </a:r>
            <a:r>
              <a:rPr lang="ko-KR" altLang="en-US" dirty="0"/>
              <a:t>라고도 불리우며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"</a:t>
            </a:r>
            <a:r>
              <a:rPr lang="ko-KR" altLang="en-US" dirty="0"/>
              <a:t>클라이언트 </a:t>
            </a:r>
            <a:r>
              <a:rPr lang="en-US" altLang="ko-KR" dirty="0"/>
              <a:t>-&gt; </a:t>
            </a:r>
            <a:r>
              <a:rPr lang="ko-KR" altLang="en-US" dirty="0"/>
              <a:t>서버</a:t>
            </a:r>
            <a:r>
              <a:rPr lang="en-US" altLang="ko-KR" dirty="0"/>
              <a:t>" </a:t>
            </a:r>
            <a:r>
              <a:rPr lang="ko-KR" altLang="en-US" dirty="0"/>
              <a:t>데이터 전송 방식인 </a:t>
            </a:r>
            <a:r>
              <a:rPr lang="en-US" altLang="ko-KR" b="1" dirty="0"/>
              <a:t>"Polling"</a:t>
            </a:r>
            <a:r>
              <a:rPr lang="ko-KR" altLang="en-US" dirty="0"/>
              <a:t> 과는 반대되는 </a:t>
            </a:r>
            <a:r>
              <a:rPr lang="en-US" altLang="ko-KR" b="1" dirty="0"/>
              <a:t>"</a:t>
            </a:r>
            <a:r>
              <a:rPr lang="ko-KR" altLang="en-US" b="1" dirty="0"/>
              <a:t>서버 </a:t>
            </a:r>
            <a:r>
              <a:rPr lang="en-US" altLang="ko-KR" b="1" dirty="0"/>
              <a:t>-&gt; </a:t>
            </a:r>
            <a:r>
              <a:rPr lang="ko-KR" altLang="en-US" b="1" dirty="0"/>
              <a:t>클라이언트</a:t>
            </a:r>
            <a:r>
              <a:rPr lang="en-US" altLang="ko-KR" b="1" dirty="0"/>
              <a:t>"</a:t>
            </a:r>
            <a:r>
              <a:rPr lang="ko-KR" altLang="en-US" dirty="0"/>
              <a:t> 데이터 전송 방식이다</a:t>
            </a:r>
            <a:r>
              <a:rPr lang="en-US" altLang="ko-KR" dirty="0"/>
              <a:t>. HTTP </a:t>
            </a:r>
            <a:r>
              <a:rPr lang="ko-KR" altLang="en-US" dirty="0"/>
              <a:t>프로토콜에 기반한 웹 통신은 </a:t>
            </a:r>
            <a:r>
              <a:rPr lang="ko-KR" altLang="en-US" dirty="0" err="1"/>
              <a:t>비연결</a:t>
            </a:r>
            <a:r>
              <a:rPr lang="ko-KR" altLang="en-US" dirty="0"/>
              <a:t> 지향적인 성격을 가지고 있기 때문에 클라이언트는 서버로 요청</a:t>
            </a:r>
            <a:r>
              <a:rPr lang="en-US" altLang="ko-KR" dirty="0"/>
              <a:t>(Request)</a:t>
            </a:r>
            <a:r>
              <a:rPr lang="ko-KR" altLang="en-US" dirty="0"/>
              <a:t>를 하고 서버는 이에 응답</a:t>
            </a:r>
            <a:r>
              <a:rPr lang="en-US" altLang="ko-KR" dirty="0"/>
              <a:t>(Response)</a:t>
            </a:r>
            <a:r>
              <a:rPr lang="ko-KR" altLang="en-US" dirty="0"/>
              <a:t>을 한 뒤에 연결은 닫히게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불편함을 해소하고자 웹 </a:t>
            </a:r>
            <a:r>
              <a:rPr lang="ko-KR" altLang="en-US" dirty="0"/>
              <a:t>환경에서 </a:t>
            </a:r>
            <a:r>
              <a:rPr lang="en-US" altLang="ko-KR" dirty="0"/>
              <a:t>"Server Push"</a:t>
            </a:r>
            <a:r>
              <a:rPr lang="ko-KR" altLang="en-US" dirty="0"/>
              <a:t>를 구현하기 위해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 제안된 </a:t>
            </a:r>
            <a:r>
              <a:rPr lang="ko-KR" altLang="en-US" dirty="0"/>
              <a:t>표준 기술이다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r>
              <a:rPr lang="ko-KR" altLang="en-US" dirty="0" smtClean="0"/>
              <a:t>내가 지정한 </a:t>
            </a:r>
            <a:r>
              <a:rPr lang="en-US" altLang="ko-KR" dirty="0" smtClean="0"/>
              <a:t>millisecond</a:t>
            </a:r>
            <a:r>
              <a:rPr lang="ko-KR" altLang="en-US" dirty="0" smtClean="0"/>
              <a:t>단위로 서버에서 클라이언트로 지속적으로 데이터 </a:t>
            </a:r>
            <a:r>
              <a:rPr lang="ko-KR" altLang="en-US" dirty="0" err="1" smtClean="0"/>
              <a:t>푸쉬</a:t>
            </a:r>
            <a:endParaRPr lang="en-US" altLang="ko-KR" dirty="0" smtClean="0"/>
          </a:p>
          <a:p>
            <a:r>
              <a:rPr lang="ko-KR" altLang="en-US" dirty="0" err="1" smtClean="0"/>
              <a:t>읽지않은</a:t>
            </a:r>
            <a:r>
              <a:rPr lang="ko-KR" altLang="en-US" dirty="0" smtClean="0"/>
              <a:t> 쪽지가 있거나 쪽지가 </a:t>
            </a:r>
            <a:r>
              <a:rPr lang="ko-KR" altLang="en-US" dirty="0" err="1" smtClean="0"/>
              <a:t>새로오면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되어 클라이언트로 데이터 </a:t>
            </a:r>
            <a:r>
              <a:rPr lang="ko-KR" altLang="en-US" dirty="0" err="1" smtClean="0"/>
              <a:t>푸쉬</a:t>
            </a:r>
            <a:endParaRPr lang="en-US" altLang="ko-KR" dirty="0" smtClean="0"/>
          </a:p>
          <a:p>
            <a:r>
              <a:rPr lang="ko-KR" altLang="en-US" dirty="0" smtClean="0"/>
              <a:t>데이터가 클라이언트로 </a:t>
            </a:r>
            <a:r>
              <a:rPr lang="ko-KR" altLang="en-US" dirty="0" err="1" smtClean="0"/>
              <a:t>푸쉬되면</a:t>
            </a:r>
            <a:r>
              <a:rPr lang="en-US" altLang="ko-KR" dirty="0" smtClean="0"/>
              <a:t>, Notification </a:t>
            </a:r>
            <a:r>
              <a:rPr lang="ko-KR" altLang="en-US" dirty="0" smtClean="0"/>
              <a:t>에 데이터가 담겨 실행됨</a:t>
            </a:r>
            <a:endParaRPr lang="en-US" altLang="ko-KR" dirty="0" smtClean="0"/>
          </a:p>
        </p:txBody>
      </p:sp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6623" y="272063"/>
            <a:ext cx="2659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>
                <a:latin typeface="a옛날목욕탕L" pitchFamily="18" charset="-127"/>
                <a:ea typeface="a옛날목욕탕L" pitchFamily="18" charset="-127"/>
              </a:rPr>
              <a:t>6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 실시간 알림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1" name="Picture 2" descr="C:\Users\KOSTA_02_003\Desktop\4조 공유폴더\실시간알림서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839" y="1128711"/>
            <a:ext cx="7468768" cy="50923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3" descr="C:\Users\KOSTA_02_003\Desktop\4조 공유폴더\실시간알림클라이언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2046646"/>
            <a:ext cx="8058150" cy="4438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/>
          <p:cNvSpPr/>
          <p:nvPr/>
        </p:nvSpPr>
        <p:spPr>
          <a:xfrm>
            <a:off x="196623" y="272063"/>
            <a:ext cx="2319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7.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 역할 분담</a:t>
            </a:r>
            <a:endParaRPr lang="ko-KR" altLang="en-US" sz="32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599" y="2243139"/>
            <a:ext cx="8915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팀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장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황선재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총괄</a:t>
            </a:r>
            <a:endParaRPr lang="en-US" altLang="ko-KR" sz="28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ko-KR" altLang="en-US" sz="2800" dirty="0" err="1" smtClean="0">
                <a:latin typeface="a옛날목욕탕L" pitchFamily="18" charset="-127"/>
                <a:ea typeface="a옛날목욕탕L" pitchFamily="18" charset="-127"/>
              </a:rPr>
              <a:t>부팀장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	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김길현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인증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채팅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교</a:t>
            </a:r>
            <a:r>
              <a:rPr lang="ko-KR" altLang="en-US" sz="2800" dirty="0" smtClean="0"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통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 정보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실시간 알림</a:t>
            </a:r>
            <a:endParaRPr lang="en-US" altLang="ko-KR" sz="28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김보민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운전자 </a:t>
            </a:r>
            <a:r>
              <a:rPr lang="ko-KR" altLang="en-US" sz="2800" dirty="0" err="1" smtClean="0">
                <a:solidFill>
                  <a:schemeClr val="accent2"/>
                </a:solidFill>
                <a:latin typeface="a옛날목욕탕L" pitchFamily="18" charset="-127"/>
                <a:ea typeface="a옛날목욕탕L" pitchFamily="18" charset="-127"/>
              </a:rPr>
              <a:t>로</a:t>
            </a:r>
            <a:r>
              <a:rPr lang="ko-KR" altLang="en-US" sz="2800" dirty="0" err="1" smtClean="0">
                <a:latin typeface="a옛날목욕탕L" pitchFamily="18" charset="-127"/>
                <a:ea typeface="a옛날목욕탕L" pitchFamily="18" charset="-127"/>
              </a:rPr>
              <a:t>직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쪽지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회원가입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로그인</a:t>
            </a:r>
            <a:endParaRPr lang="en-US" altLang="ko-KR" sz="28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민</a:t>
            </a:r>
            <a:r>
              <a:rPr lang="ko-KR" altLang="en-US" sz="2800" dirty="0" smtClean="0">
                <a:solidFill>
                  <a:schemeClr val="accent1"/>
                </a:solidFill>
                <a:latin typeface="a옛날목욕탕L" pitchFamily="18" charset="-127"/>
                <a:ea typeface="a옛날목욕탕L" pitchFamily="18" charset="-127"/>
              </a:rPr>
              <a:t>경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진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탑승자 </a:t>
            </a:r>
            <a:r>
              <a:rPr lang="ko-KR" altLang="en-US" sz="2800" dirty="0" err="1" smtClean="0">
                <a:latin typeface="a옛날목욕탕L" pitchFamily="18" charset="-127"/>
                <a:ea typeface="a옛날목욕탕L" pitchFamily="18" charset="-127"/>
              </a:rPr>
              <a:t>로직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결제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KTX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풀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유효성</a:t>
            </a:r>
            <a:endParaRPr lang="en-US" altLang="ko-KR" sz="2800" dirty="0" smtClean="0"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이현재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게시판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AJAX, </a:t>
            </a:r>
            <a:r>
              <a:rPr lang="ko-KR" altLang="en-US" sz="2800" dirty="0" smtClean="0">
                <a:solidFill>
                  <a:schemeClr val="accent1"/>
                </a:solidFill>
                <a:latin typeface="a옛날목욕탕L" pitchFamily="18" charset="-127"/>
                <a:ea typeface="a옛날목욕탕L" pitchFamily="18" charset="-127"/>
              </a:rPr>
              <a:t>관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리자 세션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Tiles</a:t>
            </a:r>
          </a:p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정아영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–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평점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신고 기능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정렬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CSS</a:t>
            </a:r>
          </a:p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		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정희</a:t>
            </a:r>
            <a:r>
              <a:rPr lang="ko-KR" altLang="en-US" sz="2800" dirty="0" smtClean="0">
                <a:solidFill>
                  <a:schemeClr val="accent6"/>
                </a:solidFill>
                <a:latin typeface="a옛날목욕탕L" pitchFamily="18" charset="-127"/>
                <a:ea typeface="a옛날목욕탕L" pitchFamily="18" charset="-127"/>
              </a:rPr>
              <a:t>정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– KTX</a:t>
            </a:r>
            <a:r>
              <a:rPr lang="ko-KR" altLang="en-US" sz="2800" dirty="0" smtClean="0">
                <a:latin typeface="a옛날목욕탕L" pitchFamily="18" charset="-127"/>
                <a:ea typeface="a옛날목욕탕L" pitchFamily="18" charset="-127"/>
              </a:rPr>
              <a:t>풀</a:t>
            </a: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, CSS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60198" y="2708090"/>
            <a:ext cx="3774000" cy="83099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lvl="0"/>
            <a:r>
              <a:rPr lang="ko-KR" altLang="en-US" sz="4800" spc="292">
                <a:solidFill>
                  <a:schemeClr val="bg1"/>
                </a:solidFill>
              </a:rPr>
              <a:t>감사합니다</a:t>
            </a:r>
            <a:r>
              <a:rPr lang="en-US" altLang="ko-KR" sz="4800" spc="292">
                <a:solidFill>
                  <a:schemeClr val="bg1"/>
                </a:solidFill>
              </a:rPr>
              <a:t>.</a:t>
            </a:r>
            <a:endParaRPr lang="ko-KR" altLang="en-US" sz="4800" spc="292">
              <a:solidFill>
                <a:schemeClr val="bg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90525" y="2793816"/>
            <a:ext cx="7229475" cy="893266"/>
          </a:xfrm>
          <a:custGeom>
            <a:avLst/>
            <a:gdLst>
              <a:gd name="connsiteX0" fmla="*/ 0 w 9115425"/>
              <a:gd name="connsiteY0" fmla="*/ 0 h 1228725"/>
              <a:gd name="connsiteX1" fmla="*/ 2238375 w 9115425"/>
              <a:gd name="connsiteY1" fmla="*/ 19050 h 1228725"/>
              <a:gd name="connsiteX2" fmla="*/ 3190875 w 9115425"/>
              <a:gd name="connsiteY2" fmla="*/ 1228725 h 1228725"/>
              <a:gd name="connsiteX3" fmla="*/ 9115425 w 9115425"/>
              <a:gd name="connsiteY3" fmla="*/ 1219200 h 1228725"/>
              <a:gd name="connsiteX0" fmla="*/ 0 w 9115425"/>
              <a:gd name="connsiteY0" fmla="*/ 9525 h 1238250"/>
              <a:gd name="connsiteX1" fmla="*/ 1990725 w 9115425"/>
              <a:gd name="connsiteY1" fmla="*/ 0 h 1238250"/>
              <a:gd name="connsiteX2" fmla="*/ 3190875 w 9115425"/>
              <a:gd name="connsiteY2" fmla="*/ 1238250 h 1238250"/>
              <a:gd name="connsiteX3" fmla="*/ 9115425 w 9115425"/>
              <a:gd name="connsiteY3" fmla="*/ 1228725 h 1238250"/>
              <a:gd name="connsiteX0" fmla="*/ 0 w 9115425"/>
              <a:gd name="connsiteY0" fmla="*/ 0 h 1228725"/>
              <a:gd name="connsiteX1" fmla="*/ 2028825 w 9115425"/>
              <a:gd name="connsiteY1" fmla="*/ 47625 h 1228725"/>
              <a:gd name="connsiteX2" fmla="*/ 3190875 w 9115425"/>
              <a:gd name="connsiteY2" fmla="*/ 1228725 h 1228725"/>
              <a:gd name="connsiteX3" fmla="*/ 9115425 w 9115425"/>
              <a:gd name="connsiteY3" fmla="*/ 1219200 h 1228725"/>
              <a:gd name="connsiteX0" fmla="*/ 0 w 9115425"/>
              <a:gd name="connsiteY0" fmla="*/ 0 h 1228725"/>
              <a:gd name="connsiteX1" fmla="*/ 2038350 w 9115425"/>
              <a:gd name="connsiteY1" fmla="*/ 0 h 1228725"/>
              <a:gd name="connsiteX2" fmla="*/ 3190875 w 9115425"/>
              <a:gd name="connsiteY2" fmla="*/ 1228725 h 1228725"/>
              <a:gd name="connsiteX3" fmla="*/ 9115425 w 9115425"/>
              <a:gd name="connsiteY3" fmla="*/ 1219200 h 1228725"/>
              <a:gd name="connsiteX0" fmla="*/ 0 w 9115425"/>
              <a:gd name="connsiteY0" fmla="*/ 0 h 1219200"/>
              <a:gd name="connsiteX1" fmla="*/ 2038350 w 9115425"/>
              <a:gd name="connsiteY1" fmla="*/ 0 h 1219200"/>
              <a:gd name="connsiteX2" fmla="*/ 2781300 w 9115425"/>
              <a:gd name="connsiteY2" fmla="*/ 1114425 h 1219200"/>
              <a:gd name="connsiteX3" fmla="*/ 9115425 w 9115425"/>
              <a:gd name="connsiteY3" fmla="*/ 1219200 h 1219200"/>
              <a:gd name="connsiteX0" fmla="*/ 0 w 7181850"/>
              <a:gd name="connsiteY0" fmla="*/ 0 h 1114425"/>
              <a:gd name="connsiteX1" fmla="*/ 2038350 w 7181850"/>
              <a:gd name="connsiteY1" fmla="*/ 0 h 1114425"/>
              <a:gd name="connsiteX2" fmla="*/ 2781300 w 7181850"/>
              <a:gd name="connsiteY2" fmla="*/ 1114425 h 1114425"/>
              <a:gd name="connsiteX3" fmla="*/ 7181850 w 7181850"/>
              <a:gd name="connsiteY3" fmla="*/ 1114425 h 1114425"/>
              <a:gd name="connsiteX0" fmla="*/ 0 w 7181850"/>
              <a:gd name="connsiteY0" fmla="*/ 0 h 1114425"/>
              <a:gd name="connsiteX1" fmla="*/ 2190750 w 7181850"/>
              <a:gd name="connsiteY1" fmla="*/ 0 h 1114425"/>
              <a:gd name="connsiteX2" fmla="*/ 2781300 w 7181850"/>
              <a:gd name="connsiteY2" fmla="*/ 1114425 h 1114425"/>
              <a:gd name="connsiteX3" fmla="*/ 7181850 w 7181850"/>
              <a:gd name="connsiteY3" fmla="*/ 1114425 h 1114425"/>
              <a:gd name="connsiteX0" fmla="*/ 0 w 7181850"/>
              <a:gd name="connsiteY0" fmla="*/ 0 h 1114425"/>
              <a:gd name="connsiteX1" fmla="*/ 2190750 w 7181850"/>
              <a:gd name="connsiteY1" fmla="*/ 0 h 1114425"/>
              <a:gd name="connsiteX2" fmla="*/ 2971800 w 7181850"/>
              <a:gd name="connsiteY2" fmla="*/ 1114425 h 1114425"/>
              <a:gd name="connsiteX3" fmla="*/ 7181850 w 7181850"/>
              <a:gd name="connsiteY3" fmla="*/ 1114425 h 1114425"/>
              <a:gd name="connsiteX0" fmla="*/ 0 w 6791325"/>
              <a:gd name="connsiteY0" fmla="*/ 11758 h 1114425"/>
              <a:gd name="connsiteX1" fmla="*/ 1800225 w 6791325"/>
              <a:gd name="connsiteY1" fmla="*/ 0 h 1114425"/>
              <a:gd name="connsiteX2" fmla="*/ 2581275 w 6791325"/>
              <a:gd name="connsiteY2" fmla="*/ 1114425 h 1114425"/>
              <a:gd name="connsiteX3" fmla="*/ 6791325 w 6791325"/>
              <a:gd name="connsiteY3" fmla="*/ 1114425 h 1114425"/>
              <a:gd name="connsiteX0" fmla="*/ 0 w 7562850"/>
              <a:gd name="connsiteY0" fmla="*/ 11758 h 1114425"/>
              <a:gd name="connsiteX1" fmla="*/ 1800225 w 7562850"/>
              <a:gd name="connsiteY1" fmla="*/ 0 h 1114425"/>
              <a:gd name="connsiteX2" fmla="*/ 2581275 w 7562850"/>
              <a:gd name="connsiteY2" fmla="*/ 1114425 h 1114425"/>
              <a:gd name="connsiteX3" fmla="*/ 7562850 w 7562850"/>
              <a:gd name="connsiteY3" fmla="*/ 1102667 h 1114425"/>
              <a:gd name="connsiteX0" fmla="*/ 0 w 7677150"/>
              <a:gd name="connsiteY0" fmla="*/ 11758 h 1114425"/>
              <a:gd name="connsiteX1" fmla="*/ 1914525 w 7677150"/>
              <a:gd name="connsiteY1" fmla="*/ 0 h 1114425"/>
              <a:gd name="connsiteX2" fmla="*/ 2695575 w 7677150"/>
              <a:gd name="connsiteY2" fmla="*/ 1114425 h 1114425"/>
              <a:gd name="connsiteX3" fmla="*/ 7677150 w 7677150"/>
              <a:gd name="connsiteY3" fmla="*/ 1102667 h 1114425"/>
              <a:gd name="connsiteX0" fmla="*/ 0 w 7229475"/>
              <a:gd name="connsiteY0" fmla="*/ 11758 h 1114425"/>
              <a:gd name="connsiteX1" fmla="*/ 1914525 w 7229475"/>
              <a:gd name="connsiteY1" fmla="*/ 0 h 1114425"/>
              <a:gd name="connsiteX2" fmla="*/ 2695575 w 7229475"/>
              <a:gd name="connsiteY2" fmla="*/ 1114425 h 1114425"/>
              <a:gd name="connsiteX3" fmla="*/ 7229475 w 7229475"/>
              <a:gd name="connsiteY3" fmla="*/ 1102667 h 1114425"/>
              <a:gd name="connsiteX0" fmla="*/ 0 w 7229475"/>
              <a:gd name="connsiteY0" fmla="*/ 0 h 1102667"/>
              <a:gd name="connsiteX1" fmla="*/ 1962150 w 7229475"/>
              <a:gd name="connsiteY1" fmla="*/ 0 h 1102667"/>
              <a:gd name="connsiteX2" fmla="*/ 2695575 w 7229475"/>
              <a:gd name="connsiteY2" fmla="*/ 1102667 h 1102667"/>
              <a:gd name="connsiteX3" fmla="*/ 7229475 w 7229475"/>
              <a:gd name="connsiteY3" fmla="*/ 1090909 h 1102667"/>
              <a:gd name="connsiteX0" fmla="*/ 0 w 7229475"/>
              <a:gd name="connsiteY0" fmla="*/ 0 h 1102667"/>
              <a:gd name="connsiteX1" fmla="*/ 1971675 w 7229475"/>
              <a:gd name="connsiteY1" fmla="*/ 0 h 1102667"/>
              <a:gd name="connsiteX2" fmla="*/ 2695575 w 7229475"/>
              <a:gd name="connsiteY2" fmla="*/ 1102667 h 1102667"/>
              <a:gd name="connsiteX3" fmla="*/ 7229475 w 7229475"/>
              <a:gd name="connsiteY3" fmla="*/ 1090909 h 11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9475" h="1102667">
                <a:moveTo>
                  <a:pt x="0" y="0"/>
                </a:moveTo>
                <a:lnTo>
                  <a:pt x="1971675" y="0"/>
                </a:lnTo>
                <a:lnTo>
                  <a:pt x="2695575" y="1102667"/>
                </a:lnTo>
                <a:lnTo>
                  <a:pt x="7229475" y="1090909"/>
                </a:lnTo>
              </a:path>
            </a:pathLst>
          </a:custGeom>
          <a:noFill/>
          <a:ln w="9525">
            <a:gradFill flip="none" rotWithShape="1">
              <a:gsLst>
                <a:gs pos="0">
                  <a:srgbClr val="00B9FA"/>
                </a:gs>
                <a:gs pos="100000">
                  <a:srgbClr val="E85349"/>
                </a:gs>
              </a:gsLst>
              <a:lin ang="2700000" scaled="1"/>
              <a:tileRect/>
            </a:gra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9161929" cy="68580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661" y="423934"/>
            <a:ext cx="3781427" cy="582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199" y="581024"/>
            <a:ext cx="5346063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014" y="4676776"/>
            <a:ext cx="7309345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0076" y="398621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7225" y="4572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Model2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269" y="1414272"/>
            <a:ext cx="4455294" cy="0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4035" y="915080"/>
            <a:ext cx="5053830" cy="4450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목적 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사용자 간 신뢰도 강화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사용자에게 편리한 알고리즘과 인터페이스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, </a:t>
            </a:r>
          </a:p>
          <a:p>
            <a:pPr lvl="0"/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뛰어난 유효성 검사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다양한 기술 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를 이용한 기능 구현</a:t>
            </a:r>
            <a:endParaRPr lang="en-US" altLang="ko-KR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631" y="272063"/>
            <a:ext cx="1390234" cy="5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/>
              <a:t>1. </a:t>
            </a:r>
            <a:r>
              <a:rPr lang="ko-KR" altLang="en-US" sz="3200"/>
              <a:t>개요</a:t>
            </a:r>
            <a:endParaRPr lang="en-US" altLang="ko-KR" sz="3200"/>
          </a:p>
        </p:txBody>
      </p:sp>
      <p:sp>
        <p:nvSpPr>
          <p:cNvPr id="38" name="자유형 37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1022380" y="1823901"/>
            <a:ext cx="6689953" cy="4752000"/>
            <a:chOff x="993805" y="1766751"/>
            <a:chExt cx="6689953" cy="4752000"/>
          </a:xfrm>
        </p:grpSpPr>
        <p:grpSp>
          <p:nvGrpSpPr>
            <p:cNvPr id="76" name="그룹 75"/>
            <p:cNvGrpSpPr/>
            <p:nvPr/>
          </p:nvGrpSpPr>
          <p:grpSpPr>
            <a:xfrm>
              <a:off x="4271400" y="1766751"/>
              <a:ext cx="144000" cy="4752000"/>
              <a:chOff x="4271400" y="1766751"/>
              <a:chExt cx="144000" cy="4752000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4343400" y="1766751"/>
                <a:ext cx="0" cy="4752000"/>
              </a:xfrm>
              <a:prstGeom prst="line">
                <a:avLst/>
              </a:prstGeom>
              <a:ln w="15875">
                <a:gradFill>
                  <a:gsLst>
                    <a:gs pos="22000">
                      <a:srgbClr val="00B9FA"/>
                    </a:gs>
                    <a:gs pos="51000">
                      <a:srgbClr val="222A35"/>
                    </a:gs>
                    <a:gs pos="78000">
                      <a:srgbClr val="E85349"/>
                    </a:gs>
                  </a:gsLst>
                  <a:lin ang="5400000" scaled="1"/>
                </a:gra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/>
              <p:cNvSpPr/>
              <p:nvPr/>
            </p:nvSpPr>
            <p:spPr>
              <a:xfrm rot="16200000">
                <a:off x="4271400" y="266599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0B9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 rot="16200000">
                <a:off x="4271400" y="406732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 rot="16200000">
                <a:off x="4271400" y="546864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E853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491037" y="2072234"/>
              <a:ext cx="3190876" cy="1276254"/>
              <a:chOff x="4491037" y="2072234"/>
              <a:chExt cx="3190876" cy="1276254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4500563" y="2072234"/>
                <a:ext cx="3181350" cy="1276254"/>
              </a:xfrm>
              <a:prstGeom prst="roundRect">
                <a:avLst>
                  <a:gd name="adj" fmla="val 4975"/>
                </a:avLst>
              </a:prstGeom>
              <a:solidFill>
                <a:schemeClr val="bg1"/>
              </a:solidFill>
              <a:ln w="9525">
                <a:solidFill>
                  <a:srgbClr val="00B9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양쪽 모서리가 둥근 사각형 41"/>
              <p:cNvSpPr/>
              <p:nvPr/>
            </p:nvSpPr>
            <p:spPr>
              <a:xfrm rot="5400000">
                <a:off x="5876628" y="755990"/>
                <a:ext cx="367308" cy="311943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00B9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562475" y="2109314"/>
                <a:ext cx="93916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/>
                <a:r>
                  <a:rPr lang="ko-KR" altLang="en-US" sz="2000">
                    <a:solidFill>
                      <a:schemeClr val="bg1"/>
                    </a:solidFill>
                  </a:rPr>
                  <a:t>신뢰도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491037" y="2545321"/>
                <a:ext cx="3128963" cy="643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spcBef>
                    <a:spcPct val="16000"/>
                  </a:spcBef>
                  <a:buChar char="-"/>
                </a:pPr>
                <a:r>
                  <a:rPr lang="ko-KR" altLang="en-US" sz="1100"/>
                  <a:t>이메일</a:t>
                </a:r>
                <a:r>
                  <a:rPr lang="en-US" altLang="ko-KR" sz="1100"/>
                  <a:t>, </a:t>
                </a:r>
                <a:r>
                  <a:rPr lang="ko-KR" altLang="en-US" sz="1100"/>
                  <a:t>핸드폰</a:t>
                </a:r>
                <a:r>
                  <a:rPr lang="en-US" altLang="ko-KR" sz="1100"/>
                  <a:t>, SNS </a:t>
                </a:r>
                <a:r>
                  <a:rPr lang="ko-KR" altLang="en-US" sz="1100"/>
                  <a:t>계정 등인증</a:t>
                </a:r>
                <a:r>
                  <a:rPr lang="en-US" altLang="ko-KR" sz="1100"/>
                  <a:t> </a:t>
                </a:r>
                <a:r>
                  <a:rPr lang="ko-KR" altLang="en-US" sz="1100"/>
                  <a:t>시스템</a:t>
                </a:r>
              </a:p>
              <a:p>
                <a:pPr marL="171450" indent="-171450">
                  <a:spcBef>
                    <a:spcPct val="16000"/>
                  </a:spcBef>
                  <a:buChar char="-"/>
                </a:pPr>
                <a:r>
                  <a:rPr lang="ko-KR" altLang="en-US" sz="1100"/>
                  <a:t>평점과 회원 등급 구분</a:t>
                </a:r>
              </a:p>
              <a:p>
                <a:pPr marL="171450" indent="-171450">
                  <a:spcBef>
                    <a:spcPct val="16000"/>
                  </a:spcBef>
                  <a:buChar char="-"/>
                </a:pPr>
                <a:r>
                  <a:rPr lang="ko-KR" altLang="en-US" sz="1100"/>
                  <a:t>고객센터 개설 및 신고</a:t>
                </a:r>
                <a:r>
                  <a:rPr lang="en-US" altLang="ko-KR" sz="1100"/>
                  <a:t>, </a:t>
                </a:r>
                <a:r>
                  <a:rPr lang="ko-KR" altLang="en-US" sz="1100"/>
                  <a:t>블랙리스트 구현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4500563" y="4902517"/>
              <a:ext cx="3183195" cy="1293405"/>
              <a:chOff x="4500563" y="4902517"/>
              <a:chExt cx="3183195" cy="1293405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4500563" y="4902517"/>
                <a:ext cx="3181350" cy="1276254"/>
              </a:xfrm>
              <a:prstGeom prst="roundRect">
                <a:avLst>
                  <a:gd name="adj" fmla="val 4975"/>
                </a:avLst>
              </a:prstGeom>
              <a:solidFill>
                <a:schemeClr val="bg1"/>
              </a:solidFill>
              <a:ln w="9525">
                <a:solidFill>
                  <a:srgbClr val="E8534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양쪽 모서리가 둥근 사각형 57"/>
              <p:cNvSpPr/>
              <p:nvPr/>
            </p:nvSpPr>
            <p:spPr>
              <a:xfrm rot="5400000">
                <a:off x="5876628" y="3586273"/>
                <a:ext cx="367308" cy="3119438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E853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54795" y="5341842"/>
                <a:ext cx="3128963" cy="83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Char char="-"/>
                </a:pPr>
                <a:r>
                  <a:rPr lang="ko-KR" altLang="en-US" sz="1100"/>
                  <a:t>지도 </a:t>
                </a:r>
                <a:r>
                  <a:rPr lang="en-US" altLang="ko-KR" sz="1100"/>
                  <a:t>	    - </a:t>
                </a:r>
                <a:r>
                  <a:rPr lang="ko-KR" altLang="en-US" sz="1100"/>
                  <a:t>실시간 알림 </a:t>
                </a:r>
                <a:r>
                  <a:rPr lang="en-US" altLang="ko-KR" sz="1100"/>
                  <a:t>( </a:t>
                </a:r>
                <a:r>
                  <a:rPr lang="ko-KR" altLang="en-US" sz="1100"/>
                  <a:t>예정 </a:t>
                </a:r>
                <a:r>
                  <a:rPr lang="en-US" altLang="ko-KR" sz="1100"/>
                  <a:t>)</a:t>
                </a:r>
              </a:p>
              <a:p>
                <a:pPr marL="171450" indent="-171450">
                  <a:lnSpc>
                    <a:spcPct val="150000"/>
                  </a:lnSpc>
                  <a:buChar char="-"/>
                </a:pPr>
                <a:r>
                  <a:rPr lang="ko-KR" altLang="en-US" sz="1100"/>
                  <a:t>채팅</a:t>
                </a:r>
              </a:p>
              <a:p>
                <a:pPr marL="171450" indent="-171450">
                  <a:lnSpc>
                    <a:spcPct val="150000"/>
                  </a:lnSpc>
                  <a:buChar char="-"/>
                </a:pPr>
                <a:r>
                  <a:rPr lang="ko-KR" altLang="en-US" sz="1100"/>
                  <a:t>교통 정보</a:t>
                </a:r>
                <a:endParaRPr lang="en-US" altLang="ko-KR" sz="110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62475" y="4939061"/>
                <a:ext cx="510540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ko-KR" sz="2000">
                    <a:solidFill>
                      <a:schemeClr val="bg1"/>
                    </a:solidFill>
                  </a:rPr>
                  <a:t>API</a:t>
                </a:r>
                <a:endParaRPr lang="ko-KR" altLang="en-US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993805" y="3510477"/>
              <a:ext cx="3181350" cy="1276254"/>
              <a:chOff x="993805" y="3510477"/>
              <a:chExt cx="3181350" cy="127625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 flipH="1">
                <a:off x="993805" y="3510477"/>
                <a:ext cx="3181350" cy="1276254"/>
              </a:xfrm>
              <a:prstGeom prst="roundRect">
                <a:avLst>
                  <a:gd name="adj" fmla="val 4975"/>
                </a:avLst>
              </a:prstGeom>
              <a:solidFill>
                <a:schemeClr val="bg1"/>
              </a:solidFill>
              <a:ln w="9525">
                <a:solidFill>
                  <a:srgbClr val="222A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buChar char="-"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>
                  <a:buChar char="-"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>
                  <a:buChar char="-"/>
                </a:pPr>
                <a:endParaRPr lang="en-US" altLang="ko-KR" sz="1100">
                  <a:solidFill>
                    <a:schemeClr val="tx1"/>
                  </a:solidFill>
                </a:endParaRPr>
              </a:p>
              <a:p>
                <a:pPr>
                  <a:buChar char="-"/>
                </a:pPr>
                <a:r>
                  <a:rPr lang="ko-KR" altLang="en-US" sz="1100">
                    <a:solidFill>
                      <a:schemeClr val="tx1"/>
                    </a:solidFill>
                  </a:rPr>
                  <a:t>운전자</a:t>
                </a:r>
                <a:r>
                  <a:rPr lang="en-US" altLang="ko-KR" sz="11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탑승자 간 결제 시스템</a:t>
                </a:r>
              </a:p>
              <a:p>
                <a:pPr>
                  <a:buChar char="-"/>
                </a:pPr>
                <a:r>
                  <a:rPr lang="en-US" altLang="ko-KR" sz="11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지도 </a:t>
                </a:r>
                <a:r>
                  <a:rPr lang="en-US" altLang="ko-KR" sz="1100">
                    <a:solidFill>
                      <a:schemeClr val="tx1"/>
                    </a:solidFill>
                  </a:rPr>
                  <a:t>API 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를 이용한 자동 완성과 맵핑</a:t>
                </a:r>
              </a:p>
              <a:p>
                <a:pPr>
                  <a:buChar char="-"/>
                </a:pPr>
                <a:r>
                  <a:rPr lang="en-US" altLang="ko-KR" sz="11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반응형 웹 구현</a:t>
                </a:r>
              </a:p>
              <a:p>
                <a:pPr>
                  <a:buChar char="-"/>
                </a:pPr>
                <a:r>
                  <a:rPr lang="en-US" altLang="ko-KR" sz="110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실시간 알림</a:t>
                </a:r>
                <a:r>
                  <a:rPr lang="en-US" altLang="ko-KR" sz="1100">
                    <a:solidFill>
                      <a:schemeClr val="tx1"/>
                    </a:solidFill>
                  </a:rPr>
                  <a:t>( 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쪽지</a:t>
                </a:r>
                <a:r>
                  <a:rPr lang="en-US" altLang="ko-KR" sz="110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결제 확인</a:t>
                </a:r>
                <a:r>
                  <a:rPr lang="en-US" altLang="ko-KR" sz="110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 기능 </a:t>
                </a:r>
                <a:r>
                  <a:rPr lang="en-US" altLang="ko-KR" sz="1100">
                    <a:solidFill>
                      <a:schemeClr val="tx1"/>
                    </a:solidFill>
                  </a:rPr>
                  <a:t>-&gt; </a:t>
                </a:r>
                <a:r>
                  <a:rPr lang="ko-KR" altLang="en-US" sz="1100">
                    <a:solidFill>
                      <a:schemeClr val="tx1"/>
                    </a:solidFill>
                  </a:rPr>
                  <a:t>구현 중</a:t>
                </a:r>
                <a:endParaRPr lang="en-US" altLang="ko-KR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양쪽 모서리가 둥근 사각형 54"/>
              <p:cNvSpPr/>
              <p:nvPr/>
            </p:nvSpPr>
            <p:spPr>
              <a:xfrm rot="16200000" flipH="1">
                <a:off x="2433551" y="2196002"/>
                <a:ext cx="367308" cy="31159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222A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06880" y="3540670"/>
                <a:ext cx="255643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/>
                <a:r>
                  <a:rPr lang="ko-KR" altLang="en-US" sz="2000">
                    <a:solidFill>
                      <a:schemeClr val="bg1"/>
                    </a:solidFill>
                  </a:rPr>
                  <a:t>알고리즘</a:t>
                </a:r>
                <a:r>
                  <a:rPr lang="en-US" altLang="ko-KR" sz="2000">
                    <a:solidFill>
                      <a:schemeClr val="bg1"/>
                    </a:solidFill>
                  </a:rPr>
                  <a:t>/</a:t>
                </a:r>
                <a:r>
                  <a:rPr lang="ko-KR" altLang="en-US" sz="2000">
                    <a:solidFill>
                      <a:schemeClr val="bg1"/>
                    </a:solidFill>
                  </a:rPr>
                  <a:t>인터페이스</a:t>
                </a: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-2979" y="0"/>
            <a:ext cx="9146979" cy="6857999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75" name="직사각형 3074"/>
          <p:cNvSpPr/>
          <p:nvPr/>
        </p:nvSpPr>
        <p:spPr>
          <a:xfrm>
            <a:off x="3327226" y="4540686"/>
            <a:ext cx="688930" cy="23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6" name="직사각형 3075"/>
          <p:cNvSpPr/>
          <p:nvPr/>
        </p:nvSpPr>
        <p:spPr>
          <a:xfrm>
            <a:off x="6633574" y="5472570"/>
            <a:ext cx="688930" cy="23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269" y="1414272"/>
            <a:ext cx="4455294" cy="0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24035" y="956025"/>
            <a:ext cx="322503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쏘카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티클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히치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외국 카풀 사이트 </a:t>
            </a:r>
            <a:r>
              <a:rPr lang="en-US" altLang="ko-KR" sz="120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카풀 관련</a:t>
            </a:r>
            <a:endParaRPr lang="en-US" altLang="ko-KR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6631" y="272063"/>
            <a:ext cx="2199859" cy="5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/>
              <a:t>2. </a:t>
            </a:r>
            <a:r>
              <a:rPr lang="ko-KR" altLang="en-US" sz="3200"/>
              <a:t>벤치마킹</a:t>
            </a:r>
            <a:endParaRPr lang="en-US" altLang="ko-KR" sz="3200"/>
          </a:p>
        </p:txBody>
      </p:sp>
      <p:grpSp>
        <p:nvGrpSpPr>
          <p:cNvPr id="8" name="그룹 7"/>
          <p:cNvGrpSpPr>
            <a:grpSpLocks/>
          </p:cNvGrpSpPr>
          <p:nvPr/>
        </p:nvGrpSpPr>
        <p:grpSpPr>
          <a:xfrm>
            <a:off x="1644219" y="2438936"/>
            <a:ext cx="6069333" cy="3533283"/>
            <a:chOff x="1644219" y="2438936"/>
            <a:chExt cx="6069333" cy="3533283"/>
          </a:xfrm>
        </p:grpSpPr>
        <p:graphicFrame>
          <p:nvGraphicFramePr>
            <p:cNvPr id="27" name="차트 26"/>
            <p:cNvGraphicFramePr/>
            <p:nvPr/>
          </p:nvGraphicFramePr>
          <p:xfrm>
            <a:off x="1644219" y="2733718"/>
            <a:ext cx="6069333" cy="32385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7" name="그룹 6"/>
            <p:cNvGrpSpPr/>
            <p:nvPr/>
          </p:nvGrpSpPr>
          <p:grpSpPr>
            <a:xfrm>
              <a:off x="3692196" y="2438936"/>
              <a:ext cx="695203" cy="695203"/>
              <a:chOff x="3692196" y="2438936"/>
              <a:chExt cx="695203" cy="695203"/>
            </a:xfrm>
          </p:grpSpPr>
          <p:sp>
            <p:nvSpPr>
              <p:cNvPr id="17" name="눈물 방울 16"/>
              <p:cNvSpPr/>
              <p:nvPr/>
            </p:nvSpPr>
            <p:spPr>
              <a:xfrm rot="8100000">
                <a:off x="3692196" y="2438936"/>
                <a:ext cx="695203" cy="695203"/>
              </a:xfrm>
              <a:prstGeom prst="teardrop">
                <a:avLst>
                  <a:gd name="adj" fmla="val 116295"/>
                </a:avLst>
              </a:prstGeom>
              <a:solidFill>
                <a:srgbClr val="E853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>
                  <a:solidFill>
                    <a:srgbClr val="E85349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25684" y="2610924"/>
                <a:ext cx="699631" cy="3589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/>
                <a:r>
                  <a:rPr lang="ko-KR" altLang="en-US">
                    <a:solidFill>
                      <a:schemeClr val="bg1"/>
                    </a:solidFill>
                  </a:rPr>
                  <a:t>최고</a:t>
                </a:r>
                <a:r>
                  <a:rPr lang="en-US" altLang="ko-KR">
                    <a:solidFill>
                      <a:schemeClr val="bg1"/>
                    </a:solidFill>
                  </a:rPr>
                  <a:t>!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5186157" y="1633155"/>
            <a:ext cx="3343700" cy="1714162"/>
            <a:chOff x="5186157" y="1633155"/>
            <a:chExt cx="3343700" cy="171416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238822" y="1665028"/>
              <a:ext cx="3181350" cy="1610436"/>
            </a:xfrm>
            <a:prstGeom prst="roundRect">
              <a:avLst>
                <a:gd name="adj" fmla="val 4975"/>
              </a:avLst>
            </a:prstGeom>
            <a:solidFill>
              <a:schemeClr val="bg1"/>
            </a:solidFill>
            <a:ln w="9525">
              <a:solidFill>
                <a:srgbClr val="00B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86157" y="1633155"/>
              <a:ext cx="3343700" cy="6655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79999" rIns="0" bIns="0" anchor="t" anchorCtr="0"/>
            <a:lstStyle/>
            <a:p>
              <a:pPr algn="ctr">
                <a:spcBef>
                  <a:spcPct val="16000"/>
                </a:spcBef>
                <a:spcAft>
                  <a:spcPct val="16000"/>
                </a:spcAft>
              </a:pPr>
              <a:r>
                <a:rPr lang="ko-KR" altLang="en-US" sz="2800" spc="-145">
                  <a:solidFill>
                    <a:srgbClr val="E85349"/>
                  </a:solidFill>
                </a:rPr>
                <a:t>실시간 카풀 매칭 </a:t>
              </a:r>
              <a:endParaRPr lang="en-US" altLang="ko-KR" sz="2800" spc="-145">
                <a:solidFill>
                  <a:srgbClr val="E85349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00759" y="2271392"/>
              <a:ext cx="1692184" cy="107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t" anchorCtr="0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신뢰도</a:t>
              </a:r>
            </a:p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인터페이스</a:t>
              </a:r>
            </a:p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직관성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-2979" y="1"/>
            <a:ext cx="9146979" cy="6857999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269" y="1414272"/>
            <a:ext cx="4455294" cy="0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6631" y="272063"/>
            <a:ext cx="2940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>
                <a:latin typeface="a옛날목욕탕L" pitchFamily="18" charset="-127"/>
                <a:ea typeface="a옛날목욕탕L" pitchFamily="18" charset="-127"/>
              </a:rPr>
              <a:t>2. </a:t>
            </a:r>
            <a:r>
              <a:rPr lang="ko-KR" altLang="en-US" sz="3200" dirty="0" smtClean="0">
                <a:latin typeface="a옛날목욕탕L" pitchFamily="18" charset="-127"/>
                <a:ea typeface="a옛날목욕탕L" pitchFamily="18" charset="-127"/>
              </a:rPr>
              <a:t>프로젝트 정보</a:t>
            </a:r>
            <a:endParaRPr lang="en-US" altLang="ko-KR" sz="3200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" name="그룹 13"/>
          <p:cNvGrpSpPr/>
          <p:nvPr/>
        </p:nvGrpSpPr>
        <p:grpSpPr>
          <a:xfrm>
            <a:off x="757041" y="2047503"/>
            <a:ext cx="3343700" cy="1842751"/>
            <a:chOff x="5186157" y="1633155"/>
            <a:chExt cx="3343700" cy="1842751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238822" y="1665027"/>
              <a:ext cx="3181350" cy="1692533"/>
            </a:xfrm>
            <a:prstGeom prst="roundRect">
              <a:avLst>
                <a:gd name="adj" fmla="val 4975"/>
              </a:avLst>
            </a:prstGeom>
            <a:solidFill>
              <a:schemeClr val="bg1"/>
            </a:solidFill>
            <a:ln w="9525">
              <a:solidFill>
                <a:srgbClr val="00B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186157" y="1633155"/>
              <a:ext cx="3343700" cy="6655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79999" rIns="0" bIns="0" anchor="t" anchorCtr="0"/>
            <a:lstStyle/>
            <a:p>
              <a:pPr algn="ctr">
                <a:spcBef>
                  <a:spcPct val="16000"/>
                </a:spcBef>
                <a:spcAft>
                  <a:spcPct val="16000"/>
                </a:spcAft>
              </a:pPr>
              <a:r>
                <a:rPr lang="ko-KR" altLang="en-US" sz="2800" spc="-145" dirty="0" smtClean="0">
                  <a:solidFill>
                    <a:srgbClr val="E85349"/>
                  </a:solidFill>
                  <a:latin typeface="a옛날목욕탕L" pitchFamily="18" charset="-127"/>
                  <a:ea typeface="a옛날목욕탕L" pitchFamily="18" charset="-127"/>
                </a:rPr>
                <a:t>개발기</a:t>
              </a:r>
              <a:r>
                <a:rPr lang="ko-KR" altLang="en-US" sz="2800" spc="-145" dirty="0" smtClean="0">
                  <a:solidFill>
                    <a:srgbClr val="E85349"/>
                  </a:solidFill>
                  <a:latin typeface="a옛날목욕탕L" pitchFamily="18" charset="-127"/>
                  <a:ea typeface="a옛날목욕탕L" pitchFamily="18" charset="-127"/>
                </a:rPr>
                <a:t>간</a:t>
              </a:r>
              <a:endParaRPr lang="en-US" altLang="ko-KR" sz="2800" spc="-145" dirty="0">
                <a:solidFill>
                  <a:srgbClr val="E85349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43586" y="2399981"/>
              <a:ext cx="2271704" cy="107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t" anchorCtr="0"/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3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주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( 2015/05/11 ~</a:t>
              </a: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	2015/06/01)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24" name="그룹 13"/>
          <p:cNvGrpSpPr/>
          <p:nvPr/>
        </p:nvGrpSpPr>
        <p:grpSpPr>
          <a:xfrm>
            <a:off x="766566" y="4257303"/>
            <a:ext cx="3343700" cy="1842751"/>
            <a:chOff x="5186157" y="1633155"/>
            <a:chExt cx="3343700" cy="1842751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238822" y="1665027"/>
              <a:ext cx="3181350" cy="1692533"/>
            </a:xfrm>
            <a:prstGeom prst="roundRect">
              <a:avLst>
                <a:gd name="adj" fmla="val 4975"/>
              </a:avLst>
            </a:prstGeom>
            <a:solidFill>
              <a:schemeClr val="bg1"/>
            </a:solidFill>
            <a:ln w="9525">
              <a:solidFill>
                <a:srgbClr val="00B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86157" y="1633155"/>
              <a:ext cx="3343700" cy="6655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79999" rIns="0" bIns="0" anchor="t" anchorCtr="0"/>
            <a:lstStyle/>
            <a:p>
              <a:pPr algn="ctr">
                <a:spcBef>
                  <a:spcPct val="16000"/>
                </a:spcBef>
                <a:spcAft>
                  <a:spcPct val="16000"/>
                </a:spcAft>
              </a:pPr>
              <a:r>
                <a:rPr lang="ko-KR" altLang="en-US" sz="2800" spc="-145" dirty="0" smtClean="0">
                  <a:solidFill>
                    <a:srgbClr val="E85349"/>
                  </a:solidFill>
                  <a:latin typeface="a옛날목욕탕L" pitchFamily="18" charset="-127"/>
                  <a:ea typeface="a옛날목욕탕L" pitchFamily="18" charset="-127"/>
                </a:rPr>
                <a:t>주요 기술</a:t>
              </a:r>
              <a:endParaRPr lang="en-US" altLang="ko-KR" sz="2800" spc="-145" dirty="0">
                <a:solidFill>
                  <a:srgbClr val="E85349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743586" y="2399981"/>
              <a:ext cx="2271704" cy="107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t" anchorCtr="0"/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Spring MVC(MAVEN)</a:t>
              </a: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Tiles</a:t>
              </a:r>
            </a:p>
            <a:p>
              <a:pPr algn="ctr"/>
              <a:r>
                <a:rPr lang="en-US" altLang="ko-KR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Mybatis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29" name="그룹 13"/>
          <p:cNvGrpSpPr/>
          <p:nvPr/>
        </p:nvGrpSpPr>
        <p:grpSpPr>
          <a:xfrm>
            <a:off x="5095678" y="2028453"/>
            <a:ext cx="3343700" cy="1842751"/>
            <a:chOff x="5186157" y="1633155"/>
            <a:chExt cx="3343700" cy="1842751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238822" y="1665027"/>
              <a:ext cx="3181350" cy="1692533"/>
            </a:xfrm>
            <a:prstGeom prst="roundRect">
              <a:avLst>
                <a:gd name="adj" fmla="val 4975"/>
              </a:avLst>
            </a:prstGeom>
            <a:solidFill>
              <a:schemeClr val="bg1"/>
            </a:solidFill>
            <a:ln w="9525">
              <a:solidFill>
                <a:srgbClr val="00B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186157" y="1633155"/>
              <a:ext cx="3343700" cy="6655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79999" rIns="0" bIns="0" anchor="t" anchorCtr="0"/>
            <a:lstStyle/>
            <a:p>
              <a:pPr algn="ctr">
                <a:spcBef>
                  <a:spcPct val="16000"/>
                </a:spcBef>
                <a:spcAft>
                  <a:spcPct val="16000"/>
                </a:spcAft>
              </a:pPr>
              <a:r>
                <a:rPr lang="ko-KR" altLang="en-US" sz="2800" spc="-145" dirty="0" smtClean="0">
                  <a:solidFill>
                    <a:srgbClr val="E85349"/>
                  </a:solidFill>
                  <a:latin typeface="a옛날목욕탕L" pitchFamily="18" charset="-127"/>
                  <a:ea typeface="a옛날목욕탕L" pitchFamily="18" charset="-127"/>
                </a:rPr>
                <a:t>개발 환경</a:t>
              </a:r>
              <a:endParaRPr lang="en-US" altLang="ko-KR" sz="2800" spc="-145" dirty="0">
                <a:solidFill>
                  <a:srgbClr val="E85349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43586" y="2399981"/>
              <a:ext cx="2271704" cy="107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t" anchorCtr="0"/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Spring Tool Suite</a:t>
              </a: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Tomcat 7.0</a:t>
              </a:r>
            </a:p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Oracle 11g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grpSp>
        <p:nvGrpSpPr>
          <p:cNvPr id="33" name="그룹 13"/>
          <p:cNvGrpSpPr/>
          <p:nvPr/>
        </p:nvGrpSpPr>
        <p:grpSpPr>
          <a:xfrm>
            <a:off x="5081391" y="4257303"/>
            <a:ext cx="3343700" cy="1814175"/>
            <a:chOff x="5186157" y="1633155"/>
            <a:chExt cx="3343700" cy="1814175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238822" y="1665027"/>
              <a:ext cx="3181350" cy="1692533"/>
            </a:xfrm>
            <a:prstGeom prst="roundRect">
              <a:avLst>
                <a:gd name="adj" fmla="val 4975"/>
              </a:avLst>
            </a:prstGeom>
            <a:solidFill>
              <a:schemeClr val="bg1"/>
            </a:solidFill>
            <a:ln w="9525">
              <a:solidFill>
                <a:srgbClr val="00B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86157" y="1633155"/>
              <a:ext cx="3343700" cy="6655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79999" rIns="0" bIns="0" anchor="t" anchorCtr="0"/>
            <a:lstStyle/>
            <a:p>
              <a:pPr algn="ctr">
                <a:spcBef>
                  <a:spcPct val="16000"/>
                </a:spcBef>
                <a:spcAft>
                  <a:spcPct val="16000"/>
                </a:spcAft>
              </a:pPr>
              <a:r>
                <a:rPr lang="ko-KR" altLang="en-US" sz="2800" spc="-145" dirty="0" smtClean="0">
                  <a:solidFill>
                    <a:srgbClr val="E85349"/>
                  </a:solidFill>
                  <a:latin typeface="a옛날목욕탕L" pitchFamily="18" charset="-127"/>
                  <a:ea typeface="a옛날목욕탕L" pitchFamily="18" charset="-127"/>
                </a:rPr>
                <a:t>팀원 </a:t>
              </a:r>
              <a:endParaRPr lang="en-US" altLang="ko-KR" sz="2800" spc="-145" dirty="0">
                <a:solidFill>
                  <a:srgbClr val="E85349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715010" y="2371405"/>
              <a:ext cx="2271704" cy="107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t" anchorCtr="0"/>
            <a:lstStyle/>
            <a:p>
              <a:pPr algn="ctr"/>
              <a:r>
                <a: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7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명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팀장 황선재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algn="ctr"/>
              <a:r>
                <a:rPr lang="ko-KR" altLang="en-US" sz="16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부팀장</a:t>
              </a: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 김길현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5269" y="1414272"/>
            <a:ext cx="4455294" cy="0"/>
          </a:xfrm>
          <a:prstGeom prst="line">
            <a:avLst/>
          </a:prstGeom>
          <a:ln>
            <a:solidFill>
              <a:srgbClr val="222A3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4612781" y="2346733"/>
            <a:ext cx="0" cy="312057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6566501" y="2346733"/>
            <a:ext cx="0" cy="312057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659061" y="2346733"/>
            <a:ext cx="0" cy="312057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4740713" y="2494429"/>
            <a:ext cx="1692184" cy="3242261"/>
            <a:chOff x="482606" y="2494430"/>
            <a:chExt cx="1692184" cy="3242261"/>
          </a:xfrm>
        </p:grpSpPr>
        <p:sp>
          <p:nvSpPr>
            <p:cNvPr id="97" name="직사각형 96"/>
            <p:cNvSpPr/>
            <p:nvPr/>
          </p:nvSpPr>
          <p:spPr>
            <a:xfrm>
              <a:off x="482606" y="3845102"/>
              <a:ext cx="1692184" cy="6655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79999" rIns="0" bIns="0" anchor="t" anchorCtr="0"/>
            <a:lstStyle/>
            <a:p>
              <a:pPr algn="ctr">
                <a:spcBef>
                  <a:spcPct val="16000"/>
                </a:spcBef>
                <a:spcAft>
                  <a:spcPct val="16000"/>
                </a:spcAft>
              </a:pPr>
              <a:r>
                <a:rPr lang="en-US" altLang="ko-KR" sz="2800">
                  <a:solidFill>
                    <a:srgbClr val="E85349"/>
                  </a:solidFill>
                </a:rPr>
                <a:t>Idea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82606" y="4660766"/>
              <a:ext cx="1692184" cy="107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t" anchorCtr="0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단순한 기능은</a:t>
              </a:r>
            </a:p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지겹다</a:t>
              </a:r>
              <a:endPara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022708" y="2494430"/>
              <a:ext cx="636587" cy="1185861"/>
              <a:chOff x="1268413" y="2790826"/>
              <a:chExt cx="636587" cy="1185861"/>
            </a:xfrm>
          </p:grpSpPr>
          <p:sp>
            <p:nvSpPr>
              <p:cNvPr id="88" name="Freeform 46"/>
              <p:cNvSpPr/>
              <p:nvPr/>
            </p:nvSpPr>
            <p:spPr>
              <a:xfrm>
                <a:off x="1428750" y="3732213"/>
                <a:ext cx="317500" cy="47625"/>
              </a:xfrm>
              <a:custGeom>
                <a:avLst/>
                <a:gdLst>
                  <a:gd name="T0" fmla="*/ 178 w 178"/>
                  <a:gd name="T1" fmla="*/ 14 h 27"/>
                  <a:gd name="T2" fmla="*/ 164 w 178"/>
                  <a:gd name="T3" fmla="*/ 27 h 27"/>
                  <a:gd name="T4" fmla="*/ 13 w 178"/>
                  <a:gd name="T5" fmla="*/ 27 h 27"/>
                  <a:gd name="T6" fmla="*/ 0 w 178"/>
                  <a:gd name="T7" fmla="*/ 14 h 27"/>
                  <a:gd name="T8" fmla="*/ 0 w 178"/>
                  <a:gd name="T9" fmla="*/ 14 h 27"/>
                  <a:gd name="T10" fmla="*/ 13 w 178"/>
                  <a:gd name="T11" fmla="*/ 0 h 27"/>
                  <a:gd name="T12" fmla="*/ 164 w 178"/>
                  <a:gd name="T13" fmla="*/ 0 h 27"/>
                  <a:gd name="T14" fmla="*/ 178 w 178"/>
                  <a:gd name="T1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8" h="27">
                    <a:moveTo>
                      <a:pt x="178" y="14"/>
                    </a:moveTo>
                    <a:cubicBezTo>
                      <a:pt x="178" y="21"/>
                      <a:pt x="172" y="27"/>
                      <a:pt x="164" y="27"/>
                    </a:cubicBezTo>
                    <a:quadBezTo>
                      <a:pt x="13" y="27"/>
                      <a:pt x="13" y="27"/>
                    </a:quadBezTo>
                    <a:cubicBezTo>
                      <a:pt x="6" y="27"/>
                      <a:pt x="0" y="21"/>
                      <a:pt x="0" y="14"/>
                    </a:cubicBezTo>
                    <a:quadBezTo>
                      <a:pt x="0" y="14"/>
                      <a:pt x="0" y="14"/>
                    </a:quadBezTo>
                    <a:cubicBezTo>
                      <a:pt x="0" y="6"/>
                      <a:pt x="6" y="0"/>
                      <a:pt x="13" y="0"/>
                    </a:cubicBezTo>
                    <a:quadBezTo>
                      <a:pt x="164" y="0"/>
                      <a:pt x="164" y="0"/>
                    </a:quadBezTo>
                    <a:cubicBezTo>
                      <a:pt x="172" y="0"/>
                      <a:pt x="178" y="6"/>
                      <a:pt x="178" y="14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89" name="Freeform 47"/>
              <p:cNvSpPr/>
              <p:nvPr/>
            </p:nvSpPr>
            <p:spPr>
              <a:xfrm>
                <a:off x="1439863" y="3797300"/>
                <a:ext cx="295275" cy="47625"/>
              </a:xfrm>
              <a:custGeom>
                <a:avLst/>
                <a:gdLst>
                  <a:gd name="T0" fmla="*/ 166 w 166"/>
                  <a:gd name="T1" fmla="*/ 13 h 27"/>
                  <a:gd name="T2" fmla="*/ 153 w 166"/>
                  <a:gd name="T3" fmla="*/ 27 h 27"/>
                  <a:gd name="T4" fmla="*/ 13 w 166"/>
                  <a:gd name="T5" fmla="*/ 27 h 27"/>
                  <a:gd name="T6" fmla="*/ 0 w 166"/>
                  <a:gd name="T7" fmla="*/ 13 h 27"/>
                  <a:gd name="T8" fmla="*/ 0 w 166"/>
                  <a:gd name="T9" fmla="*/ 13 h 27"/>
                  <a:gd name="T10" fmla="*/ 13 w 166"/>
                  <a:gd name="T11" fmla="*/ 0 h 27"/>
                  <a:gd name="T12" fmla="*/ 153 w 166"/>
                  <a:gd name="T13" fmla="*/ 0 h 27"/>
                  <a:gd name="T14" fmla="*/ 166 w 166"/>
                  <a:gd name="T15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27">
                    <a:moveTo>
                      <a:pt x="166" y="13"/>
                    </a:moveTo>
                    <a:cubicBezTo>
                      <a:pt x="166" y="21"/>
                      <a:pt x="161" y="27"/>
                      <a:pt x="153" y="27"/>
                    </a:cubicBezTo>
                    <a:quadBezTo>
                      <a:pt x="13" y="27"/>
                      <a:pt x="13" y="27"/>
                    </a:quadBezTo>
                    <a:cubicBezTo>
                      <a:pt x="5" y="27"/>
                      <a:pt x="0" y="21"/>
                      <a:pt x="0" y="13"/>
                    </a:cubicBezTo>
                    <a:quadBezTo>
                      <a:pt x="0" y="13"/>
                      <a:pt x="0" y="13"/>
                    </a:quadBezTo>
                    <a:cubicBezTo>
                      <a:pt x="0" y="6"/>
                      <a:pt x="5" y="0"/>
                      <a:pt x="13" y="0"/>
                    </a:cubicBezTo>
                    <a:quadBezTo>
                      <a:pt x="153" y="0"/>
                      <a:pt x="153" y="0"/>
                    </a:quadBezTo>
                    <a:cubicBezTo>
                      <a:pt x="161" y="0"/>
                      <a:pt x="166" y="6"/>
                      <a:pt x="166" y="13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90" name="Freeform 48"/>
              <p:cNvSpPr/>
              <p:nvPr/>
            </p:nvSpPr>
            <p:spPr>
              <a:xfrm>
                <a:off x="1454150" y="3860800"/>
                <a:ext cx="266700" cy="115887"/>
              </a:xfrm>
              <a:custGeom>
                <a:avLst/>
                <a:gdLst>
                  <a:gd name="T0" fmla="*/ 150 w 150"/>
                  <a:gd name="T1" fmla="*/ 14 h 65"/>
                  <a:gd name="T2" fmla="*/ 139 w 150"/>
                  <a:gd name="T3" fmla="*/ 0 h 65"/>
                  <a:gd name="T4" fmla="*/ 11 w 150"/>
                  <a:gd name="T5" fmla="*/ 0 h 65"/>
                  <a:gd name="T6" fmla="*/ 0 w 150"/>
                  <a:gd name="T7" fmla="*/ 14 h 65"/>
                  <a:gd name="T8" fmla="*/ 11 w 150"/>
                  <a:gd name="T9" fmla="*/ 27 h 65"/>
                  <a:gd name="T10" fmla="*/ 75 w 150"/>
                  <a:gd name="T11" fmla="*/ 65 h 65"/>
                  <a:gd name="T12" fmla="*/ 139 w 150"/>
                  <a:gd name="T13" fmla="*/ 27 h 65"/>
                  <a:gd name="T14" fmla="*/ 150 w 150"/>
                  <a:gd name="T15" fmla="*/ 1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65">
                    <a:moveTo>
                      <a:pt x="150" y="14"/>
                    </a:moveTo>
                    <a:cubicBezTo>
                      <a:pt x="150" y="7"/>
                      <a:pt x="145" y="0"/>
                      <a:pt x="139" y="0"/>
                    </a:cubicBezTo>
                    <a:quadBezTo>
                      <a:pt x="11" y="0"/>
                      <a:pt x="11" y="0"/>
                    </a:quadBezTo>
                    <a:cubicBezTo>
                      <a:pt x="5" y="0"/>
                      <a:pt x="0" y="7"/>
                      <a:pt x="0" y="14"/>
                    </a:cubicBezTo>
                    <a:cubicBezTo>
                      <a:pt x="0" y="21"/>
                      <a:pt x="5" y="27"/>
                      <a:pt x="11" y="27"/>
                    </a:cubicBezTo>
                    <a:cubicBezTo>
                      <a:pt x="17" y="49"/>
                      <a:pt x="43" y="65"/>
                      <a:pt x="75" y="65"/>
                    </a:cubicBezTo>
                    <a:cubicBezTo>
                      <a:pt x="107" y="65"/>
                      <a:pt x="133" y="49"/>
                      <a:pt x="139" y="27"/>
                    </a:cubicBezTo>
                    <a:cubicBezTo>
                      <a:pt x="145" y="27"/>
                      <a:pt x="150" y="21"/>
                      <a:pt x="150" y="14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91" name="Freeform 49"/>
              <p:cNvSpPr/>
              <p:nvPr/>
            </p:nvSpPr>
            <p:spPr>
              <a:xfrm>
                <a:off x="1562100" y="2790826"/>
                <a:ext cx="50800" cy="122237"/>
              </a:xfrm>
              <a:custGeom>
                <a:avLst/>
                <a:gdLst>
                  <a:gd name="T0" fmla="*/ 14 w 28"/>
                  <a:gd name="T1" fmla="*/ 69 h 69"/>
                  <a:gd name="T2" fmla="*/ 0 w 28"/>
                  <a:gd name="T3" fmla="*/ 55 h 69"/>
                  <a:gd name="T4" fmla="*/ 0 w 28"/>
                  <a:gd name="T5" fmla="*/ 14 h 69"/>
                  <a:gd name="T6" fmla="*/ 14 w 28"/>
                  <a:gd name="T7" fmla="*/ 0 h 69"/>
                  <a:gd name="T8" fmla="*/ 28 w 28"/>
                  <a:gd name="T9" fmla="*/ 14 h 69"/>
                  <a:gd name="T10" fmla="*/ 28 w 28"/>
                  <a:gd name="T11" fmla="*/ 55 h 69"/>
                  <a:gd name="T12" fmla="*/ 14 w 28"/>
                  <a:gd name="T1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9">
                    <a:moveTo>
                      <a:pt x="14" y="69"/>
                    </a:moveTo>
                    <a:cubicBezTo>
                      <a:pt x="6" y="69"/>
                      <a:pt x="0" y="63"/>
                      <a:pt x="0" y="55"/>
                    </a:cubicBezTo>
                    <a:quadBezTo>
                      <a:pt x="0" y="14"/>
                      <a:pt x="0" y="14"/>
                    </a:quad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quadBezTo>
                      <a:pt x="28" y="55"/>
                      <a:pt x="28" y="55"/>
                    </a:quadBezTo>
                    <a:cubicBezTo>
                      <a:pt x="28" y="63"/>
                      <a:pt x="22" y="69"/>
                      <a:pt x="14" y="69"/>
                    </a:cubicBezTo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92" name="Freeform 50"/>
              <p:cNvSpPr/>
              <p:nvPr/>
            </p:nvSpPr>
            <p:spPr>
              <a:xfrm>
                <a:off x="1663700" y="2806700"/>
                <a:ext cx="76200" cy="122237"/>
              </a:xfrm>
              <a:custGeom>
                <a:avLst/>
                <a:gdLst>
                  <a:gd name="T0" fmla="*/ 16 w 42"/>
                  <a:gd name="T1" fmla="*/ 69 h 69"/>
                  <a:gd name="T2" fmla="*/ 12 w 42"/>
                  <a:gd name="T3" fmla="*/ 68 h 69"/>
                  <a:gd name="T4" fmla="*/ 2 w 42"/>
                  <a:gd name="T5" fmla="*/ 51 h 69"/>
                  <a:gd name="T6" fmla="*/ 12 w 42"/>
                  <a:gd name="T7" fmla="*/ 12 h 69"/>
                  <a:gd name="T8" fmla="*/ 30 w 42"/>
                  <a:gd name="T9" fmla="*/ 2 h 69"/>
                  <a:gd name="T10" fmla="*/ 40 w 42"/>
                  <a:gd name="T11" fmla="*/ 19 h 69"/>
                  <a:gd name="T12" fmla="*/ 29 w 42"/>
                  <a:gd name="T13" fmla="*/ 58 h 69"/>
                  <a:gd name="T14" fmla="*/ 16 w 42"/>
                  <a:gd name="T1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69">
                    <a:moveTo>
                      <a:pt x="16" y="69"/>
                    </a:moveTo>
                    <a:cubicBezTo>
                      <a:pt x="14" y="69"/>
                      <a:pt x="13" y="69"/>
                      <a:pt x="12" y="68"/>
                    </a:cubicBezTo>
                    <a:cubicBezTo>
                      <a:pt x="4" y="66"/>
                      <a:pt x="0" y="59"/>
                      <a:pt x="2" y="51"/>
                    </a:cubicBezTo>
                    <a:quadBezTo>
                      <a:pt x="12" y="12"/>
                      <a:pt x="12" y="12"/>
                    </a:quadBezTo>
                    <a:cubicBezTo>
                      <a:pt x="14" y="4"/>
                      <a:pt x="22" y="0"/>
                      <a:pt x="30" y="2"/>
                    </a:cubicBezTo>
                    <a:cubicBezTo>
                      <a:pt x="37" y="4"/>
                      <a:pt x="42" y="12"/>
                      <a:pt x="40" y="19"/>
                    </a:cubicBezTo>
                    <a:quadBezTo>
                      <a:pt x="29" y="58"/>
                      <a:pt x="29" y="58"/>
                    </a:quadBezTo>
                    <a:cubicBezTo>
                      <a:pt x="28" y="65"/>
                      <a:pt x="22" y="69"/>
                      <a:pt x="16" y="69"/>
                    </a:cubicBezTo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93" name="Freeform 51"/>
              <p:cNvSpPr/>
              <p:nvPr/>
            </p:nvSpPr>
            <p:spPr>
              <a:xfrm>
                <a:off x="1760538" y="2854325"/>
                <a:ext cx="95250" cy="115887"/>
              </a:xfrm>
              <a:custGeom>
                <a:avLst/>
                <a:gdLst>
                  <a:gd name="T0" fmla="*/ 16 w 53"/>
                  <a:gd name="T1" fmla="*/ 65 h 65"/>
                  <a:gd name="T2" fmla="*/ 9 w 53"/>
                  <a:gd name="T3" fmla="*/ 64 h 65"/>
                  <a:gd name="T4" fmla="*/ 4 w 53"/>
                  <a:gd name="T5" fmla="*/ 44 h 65"/>
                  <a:gd name="T6" fmla="*/ 24 w 53"/>
                  <a:gd name="T7" fmla="*/ 9 h 65"/>
                  <a:gd name="T8" fmla="*/ 44 w 53"/>
                  <a:gd name="T9" fmla="*/ 4 h 65"/>
                  <a:gd name="T10" fmla="*/ 49 w 53"/>
                  <a:gd name="T11" fmla="*/ 23 h 65"/>
                  <a:gd name="T12" fmla="*/ 28 w 53"/>
                  <a:gd name="T13" fmla="*/ 58 h 65"/>
                  <a:gd name="T14" fmla="*/ 16 w 53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65">
                    <a:moveTo>
                      <a:pt x="16" y="65"/>
                    </a:moveTo>
                    <a:cubicBezTo>
                      <a:pt x="14" y="65"/>
                      <a:pt x="11" y="65"/>
                      <a:pt x="9" y="64"/>
                    </a:cubicBezTo>
                    <a:cubicBezTo>
                      <a:pt x="2" y="60"/>
                      <a:pt x="0" y="51"/>
                      <a:pt x="4" y="44"/>
                    </a:cubicBezTo>
                    <a:quadBezTo>
                      <a:pt x="24" y="9"/>
                      <a:pt x="24" y="9"/>
                    </a:quadBezTo>
                    <a:cubicBezTo>
                      <a:pt x="28" y="2"/>
                      <a:pt x="37" y="0"/>
                      <a:pt x="44" y="4"/>
                    </a:cubicBezTo>
                    <a:cubicBezTo>
                      <a:pt x="50" y="8"/>
                      <a:pt x="53" y="16"/>
                      <a:pt x="49" y="23"/>
                    </a:cubicBezTo>
                    <a:quadBezTo>
                      <a:pt x="28" y="58"/>
                      <a:pt x="28" y="58"/>
                    </a:quadBezTo>
                    <a:cubicBezTo>
                      <a:pt x="26" y="63"/>
                      <a:pt x="21" y="65"/>
                      <a:pt x="16" y="65"/>
                    </a:cubicBezTo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94" name="Freeform 52"/>
              <p:cNvSpPr/>
              <p:nvPr/>
            </p:nvSpPr>
            <p:spPr>
              <a:xfrm>
                <a:off x="1295400" y="2854325"/>
                <a:ext cx="93662" cy="115887"/>
              </a:xfrm>
              <a:custGeom>
                <a:avLst/>
                <a:gdLst>
                  <a:gd name="T0" fmla="*/ 37 w 53"/>
                  <a:gd name="T1" fmla="*/ 65 h 65"/>
                  <a:gd name="T2" fmla="*/ 25 w 53"/>
                  <a:gd name="T3" fmla="*/ 58 h 65"/>
                  <a:gd name="T4" fmla="*/ 4 w 53"/>
                  <a:gd name="T5" fmla="*/ 23 h 65"/>
                  <a:gd name="T6" fmla="*/ 10 w 53"/>
                  <a:gd name="T7" fmla="*/ 4 h 65"/>
                  <a:gd name="T8" fmla="*/ 29 w 53"/>
                  <a:gd name="T9" fmla="*/ 9 h 65"/>
                  <a:gd name="T10" fmla="*/ 49 w 53"/>
                  <a:gd name="T11" fmla="*/ 44 h 65"/>
                  <a:gd name="T12" fmla="*/ 44 w 53"/>
                  <a:gd name="T13" fmla="*/ 64 h 65"/>
                  <a:gd name="T14" fmla="*/ 37 w 53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65">
                    <a:moveTo>
                      <a:pt x="37" y="65"/>
                    </a:moveTo>
                    <a:cubicBezTo>
                      <a:pt x="32" y="65"/>
                      <a:pt x="27" y="63"/>
                      <a:pt x="25" y="58"/>
                    </a:cubicBezTo>
                    <a:quadBezTo>
                      <a:pt x="4" y="23"/>
                      <a:pt x="4" y="23"/>
                    </a:quadBezTo>
                    <a:cubicBezTo>
                      <a:pt x="0" y="16"/>
                      <a:pt x="3" y="8"/>
                      <a:pt x="10" y="4"/>
                    </a:cubicBezTo>
                    <a:cubicBezTo>
                      <a:pt x="16" y="0"/>
                      <a:pt x="25" y="2"/>
                      <a:pt x="29" y="9"/>
                    </a:cubicBezTo>
                    <a:quadBezTo>
                      <a:pt x="49" y="44"/>
                      <a:pt x="49" y="44"/>
                    </a:quadBezTo>
                    <a:cubicBezTo>
                      <a:pt x="53" y="51"/>
                      <a:pt x="51" y="60"/>
                      <a:pt x="44" y="64"/>
                    </a:cubicBezTo>
                    <a:cubicBezTo>
                      <a:pt x="42" y="65"/>
                      <a:pt x="39" y="65"/>
                      <a:pt x="37" y="65"/>
                    </a:cubicBezTo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95" name="Freeform 53"/>
              <p:cNvSpPr/>
              <p:nvPr/>
            </p:nvSpPr>
            <p:spPr>
              <a:xfrm>
                <a:off x="1436688" y="2803525"/>
                <a:ext cx="74612" cy="122237"/>
              </a:xfrm>
              <a:custGeom>
                <a:avLst/>
                <a:gdLst>
                  <a:gd name="T0" fmla="*/ 26 w 42"/>
                  <a:gd name="T1" fmla="*/ 69 h 69"/>
                  <a:gd name="T2" fmla="*/ 12 w 42"/>
                  <a:gd name="T3" fmla="*/ 59 h 69"/>
                  <a:gd name="T4" fmla="*/ 2 w 42"/>
                  <a:gd name="T5" fmla="*/ 19 h 69"/>
                  <a:gd name="T6" fmla="*/ 12 w 42"/>
                  <a:gd name="T7" fmla="*/ 2 h 69"/>
                  <a:gd name="T8" fmla="*/ 29 w 42"/>
                  <a:gd name="T9" fmla="*/ 12 h 69"/>
                  <a:gd name="T10" fmla="*/ 40 w 42"/>
                  <a:gd name="T11" fmla="*/ 51 h 69"/>
                  <a:gd name="T12" fmla="*/ 30 w 42"/>
                  <a:gd name="T13" fmla="*/ 69 h 69"/>
                  <a:gd name="T14" fmla="*/ 26 w 42"/>
                  <a:gd name="T1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69">
                    <a:moveTo>
                      <a:pt x="26" y="69"/>
                    </a:moveTo>
                    <a:cubicBezTo>
                      <a:pt x="20" y="69"/>
                      <a:pt x="14" y="65"/>
                      <a:pt x="12" y="59"/>
                    </a:cubicBezTo>
                    <a:quadBezTo>
                      <a:pt x="2" y="19"/>
                      <a:pt x="2" y="19"/>
                    </a:quadBezTo>
                    <a:cubicBezTo>
                      <a:pt x="0" y="12"/>
                      <a:pt x="4" y="4"/>
                      <a:pt x="12" y="2"/>
                    </a:cubicBezTo>
                    <a:cubicBezTo>
                      <a:pt x="19" y="0"/>
                      <a:pt x="27" y="4"/>
                      <a:pt x="29" y="12"/>
                    </a:cubicBezTo>
                    <a:quadBezTo>
                      <a:pt x="40" y="51"/>
                      <a:pt x="40" y="51"/>
                    </a:quadBezTo>
                    <a:cubicBezTo>
                      <a:pt x="42" y="59"/>
                      <a:pt x="37" y="67"/>
                      <a:pt x="30" y="69"/>
                    </a:cubicBezTo>
                    <a:cubicBezTo>
                      <a:pt x="28" y="69"/>
                      <a:pt x="27" y="69"/>
                      <a:pt x="26" y="69"/>
                    </a:cubicBezTo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96" name="Freeform 54"/>
              <p:cNvSpPr>
                <a:spLocks noEditPoints="1"/>
              </p:cNvSpPr>
              <p:nvPr/>
            </p:nvSpPr>
            <p:spPr>
              <a:xfrm>
                <a:off x="1268413" y="2979738"/>
                <a:ext cx="636587" cy="735012"/>
              </a:xfrm>
              <a:custGeom>
                <a:avLst/>
                <a:gdLst>
                  <a:gd name="T0" fmla="*/ 357 w 357"/>
                  <a:gd name="T1" fmla="*/ 178 h 414"/>
                  <a:gd name="T2" fmla="*/ 179 w 357"/>
                  <a:gd name="T3" fmla="*/ 0 h 414"/>
                  <a:gd name="T4" fmla="*/ 179 w 357"/>
                  <a:gd name="T5" fmla="*/ 0 h 414"/>
                  <a:gd name="T6" fmla="*/ 179 w 357"/>
                  <a:gd name="T7" fmla="*/ 0 h 414"/>
                  <a:gd name="T8" fmla="*/ 0 w 357"/>
                  <a:gd name="T9" fmla="*/ 178 h 414"/>
                  <a:gd name="T10" fmla="*/ 28 w 357"/>
                  <a:gd name="T11" fmla="*/ 273 h 414"/>
                  <a:gd name="T12" fmla="*/ 28 w 357"/>
                  <a:gd name="T13" fmla="*/ 273 h 414"/>
                  <a:gd name="T14" fmla="*/ 29 w 357"/>
                  <a:gd name="T15" fmla="*/ 274 h 414"/>
                  <a:gd name="T16" fmla="*/ 33 w 357"/>
                  <a:gd name="T17" fmla="*/ 280 h 414"/>
                  <a:gd name="T18" fmla="*/ 85 w 357"/>
                  <a:gd name="T19" fmla="*/ 399 h 414"/>
                  <a:gd name="T20" fmla="*/ 85 w 357"/>
                  <a:gd name="T21" fmla="*/ 399 h 414"/>
                  <a:gd name="T22" fmla="*/ 102 w 357"/>
                  <a:gd name="T23" fmla="*/ 414 h 414"/>
                  <a:gd name="T24" fmla="*/ 256 w 357"/>
                  <a:gd name="T25" fmla="*/ 414 h 414"/>
                  <a:gd name="T26" fmla="*/ 273 w 357"/>
                  <a:gd name="T27" fmla="*/ 399 h 414"/>
                  <a:gd name="T28" fmla="*/ 273 w 357"/>
                  <a:gd name="T29" fmla="*/ 399 h 414"/>
                  <a:gd name="T30" fmla="*/ 325 w 357"/>
                  <a:gd name="T31" fmla="*/ 280 h 414"/>
                  <a:gd name="T32" fmla="*/ 329 w 357"/>
                  <a:gd name="T33" fmla="*/ 274 h 414"/>
                  <a:gd name="T34" fmla="*/ 330 w 357"/>
                  <a:gd name="T35" fmla="*/ 273 h 414"/>
                  <a:gd name="T36" fmla="*/ 330 w 357"/>
                  <a:gd name="T37" fmla="*/ 273 h 414"/>
                  <a:gd name="T38" fmla="*/ 357 w 357"/>
                  <a:gd name="T39" fmla="*/ 178 h 414"/>
                  <a:gd name="T40" fmla="*/ 291 w 357"/>
                  <a:gd name="T41" fmla="*/ 128 h 414"/>
                  <a:gd name="T42" fmla="*/ 285 w 357"/>
                  <a:gd name="T43" fmla="*/ 129 h 414"/>
                  <a:gd name="T44" fmla="*/ 272 w 357"/>
                  <a:gd name="T45" fmla="*/ 121 h 414"/>
                  <a:gd name="T46" fmla="*/ 221 w 357"/>
                  <a:gd name="T47" fmla="*/ 79 h 414"/>
                  <a:gd name="T48" fmla="*/ 207 w 357"/>
                  <a:gd name="T49" fmla="*/ 65 h 414"/>
                  <a:gd name="T50" fmla="*/ 221 w 357"/>
                  <a:gd name="T51" fmla="*/ 50 h 414"/>
                  <a:gd name="T52" fmla="*/ 298 w 357"/>
                  <a:gd name="T53" fmla="*/ 109 h 414"/>
                  <a:gd name="T54" fmla="*/ 291 w 357"/>
                  <a:gd name="T55" fmla="*/ 128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7" h="414">
                    <a:moveTo>
                      <a:pt x="357" y="178"/>
                    </a:moveTo>
                    <a:cubicBezTo>
                      <a:pt x="357" y="79"/>
                      <a:pt x="278" y="0"/>
                      <a:pt x="179" y="0"/>
                    </a:cubicBezTo>
                    <a:quadBezTo>
                      <a:pt x="179" y="0"/>
                      <a:pt x="179" y="0"/>
                    </a:quadBezTo>
                    <a:quadBezTo>
                      <a:pt x="179" y="0"/>
                      <a:pt x="179" y="0"/>
                    </a:quadBezTo>
                    <a:cubicBezTo>
                      <a:pt x="80" y="0"/>
                      <a:pt x="0" y="79"/>
                      <a:pt x="0" y="178"/>
                    </a:cubicBezTo>
                    <a:cubicBezTo>
                      <a:pt x="0" y="213"/>
                      <a:pt x="11" y="246"/>
                      <a:pt x="28" y="273"/>
                    </a:cubicBezTo>
                    <a:quadBezTo>
                      <a:pt x="28" y="273"/>
                      <a:pt x="28" y="273"/>
                    </a:quadBezTo>
                    <a:quadBezTo>
                      <a:pt x="28" y="273"/>
                      <a:pt x="29" y="274"/>
                    </a:quadBezTo>
                    <a:cubicBezTo>
                      <a:pt x="30" y="276"/>
                      <a:pt x="31" y="278"/>
                      <a:pt x="33" y="280"/>
                    </a:cubicBezTo>
                    <a:cubicBezTo>
                      <a:pt x="44" y="298"/>
                      <a:pt x="74" y="346"/>
                      <a:pt x="85" y="399"/>
                    </a:cubicBezTo>
                    <a:quadBezTo>
                      <a:pt x="85" y="399"/>
                      <a:pt x="85" y="399"/>
                    </a:quadBezTo>
                    <a:cubicBezTo>
                      <a:pt x="85" y="399"/>
                      <a:pt x="87" y="414"/>
                      <a:pt x="102" y="414"/>
                    </a:cubicBezTo>
                    <a:quadBezTo>
                      <a:pt x="256" y="414"/>
                      <a:pt x="256" y="414"/>
                    </a:quadBezTo>
                    <a:cubicBezTo>
                      <a:pt x="271" y="414"/>
                      <a:pt x="273" y="399"/>
                      <a:pt x="273" y="399"/>
                    </a:cubicBezTo>
                    <a:quadBezTo>
                      <a:pt x="273" y="399"/>
                      <a:pt x="273" y="399"/>
                    </a:quadBezTo>
                    <a:cubicBezTo>
                      <a:pt x="284" y="346"/>
                      <a:pt x="314" y="298"/>
                      <a:pt x="325" y="280"/>
                    </a:cubicBezTo>
                    <a:cubicBezTo>
                      <a:pt x="327" y="278"/>
                      <a:pt x="328" y="276"/>
                      <a:pt x="329" y="274"/>
                    </a:cubicBezTo>
                    <a:quadBezTo>
                      <a:pt x="330" y="273"/>
                      <a:pt x="330" y="273"/>
                    </a:quadBezTo>
                    <a:quadBezTo>
                      <a:pt x="330" y="273"/>
                      <a:pt x="330" y="273"/>
                    </a:quadBezTo>
                    <a:cubicBezTo>
                      <a:pt x="347" y="246"/>
                      <a:pt x="357" y="213"/>
                      <a:pt x="357" y="178"/>
                    </a:cubicBezTo>
                    <a:moveTo>
                      <a:pt x="291" y="128"/>
                    </a:moveTo>
                    <a:cubicBezTo>
                      <a:pt x="289" y="129"/>
                      <a:pt x="287" y="129"/>
                      <a:pt x="285" y="129"/>
                    </a:cubicBezTo>
                    <a:cubicBezTo>
                      <a:pt x="279" y="129"/>
                      <a:pt x="274" y="126"/>
                      <a:pt x="272" y="121"/>
                    </a:cubicBezTo>
                    <a:cubicBezTo>
                      <a:pt x="253" y="79"/>
                      <a:pt x="222" y="79"/>
                      <a:pt x="221" y="79"/>
                    </a:cubicBezTo>
                    <a:cubicBezTo>
                      <a:pt x="213" y="79"/>
                      <a:pt x="207" y="72"/>
                      <a:pt x="207" y="65"/>
                    </a:cubicBezTo>
                    <a:cubicBezTo>
                      <a:pt x="207" y="57"/>
                      <a:pt x="213" y="51"/>
                      <a:pt x="221" y="50"/>
                    </a:cubicBezTo>
                    <a:cubicBezTo>
                      <a:pt x="223" y="50"/>
                      <a:pt x="271" y="50"/>
                      <a:pt x="298" y="109"/>
                    </a:cubicBezTo>
                    <a:cubicBezTo>
                      <a:pt x="301" y="116"/>
                      <a:pt x="298" y="125"/>
                      <a:pt x="291" y="128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2789357" y="2579574"/>
            <a:ext cx="1692184" cy="3156111"/>
            <a:chOff x="2448157" y="2579574"/>
            <a:chExt cx="1692184" cy="3156111"/>
          </a:xfrm>
        </p:grpSpPr>
        <p:grpSp>
          <p:nvGrpSpPr>
            <p:cNvPr id="100" name="그룹 99"/>
            <p:cNvGrpSpPr/>
            <p:nvPr/>
          </p:nvGrpSpPr>
          <p:grpSpPr>
            <a:xfrm>
              <a:off x="2874114" y="2579574"/>
              <a:ext cx="841215" cy="1086792"/>
              <a:chOff x="2870760" y="2891126"/>
              <a:chExt cx="978881" cy="1264647"/>
            </a:xfrm>
          </p:grpSpPr>
          <p:sp>
            <p:nvSpPr>
              <p:cNvPr id="57" name="Freeform 15"/>
              <p:cNvSpPr>
                <a:spLocks noEditPoints="1"/>
              </p:cNvSpPr>
              <p:nvPr/>
            </p:nvSpPr>
            <p:spPr>
              <a:xfrm>
                <a:off x="2870760" y="2891126"/>
                <a:ext cx="978881" cy="1264647"/>
              </a:xfrm>
              <a:custGeom>
                <a:avLst/>
                <a:gdLst>
                  <a:gd name="T0" fmla="*/ 0 w 942"/>
                  <a:gd name="T1" fmla="*/ 0 h 1217"/>
                  <a:gd name="T2" fmla="*/ 0 w 942"/>
                  <a:gd name="T3" fmla="*/ 1217 h 1217"/>
                  <a:gd name="T4" fmla="*/ 942 w 942"/>
                  <a:gd name="T5" fmla="*/ 1217 h 1217"/>
                  <a:gd name="T6" fmla="*/ 942 w 942"/>
                  <a:gd name="T7" fmla="*/ 0 h 1217"/>
                  <a:gd name="T8" fmla="*/ 0 w 942"/>
                  <a:gd name="T9" fmla="*/ 0 h 1217"/>
                  <a:gd name="T10" fmla="*/ 885 w 942"/>
                  <a:gd name="T11" fmla="*/ 1160 h 1217"/>
                  <a:gd name="T12" fmla="*/ 57 w 942"/>
                  <a:gd name="T13" fmla="*/ 1160 h 1217"/>
                  <a:gd name="T14" fmla="*/ 57 w 942"/>
                  <a:gd name="T15" fmla="*/ 57 h 1217"/>
                  <a:gd name="T16" fmla="*/ 245 w 942"/>
                  <a:gd name="T17" fmla="*/ 57 h 1217"/>
                  <a:gd name="T18" fmla="*/ 245 w 942"/>
                  <a:gd name="T19" fmla="*/ 112 h 1217"/>
                  <a:gd name="T20" fmla="*/ 683 w 942"/>
                  <a:gd name="T21" fmla="*/ 112 h 1217"/>
                  <a:gd name="T22" fmla="*/ 683 w 942"/>
                  <a:gd name="T23" fmla="*/ 57 h 1217"/>
                  <a:gd name="T24" fmla="*/ 885 w 942"/>
                  <a:gd name="T25" fmla="*/ 57 h 1217"/>
                  <a:gd name="T26" fmla="*/ 885 w 942"/>
                  <a:gd name="T27" fmla="*/ 116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42" h="1217">
                    <a:moveTo>
                      <a:pt x="0" y="0"/>
                    </a:moveTo>
                    <a:lnTo>
                      <a:pt x="0" y="1217"/>
                    </a:lnTo>
                    <a:lnTo>
                      <a:pt x="942" y="1217"/>
                    </a:lnTo>
                    <a:lnTo>
                      <a:pt x="942" y="0"/>
                    </a:lnTo>
                    <a:lnTo>
                      <a:pt x="0" y="0"/>
                    </a:lnTo>
                    <a:moveTo>
                      <a:pt x="885" y="1160"/>
                    </a:moveTo>
                    <a:lnTo>
                      <a:pt x="57" y="1160"/>
                    </a:lnTo>
                    <a:lnTo>
                      <a:pt x="57" y="57"/>
                    </a:lnTo>
                    <a:lnTo>
                      <a:pt x="245" y="57"/>
                    </a:lnTo>
                    <a:lnTo>
                      <a:pt x="245" y="112"/>
                    </a:lnTo>
                    <a:lnTo>
                      <a:pt x="683" y="112"/>
                    </a:lnTo>
                    <a:lnTo>
                      <a:pt x="683" y="57"/>
                    </a:lnTo>
                    <a:lnTo>
                      <a:pt x="885" y="57"/>
                    </a:lnTo>
                    <a:lnTo>
                      <a:pt x="885" y="1160"/>
                    </a:ln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>
              <a:xfrm>
                <a:off x="3037024" y="3208067"/>
                <a:ext cx="118463" cy="118463"/>
              </a:xfrm>
              <a:custGeom>
                <a:avLst/>
                <a:gdLst>
                  <a:gd name="T0" fmla="*/ 114 w 114"/>
                  <a:gd name="T1" fmla="*/ 114 h 114"/>
                  <a:gd name="T2" fmla="*/ 0 w 114"/>
                  <a:gd name="T3" fmla="*/ 114 h 114"/>
                  <a:gd name="T4" fmla="*/ 0 w 114"/>
                  <a:gd name="T5" fmla="*/ 0 h 114"/>
                  <a:gd name="T6" fmla="*/ 114 w 114"/>
                  <a:gd name="T7" fmla="*/ 0 h 114"/>
                  <a:gd name="T8" fmla="*/ 114 w 114"/>
                  <a:gd name="T9" fmla="*/ 114 h 114"/>
                  <a:gd name="T10" fmla="*/ 19 w 114"/>
                  <a:gd name="T11" fmla="*/ 95 h 114"/>
                  <a:gd name="T12" fmla="*/ 95 w 114"/>
                  <a:gd name="T13" fmla="*/ 95 h 114"/>
                  <a:gd name="T14" fmla="*/ 95 w 114"/>
                  <a:gd name="T15" fmla="*/ 19 h 114"/>
                  <a:gd name="T16" fmla="*/ 19 w 114"/>
                  <a:gd name="T17" fmla="*/ 19 h 114"/>
                  <a:gd name="T18" fmla="*/ 19 w 114"/>
                  <a:gd name="T19" fmla="*/ 9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14" y="0"/>
                    </a:lnTo>
                    <a:lnTo>
                      <a:pt x="114" y="114"/>
                    </a:lnTo>
                    <a:moveTo>
                      <a:pt x="19" y="95"/>
                    </a:moveTo>
                    <a:lnTo>
                      <a:pt x="95" y="95"/>
                    </a:lnTo>
                    <a:lnTo>
                      <a:pt x="95" y="19"/>
                    </a:lnTo>
                    <a:lnTo>
                      <a:pt x="19" y="19"/>
                    </a:lnTo>
                    <a:lnTo>
                      <a:pt x="19" y="95"/>
                    </a:ln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59" name="Freeform 17"/>
              <p:cNvSpPr>
                <a:spLocks noEditPoints="1"/>
              </p:cNvSpPr>
              <p:nvPr/>
            </p:nvSpPr>
            <p:spPr>
              <a:xfrm>
                <a:off x="3037024" y="3402389"/>
                <a:ext cx="118463" cy="118463"/>
              </a:xfrm>
              <a:custGeom>
                <a:avLst/>
                <a:gdLst>
                  <a:gd name="T0" fmla="*/ 114 w 114"/>
                  <a:gd name="T1" fmla="*/ 114 h 114"/>
                  <a:gd name="T2" fmla="*/ 0 w 114"/>
                  <a:gd name="T3" fmla="*/ 114 h 114"/>
                  <a:gd name="T4" fmla="*/ 0 w 114"/>
                  <a:gd name="T5" fmla="*/ 0 h 114"/>
                  <a:gd name="T6" fmla="*/ 114 w 114"/>
                  <a:gd name="T7" fmla="*/ 0 h 114"/>
                  <a:gd name="T8" fmla="*/ 114 w 114"/>
                  <a:gd name="T9" fmla="*/ 114 h 114"/>
                  <a:gd name="T10" fmla="*/ 19 w 114"/>
                  <a:gd name="T11" fmla="*/ 95 h 114"/>
                  <a:gd name="T12" fmla="*/ 95 w 114"/>
                  <a:gd name="T13" fmla="*/ 95 h 114"/>
                  <a:gd name="T14" fmla="*/ 95 w 114"/>
                  <a:gd name="T15" fmla="*/ 19 h 114"/>
                  <a:gd name="T16" fmla="*/ 19 w 114"/>
                  <a:gd name="T17" fmla="*/ 19 h 114"/>
                  <a:gd name="T18" fmla="*/ 19 w 114"/>
                  <a:gd name="T19" fmla="*/ 9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14" y="0"/>
                    </a:lnTo>
                    <a:lnTo>
                      <a:pt x="114" y="114"/>
                    </a:lnTo>
                    <a:moveTo>
                      <a:pt x="19" y="95"/>
                    </a:moveTo>
                    <a:lnTo>
                      <a:pt x="95" y="95"/>
                    </a:lnTo>
                    <a:lnTo>
                      <a:pt x="95" y="19"/>
                    </a:lnTo>
                    <a:lnTo>
                      <a:pt x="19" y="19"/>
                    </a:lnTo>
                    <a:lnTo>
                      <a:pt x="19" y="95"/>
                    </a:ln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60" name="Freeform 18"/>
              <p:cNvSpPr>
                <a:spLocks noEditPoints="1"/>
              </p:cNvSpPr>
              <p:nvPr/>
            </p:nvSpPr>
            <p:spPr>
              <a:xfrm>
                <a:off x="3037024" y="3597749"/>
                <a:ext cx="118463" cy="118463"/>
              </a:xfrm>
              <a:custGeom>
                <a:avLst/>
                <a:gdLst>
                  <a:gd name="T0" fmla="*/ 114 w 114"/>
                  <a:gd name="T1" fmla="*/ 114 h 114"/>
                  <a:gd name="T2" fmla="*/ 0 w 114"/>
                  <a:gd name="T3" fmla="*/ 114 h 114"/>
                  <a:gd name="T4" fmla="*/ 0 w 114"/>
                  <a:gd name="T5" fmla="*/ 0 h 114"/>
                  <a:gd name="T6" fmla="*/ 114 w 114"/>
                  <a:gd name="T7" fmla="*/ 0 h 114"/>
                  <a:gd name="T8" fmla="*/ 114 w 114"/>
                  <a:gd name="T9" fmla="*/ 114 h 114"/>
                  <a:gd name="T10" fmla="*/ 19 w 114"/>
                  <a:gd name="T11" fmla="*/ 95 h 114"/>
                  <a:gd name="T12" fmla="*/ 95 w 114"/>
                  <a:gd name="T13" fmla="*/ 95 h 114"/>
                  <a:gd name="T14" fmla="*/ 95 w 114"/>
                  <a:gd name="T15" fmla="*/ 19 h 114"/>
                  <a:gd name="T16" fmla="*/ 19 w 114"/>
                  <a:gd name="T17" fmla="*/ 19 h 114"/>
                  <a:gd name="T18" fmla="*/ 19 w 114"/>
                  <a:gd name="T19" fmla="*/ 9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14" y="0"/>
                    </a:lnTo>
                    <a:lnTo>
                      <a:pt x="114" y="114"/>
                    </a:lnTo>
                    <a:moveTo>
                      <a:pt x="19" y="95"/>
                    </a:moveTo>
                    <a:lnTo>
                      <a:pt x="95" y="95"/>
                    </a:lnTo>
                    <a:lnTo>
                      <a:pt x="95" y="19"/>
                    </a:lnTo>
                    <a:lnTo>
                      <a:pt x="19" y="19"/>
                    </a:lnTo>
                    <a:lnTo>
                      <a:pt x="19" y="95"/>
                    </a:ln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61" name="Freeform 19"/>
              <p:cNvSpPr>
                <a:spLocks noEditPoints="1"/>
              </p:cNvSpPr>
              <p:nvPr/>
            </p:nvSpPr>
            <p:spPr>
              <a:xfrm>
                <a:off x="3037024" y="3795188"/>
                <a:ext cx="118463" cy="118463"/>
              </a:xfrm>
              <a:custGeom>
                <a:avLst/>
                <a:gdLst>
                  <a:gd name="T0" fmla="*/ 114 w 114"/>
                  <a:gd name="T1" fmla="*/ 114 h 114"/>
                  <a:gd name="T2" fmla="*/ 0 w 114"/>
                  <a:gd name="T3" fmla="*/ 114 h 114"/>
                  <a:gd name="T4" fmla="*/ 0 w 114"/>
                  <a:gd name="T5" fmla="*/ 0 h 114"/>
                  <a:gd name="T6" fmla="*/ 114 w 114"/>
                  <a:gd name="T7" fmla="*/ 0 h 114"/>
                  <a:gd name="T8" fmla="*/ 114 w 114"/>
                  <a:gd name="T9" fmla="*/ 114 h 114"/>
                  <a:gd name="T10" fmla="*/ 19 w 114"/>
                  <a:gd name="T11" fmla="*/ 95 h 114"/>
                  <a:gd name="T12" fmla="*/ 95 w 114"/>
                  <a:gd name="T13" fmla="*/ 95 h 114"/>
                  <a:gd name="T14" fmla="*/ 95 w 114"/>
                  <a:gd name="T15" fmla="*/ 19 h 114"/>
                  <a:gd name="T16" fmla="*/ 19 w 114"/>
                  <a:gd name="T17" fmla="*/ 19 h 114"/>
                  <a:gd name="T18" fmla="*/ 19 w 114"/>
                  <a:gd name="T19" fmla="*/ 9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4">
                    <a:moveTo>
                      <a:pt x="114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14" y="0"/>
                    </a:lnTo>
                    <a:lnTo>
                      <a:pt x="114" y="114"/>
                    </a:lnTo>
                    <a:moveTo>
                      <a:pt x="19" y="95"/>
                    </a:moveTo>
                    <a:lnTo>
                      <a:pt x="95" y="95"/>
                    </a:lnTo>
                    <a:lnTo>
                      <a:pt x="95" y="19"/>
                    </a:lnTo>
                    <a:lnTo>
                      <a:pt x="19" y="19"/>
                    </a:lnTo>
                    <a:lnTo>
                      <a:pt x="19" y="95"/>
                    </a:ln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62" name="Freeform 20"/>
              <p:cNvSpPr/>
              <p:nvPr/>
            </p:nvSpPr>
            <p:spPr>
              <a:xfrm>
                <a:off x="3209524" y="3247555"/>
                <a:ext cx="480088" cy="39488"/>
              </a:xfrm>
              <a:custGeom>
                <a:avLst/>
                <a:gdLst>
                  <a:gd name="T0" fmla="*/ 186 w 194"/>
                  <a:gd name="T1" fmla="*/ 16 h 16"/>
                  <a:gd name="T2" fmla="*/ 8 w 194"/>
                  <a:gd name="T3" fmla="*/ 16 h 16"/>
                  <a:gd name="T4" fmla="*/ 0 w 194"/>
                  <a:gd name="T5" fmla="*/ 8 h 16"/>
                  <a:gd name="T6" fmla="*/ 8 w 194"/>
                  <a:gd name="T7" fmla="*/ 0 h 16"/>
                  <a:gd name="T8" fmla="*/ 186 w 194"/>
                  <a:gd name="T9" fmla="*/ 0 h 16"/>
                  <a:gd name="T10" fmla="*/ 194 w 194"/>
                  <a:gd name="T11" fmla="*/ 8 h 16"/>
                  <a:gd name="T12" fmla="*/ 186 w 19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6">
                    <a:moveTo>
                      <a:pt x="186" y="16"/>
                    </a:moveTo>
                    <a:quadBezTo>
                      <a:pt x="8" y="16"/>
                      <a:pt x="8" y="16"/>
                    </a:quadBezTo>
                    <a:cubicBezTo>
                      <a:pt x="4" y="16"/>
                      <a:pt x="0" y="12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quadBezTo>
                      <a:pt x="186" y="0"/>
                      <a:pt x="186" y="0"/>
                    </a:quadBezTo>
                    <a:cubicBezTo>
                      <a:pt x="191" y="0"/>
                      <a:pt x="194" y="3"/>
                      <a:pt x="194" y="8"/>
                    </a:cubicBezTo>
                    <a:cubicBezTo>
                      <a:pt x="194" y="12"/>
                      <a:pt x="191" y="16"/>
                      <a:pt x="186" y="16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63" name="Freeform 21"/>
              <p:cNvSpPr/>
              <p:nvPr/>
            </p:nvSpPr>
            <p:spPr>
              <a:xfrm>
                <a:off x="3209524" y="3441877"/>
                <a:ext cx="480088" cy="39488"/>
              </a:xfrm>
              <a:custGeom>
                <a:avLst/>
                <a:gdLst>
                  <a:gd name="T0" fmla="*/ 186 w 194"/>
                  <a:gd name="T1" fmla="*/ 16 h 16"/>
                  <a:gd name="T2" fmla="*/ 8 w 194"/>
                  <a:gd name="T3" fmla="*/ 16 h 16"/>
                  <a:gd name="T4" fmla="*/ 0 w 194"/>
                  <a:gd name="T5" fmla="*/ 8 h 16"/>
                  <a:gd name="T6" fmla="*/ 8 w 194"/>
                  <a:gd name="T7" fmla="*/ 0 h 16"/>
                  <a:gd name="T8" fmla="*/ 186 w 194"/>
                  <a:gd name="T9" fmla="*/ 0 h 16"/>
                  <a:gd name="T10" fmla="*/ 194 w 194"/>
                  <a:gd name="T11" fmla="*/ 8 h 16"/>
                  <a:gd name="T12" fmla="*/ 186 w 19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6">
                    <a:moveTo>
                      <a:pt x="186" y="16"/>
                    </a:moveTo>
                    <a:quadBezTo>
                      <a:pt x="8" y="16"/>
                      <a:pt x="8" y="16"/>
                    </a:quadBezTo>
                    <a:cubicBezTo>
                      <a:pt x="4" y="16"/>
                      <a:pt x="0" y="12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quadBezTo>
                      <a:pt x="186" y="0"/>
                      <a:pt x="186" y="0"/>
                    </a:quadBezTo>
                    <a:cubicBezTo>
                      <a:pt x="191" y="0"/>
                      <a:pt x="194" y="4"/>
                      <a:pt x="194" y="8"/>
                    </a:cubicBezTo>
                    <a:cubicBezTo>
                      <a:pt x="194" y="12"/>
                      <a:pt x="191" y="16"/>
                      <a:pt x="186" y="16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64" name="Freeform 22"/>
              <p:cNvSpPr/>
              <p:nvPr/>
            </p:nvSpPr>
            <p:spPr>
              <a:xfrm>
                <a:off x="3209524" y="3637237"/>
                <a:ext cx="480088" cy="39488"/>
              </a:xfrm>
              <a:custGeom>
                <a:avLst/>
                <a:gdLst>
                  <a:gd name="T0" fmla="*/ 186 w 194"/>
                  <a:gd name="T1" fmla="*/ 16 h 16"/>
                  <a:gd name="T2" fmla="*/ 8 w 194"/>
                  <a:gd name="T3" fmla="*/ 16 h 16"/>
                  <a:gd name="T4" fmla="*/ 0 w 194"/>
                  <a:gd name="T5" fmla="*/ 8 h 16"/>
                  <a:gd name="T6" fmla="*/ 8 w 194"/>
                  <a:gd name="T7" fmla="*/ 0 h 16"/>
                  <a:gd name="T8" fmla="*/ 186 w 194"/>
                  <a:gd name="T9" fmla="*/ 0 h 16"/>
                  <a:gd name="T10" fmla="*/ 194 w 194"/>
                  <a:gd name="T11" fmla="*/ 8 h 16"/>
                  <a:gd name="T12" fmla="*/ 186 w 19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6">
                    <a:moveTo>
                      <a:pt x="186" y="16"/>
                    </a:moveTo>
                    <a:quadBezTo>
                      <a:pt x="8" y="16"/>
                      <a:pt x="8" y="16"/>
                    </a:quadBez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quadBezTo>
                      <a:pt x="186" y="0"/>
                      <a:pt x="186" y="0"/>
                    </a:quadBezTo>
                    <a:cubicBezTo>
                      <a:pt x="191" y="0"/>
                      <a:pt x="194" y="4"/>
                      <a:pt x="194" y="8"/>
                    </a:cubicBezTo>
                    <a:cubicBezTo>
                      <a:pt x="194" y="13"/>
                      <a:pt x="191" y="16"/>
                      <a:pt x="186" y="16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65" name="Freeform 23"/>
              <p:cNvSpPr/>
              <p:nvPr/>
            </p:nvSpPr>
            <p:spPr>
              <a:xfrm>
                <a:off x="3209524" y="3834676"/>
                <a:ext cx="480088" cy="39488"/>
              </a:xfrm>
              <a:custGeom>
                <a:avLst/>
                <a:gdLst>
                  <a:gd name="T0" fmla="*/ 186 w 194"/>
                  <a:gd name="T1" fmla="*/ 16 h 16"/>
                  <a:gd name="T2" fmla="*/ 8 w 194"/>
                  <a:gd name="T3" fmla="*/ 16 h 16"/>
                  <a:gd name="T4" fmla="*/ 0 w 194"/>
                  <a:gd name="T5" fmla="*/ 8 h 16"/>
                  <a:gd name="T6" fmla="*/ 8 w 194"/>
                  <a:gd name="T7" fmla="*/ 0 h 16"/>
                  <a:gd name="T8" fmla="*/ 186 w 194"/>
                  <a:gd name="T9" fmla="*/ 0 h 16"/>
                  <a:gd name="T10" fmla="*/ 194 w 194"/>
                  <a:gd name="T11" fmla="*/ 8 h 16"/>
                  <a:gd name="T12" fmla="*/ 186 w 19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6">
                    <a:moveTo>
                      <a:pt x="186" y="16"/>
                    </a:moveTo>
                    <a:quadBezTo>
                      <a:pt x="8" y="16"/>
                      <a:pt x="8" y="16"/>
                    </a:quadBezTo>
                    <a:cubicBezTo>
                      <a:pt x="4" y="16"/>
                      <a:pt x="0" y="12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quadBezTo>
                      <a:pt x="186" y="0"/>
                      <a:pt x="186" y="0"/>
                    </a:quadBezTo>
                    <a:cubicBezTo>
                      <a:pt x="191" y="0"/>
                      <a:pt x="194" y="3"/>
                      <a:pt x="194" y="8"/>
                    </a:cubicBezTo>
                    <a:cubicBezTo>
                      <a:pt x="194" y="12"/>
                      <a:pt x="191" y="16"/>
                      <a:pt x="186" y="16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66" name="Freeform 24"/>
              <p:cNvSpPr/>
              <p:nvPr/>
            </p:nvSpPr>
            <p:spPr>
              <a:xfrm>
                <a:off x="3019359" y="3136366"/>
                <a:ext cx="168343" cy="152755"/>
              </a:xfrm>
              <a:custGeom>
                <a:avLst/>
                <a:gdLst>
                  <a:gd name="T0" fmla="*/ 30 w 68"/>
                  <a:gd name="T1" fmla="*/ 62 h 62"/>
                  <a:gd name="T2" fmla="*/ 25 w 68"/>
                  <a:gd name="T3" fmla="*/ 59 h 62"/>
                  <a:gd name="T4" fmla="*/ 2 w 68"/>
                  <a:gd name="T5" fmla="*/ 24 h 62"/>
                  <a:gd name="T6" fmla="*/ 4 w 68"/>
                  <a:gd name="T7" fmla="*/ 16 h 62"/>
                  <a:gd name="T8" fmla="*/ 12 w 68"/>
                  <a:gd name="T9" fmla="*/ 18 h 62"/>
                  <a:gd name="T10" fmla="*/ 30 w 68"/>
                  <a:gd name="T11" fmla="*/ 45 h 62"/>
                  <a:gd name="T12" fmla="*/ 56 w 68"/>
                  <a:gd name="T13" fmla="*/ 4 h 62"/>
                  <a:gd name="T14" fmla="*/ 64 w 68"/>
                  <a:gd name="T15" fmla="*/ 2 h 62"/>
                  <a:gd name="T16" fmla="*/ 66 w 68"/>
                  <a:gd name="T17" fmla="*/ 11 h 62"/>
                  <a:gd name="T18" fmla="*/ 35 w 68"/>
                  <a:gd name="T19" fmla="*/ 59 h 62"/>
                  <a:gd name="T20" fmla="*/ 30 w 68"/>
                  <a:gd name="T21" fmla="*/ 62 h 62"/>
                  <a:gd name="T22" fmla="*/ 30 w 68"/>
                  <a:gd name="T2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2">
                    <a:moveTo>
                      <a:pt x="30" y="62"/>
                    </a:moveTo>
                    <a:cubicBezTo>
                      <a:pt x="28" y="62"/>
                      <a:pt x="26" y="61"/>
                      <a:pt x="25" y="59"/>
                    </a:cubicBezTo>
                    <a:quadBezTo>
                      <a:pt x="2" y="24"/>
                      <a:pt x="2" y="24"/>
                    </a:quadBezTo>
                    <a:cubicBezTo>
                      <a:pt x="0" y="22"/>
                      <a:pt x="1" y="18"/>
                      <a:pt x="4" y="16"/>
                    </a:cubicBezTo>
                    <a:cubicBezTo>
                      <a:pt x="7" y="14"/>
                      <a:pt x="10" y="15"/>
                      <a:pt x="12" y="18"/>
                    </a:cubicBezTo>
                    <a:quadBezTo>
                      <a:pt x="30" y="45"/>
                      <a:pt x="30" y="45"/>
                    </a:quadBezTo>
                    <a:quadBezTo>
                      <a:pt x="56" y="4"/>
                      <a:pt x="56" y="4"/>
                    </a:quadBezTo>
                    <a:cubicBezTo>
                      <a:pt x="58" y="1"/>
                      <a:pt x="61" y="0"/>
                      <a:pt x="64" y="2"/>
                    </a:cubicBezTo>
                    <a:cubicBezTo>
                      <a:pt x="67" y="4"/>
                      <a:pt x="68" y="8"/>
                      <a:pt x="66" y="11"/>
                    </a:cubicBezTo>
                    <a:quadBezTo>
                      <a:pt x="35" y="59"/>
                      <a:pt x="35" y="59"/>
                    </a:quadBezTo>
                    <a:cubicBezTo>
                      <a:pt x="34" y="61"/>
                      <a:pt x="32" y="62"/>
                      <a:pt x="30" y="62"/>
                    </a:cubicBezTo>
                    <a:quadBezTo>
                      <a:pt x="30" y="62"/>
                      <a:pt x="30" y="62"/>
                    </a:quadBezTo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2448157" y="3844096"/>
              <a:ext cx="1692184" cy="6655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79999" rIns="0" bIns="0" anchor="t" anchorCtr="0"/>
            <a:lstStyle/>
            <a:p>
              <a:pPr algn="ctr">
                <a:spcBef>
                  <a:spcPct val="16000"/>
                </a:spcBef>
                <a:spcAft>
                  <a:spcPct val="16000"/>
                </a:spcAft>
              </a:pPr>
              <a:endParaRPr lang="en-US" altLang="ko-KR" sz="2800" spc="-145">
                <a:solidFill>
                  <a:srgbClr val="E85349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448157" y="4659760"/>
              <a:ext cx="1692184" cy="107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t" anchorCtr="0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이용자를</a:t>
              </a:r>
            </a:p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믿을 수 없다면</a:t>
              </a:r>
              <a:r>
                <a:rPr lang="en-US" altLang="ko-KR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696795" y="2579574"/>
            <a:ext cx="1692184" cy="3005983"/>
            <a:chOff x="6355595" y="2579574"/>
            <a:chExt cx="1692184" cy="3005983"/>
          </a:xfrm>
        </p:grpSpPr>
        <p:grpSp>
          <p:nvGrpSpPr>
            <p:cNvPr id="99" name="그룹 98"/>
            <p:cNvGrpSpPr/>
            <p:nvPr/>
          </p:nvGrpSpPr>
          <p:grpSpPr>
            <a:xfrm>
              <a:off x="6584496" y="2579574"/>
              <a:ext cx="1235335" cy="1046553"/>
              <a:chOff x="5178956" y="3169484"/>
              <a:chExt cx="1101786" cy="933413"/>
            </a:xfrm>
          </p:grpSpPr>
          <p:sp>
            <p:nvSpPr>
              <p:cNvPr id="16" name="Freeform 5"/>
              <p:cNvSpPr/>
              <p:nvPr/>
            </p:nvSpPr>
            <p:spPr>
              <a:xfrm>
                <a:off x="5374858" y="3169484"/>
                <a:ext cx="482711" cy="205505"/>
              </a:xfrm>
              <a:custGeom>
                <a:avLst/>
                <a:gdLst>
                  <a:gd name="T0" fmla="*/ 86 w 318"/>
                  <a:gd name="T1" fmla="*/ 135 h 135"/>
                  <a:gd name="T2" fmla="*/ 229 w 318"/>
                  <a:gd name="T3" fmla="*/ 134 h 135"/>
                  <a:gd name="T4" fmla="*/ 245 w 318"/>
                  <a:gd name="T5" fmla="*/ 134 h 135"/>
                  <a:gd name="T6" fmla="*/ 298 w 318"/>
                  <a:gd name="T7" fmla="*/ 18 h 135"/>
                  <a:gd name="T8" fmla="*/ 222 w 318"/>
                  <a:gd name="T9" fmla="*/ 56 h 135"/>
                  <a:gd name="T10" fmla="*/ 159 w 318"/>
                  <a:gd name="T11" fmla="*/ 3 h 135"/>
                  <a:gd name="T12" fmla="*/ 105 w 318"/>
                  <a:gd name="T13" fmla="*/ 57 h 135"/>
                  <a:gd name="T14" fmla="*/ 16 w 318"/>
                  <a:gd name="T15" fmla="*/ 22 h 135"/>
                  <a:gd name="T16" fmla="*/ 69 w 318"/>
                  <a:gd name="T17" fmla="*/ 135 h 135"/>
                  <a:gd name="T18" fmla="*/ 86 w 318"/>
                  <a:gd name="T19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8" h="135">
                    <a:moveTo>
                      <a:pt x="86" y="135"/>
                    </a:moveTo>
                    <a:quadBezTo>
                      <a:pt x="229" y="134"/>
                      <a:pt x="229" y="134"/>
                    </a:quadBezTo>
                    <a:quadBezTo>
                      <a:pt x="245" y="134"/>
                      <a:pt x="245" y="134"/>
                    </a:quadBezTo>
                    <a:cubicBezTo>
                      <a:pt x="265" y="107"/>
                      <a:pt x="318" y="30"/>
                      <a:pt x="298" y="18"/>
                    </a:cubicBezTo>
                    <a:cubicBezTo>
                      <a:pt x="274" y="3"/>
                      <a:pt x="244" y="57"/>
                      <a:pt x="222" y="56"/>
                    </a:cubicBezTo>
                    <a:cubicBezTo>
                      <a:pt x="201" y="55"/>
                      <a:pt x="183" y="2"/>
                      <a:pt x="159" y="3"/>
                    </a:cubicBezTo>
                    <a:cubicBezTo>
                      <a:pt x="134" y="4"/>
                      <a:pt x="125" y="52"/>
                      <a:pt x="105" y="57"/>
                    </a:cubicBezTo>
                    <a:cubicBezTo>
                      <a:pt x="85" y="61"/>
                      <a:pt x="36" y="0"/>
                      <a:pt x="16" y="22"/>
                    </a:cubicBezTo>
                    <a:cubicBezTo>
                      <a:pt x="0" y="39"/>
                      <a:pt x="49" y="109"/>
                      <a:pt x="69" y="135"/>
                    </a:cubicBezTo>
                    <a:lnTo>
                      <a:pt x="86" y="135"/>
                    </a:ln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18" name="Freeform 6"/>
              <p:cNvSpPr/>
              <p:nvPr/>
            </p:nvSpPr>
            <p:spPr>
              <a:xfrm>
                <a:off x="5526585" y="3566409"/>
                <a:ext cx="186298" cy="340587"/>
              </a:xfrm>
              <a:custGeom>
                <a:avLst/>
                <a:gdLst>
                  <a:gd name="T0" fmla="*/ 76 w 123"/>
                  <a:gd name="T1" fmla="*/ 94 h 224"/>
                  <a:gd name="T2" fmla="*/ 43 w 123"/>
                  <a:gd name="T3" fmla="*/ 70 h 224"/>
                  <a:gd name="T4" fmla="*/ 67 w 123"/>
                  <a:gd name="T5" fmla="*/ 55 h 224"/>
                  <a:gd name="T6" fmla="*/ 107 w 123"/>
                  <a:gd name="T7" fmla="*/ 64 h 224"/>
                  <a:gd name="T8" fmla="*/ 114 w 123"/>
                  <a:gd name="T9" fmla="*/ 33 h 224"/>
                  <a:gd name="T10" fmla="*/ 75 w 123"/>
                  <a:gd name="T11" fmla="*/ 24 h 224"/>
                  <a:gd name="T12" fmla="*/ 74 w 123"/>
                  <a:gd name="T13" fmla="*/ 0 h 224"/>
                  <a:gd name="T14" fmla="*/ 48 w 123"/>
                  <a:gd name="T15" fmla="*/ 0 h 224"/>
                  <a:gd name="T16" fmla="*/ 48 w 123"/>
                  <a:gd name="T17" fmla="*/ 26 h 224"/>
                  <a:gd name="T18" fmla="*/ 1 w 123"/>
                  <a:gd name="T19" fmla="*/ 75 h 224"/>
                  <a:gd name="T20" fmla="*/ 51 w 123"/>
                  <a:gd name="T21" fmla="*/ 125 h 224"/>
                  <a:gd name="T22" fmla="*/ 80 w 123"/>
                  <a:gd name="T23" fmla="*/ 149 h 224"/>
                  <a:gd name="T24" fmla="*/ 54 w 123"/>
                  <a:gd name="T25" fmla="*/ 166 h 224"/>
                  <a:gd name="T26" fmla="*/ 8 w 123"/>
                  <a:gd name="T27" fmla="*/ 154 h 224"/>
                  <a:gd name="T28" fmla="*/ 0 w 123"/>
                  <a:gd name="T29" fmla="*/ 186 h 224"/>
                  <a:gd name="T30" fmla="*/ 47 w 123"/>
                  <a:gd name="T31" fmla="*/ 198 h 224"/>
                  <a:gd name="T32" fmla="*/ 47 w 123"/>
                  <a:gd name="T33" fmla="*/ 224 h 224"/>
                  <a:gd name="T34" fmla="*/ 74 w 123"/>
                  <a:gd name="T35" fmla="*/ 224 h 224"/>
                  <a:gd name="T36" fmla="*/ 74 w 123"/>
                  <a:gd name="T37" fmla="*/ 196 h 224"/>
                  <a:gd name="T38" fmla="*/ 122 w 123"/>
                  <a:gd name="T39" fmla="*/ 145 h 224"/>
                  <a:gd name="T40" fmla="*/ 76 w 123"/>
                  <a:gd name="T41" fmla="*/ 9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3" h="224">
                    <a:moveTo>
                      <a:pt x="76" y="94"/>
                    </a:moveTo>
                    <a:cubicBezTo>
                      <a:pt x="53" y="85"/>
                      <a:pt x="43" y="79"/>
                      <a:pt x="43" y="70"/>
                    </a:cubicBezTo>
                    <a:cubicBezTo>
                      <a:pt x="43" y="63"/>
                      <a:pt x="49" y="55"/>
                      <a:pt x="67" y="55"/>
                    </a:cubicBezTo>
                    <a:cubicBezTo>
                      <a:pt x="87" y="55"/>
                      <a:pt x="99" y="61"/>
                      <a:pt x="107" y="64"/>
                    </a:cubicBezTo>
                    <a:quadBezTo>
                      <a:pt x="114" y="33"/>
                      <a:pt x="114" y="33"/>
                    </a:quadBezTo>
                    <a:cubicBezTo>
                      <a:pt x="105" y="29"/>
                      <a:pt x="93" y="25"/>
                      <a:pt x="75" y="24"/>
                    </a:cubicBezTo>
                    <a:quadBezTo>
                      <a:pt x="74" y="0"/>
                      <a:pt x="74" y="0"/>
                    </a:quadBezTo>
                    <a:quadBezTo>
                      <a:pt x="48" y="0"/>
                      <a:pt x="48" y="0"/>
                    </a:quadBezTo>
                    <a:quadBezTo>
                      <a:pt x="48" y="26"/>
                      <a:pt x="48" y="26"/>
                    </a:quadBezTo>
                    <a:cubicBezTo>
                      <a:pt x="18" y="32"/>
                      <a:pt x="1" y="51"/>
                      <a:pt x="1" y="75"/>
                    </a:cubicBezTo>
                    <a:cubicBezTo>
                      <a:pt x="1" y="102"/>
                      <a:pt x="21" y="115"/>
                      <a:pt x="51" y="125"/>
                    </a:cubicBezTo>
                    <a:cubicBezTo>
                      <a:pt x="71" y="132"/>
                      <a:pt x="80" y="139"/>
                      <a:pt x="80" y="149"/>
                    </a:cubicBezTo>
                    <a:cubicBezTo>
                      <a:pt x="80" y="160"/>
                      <a:pt x="69" y="166"/>
                      <a:pt x="54" y="166"/>
                    </a:cubicBezTo>
                    <a:cubicBezTo>
                      <a:pt x="36" y="166"/>
                      <a:pt x="20" y="161"/>
                      <a:pt x="8" y="154"/>
                    </a:cubicBezTo>
                    <a:quadBezTo>
                      <a:pt x="0" y="186"/>
                      <a:pt x="0" y="186"/>
                    </a:quadBezTo>
                    <a:cubicBezTo>
                      <a:pt x="10" y="192"/>
                      <a:pt x="28" y="197"/>
                      <a:pt x="47" y="198"/>
                    </a:cubicBezTo>
                    <a:quadBezTo>
                      <a:pt x="47" y="224"/>
                      <a:pt x="47" y="224"/>
                    </a:quadBezTo>
                    <a:quadBezTo>
                      <a:pt x="74" y="224"/>
                      <a:pt x="74" y="224"/>
                    </a:quadBezTo>
                    <a:quadBezTo>
                      <a:pt x="74" y="196"/>
                      <a:pt x="74" y="196"/>
                    </a:quadBezTo>
                    <a:cubicBezTo>
                      <a:pt x="105" y="191"/>
                      <a:pt x="123" y="170"/>
                      <a:pt x="122" y="145"/>
                    </a:cubicBezTo>
                    <a:cubicBezTo>
                      <a:pt x="122" y="120"/>
                      <a:pt x="109" y="105"/>
                      <a:pt x="76" y="9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20" name="Freeform 7"/>
              <p:cNvSpPr/>
              <p:nvPr/>
            </p:nvSpPr>
            <p:spPr>
              <a:xfrm>
                <a:off x="6184071" y="3975497"/>
                <a:ext cx="72343" cy="45454"/>
              </a:xfrm>
              <a:custGeom>
                <a:avLst/>
                <a:gdLst>
                  <a:gd name="T0" fmla="*/ 43 w 48"/>
                  <a:gd name="T1" fmla="*/ 0 h 30"/>
                  <a:gd name="T2" fmla="*/ 7 w 48"/>
                  <a:gd name="T3" fmla="*/ 11 h 30"/>
                  <a:gd name="T4" fmla="*/ 0 w 48"/>
                  <a:gd name="T5" fmla="*/ 23 h 30"/>
                  <a:gd name="T6" fmla="*/ 5 w 48"/>
                  <a:gd name="T7" fmla="*/ 30 h 30"/>
                  <a:gd name="T8" fmla="*/ 48 w 48"/>
                  <a:gd name="T9" fmla="*/ 8 h 30"/>
                  <a:gd name="T10" fmla="*/ 43 w 48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0">
                    <a:moveTo>
                      <a:pt x="43" y="0"/>
                    </a:moveTo>
                    <a:cubicBezTo>
                      <a:pt x="33" y="5"/>
                      <a:pt x="21" y="9"/>
                      <a:pt x="7" y="11"/>
                    </a:cubicBezTo>
                    <a:cubicBezTo>
                      <a:pt x="6" y="15"/>
                      <a:pt x="4" y="19"/>
                      <a:pt x="0" y="23"/>
                    </a:cubicBezTo>
                    <a:cubicBezTo>
                      <a:pt x="2" y="25"/>
                      <a:pt x="4" y="27"/>
                      <a:pt x="5" y="30"/>
                    </a:cubicBezTo>
                    <a:cubicBezTo>
                      <a:pt x="32" y="26"/>
                      <a:pt x="48" y="15"/>
                      <a:pt x="48" y="8"/>
                    </a:cubicBezTo>
                    <a:cubicBezTo>
                      <a:pt x="48" y="5"/>
                      <a:pt x="46" y="3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21" name="Freeform 8"/>
              <p:cNvSpPr/>
              <p:nvPr/>
            </p:nvSpPr>
            <p:spPr>
              <a:xfrm>
                <a:off x="6184071" y="3922359"/>
                <a:ext cx="72343" cy="45454"/>
              </a:xfrm>
              <a:custGeom>
                <a:avLst/>
                <a:gdLst>
                  <a:gd name="T0" fmla="*/ 43 w 48"/>
                  <a:gd name="T1" fmla="*/ 0 h 30"/>
                  <a:gd name="T2" fmla="*/ 7 w 48"/>
                  <a:gd name="T3" fmla="*/ 11 h 30"/>
                  <a:gd name="T4" fmla="*/ 0 w 48"/>
                  <a:gd name="T5" fmla="*/ 23 h 30"/>
                  <a:gd name="T6" fmla="*/ 5 w 48"/>
                  <a:gd name="T7" fmla="*/ 30 h 30"/>
                  <a:gd name="T8" fmla="*/ 48 w 48"/>
                  <a:gd name="T9" fmla="*/ 8 h 30"/>
                  <a:gd name="T10" fmla="*/ 43 w 48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0">
                    <a:moveTo>
                      <a:pt x="43" y="0"/>
                    </a:moveTo>
                    <a:cubicBezTo>
                      <a:pt x="33" y="5"/>
                      <a:pt x="21" y="9"/>
                      <a:pt x="7" y="11"/>
                    </a:cubicBezTo>
                    <a:cubicBezTo>
                      <a:pt x="6" y="15"/>
                      <a:pt x="4" y="19"/>
                      <a:pt x="0" y="23"/>
                    </a:cubicBezTo>
                    <a:cubicBezTo>
                      <a:pt x="2" y="25"/>
                      <a:pt x="4" y="28"/>
                      <a:pt x="5" y="30"/>
                    </a:cubicBezTo>
                    <a:cubicBezTo>
                      <a:pt x="32" y="26"/>
                      <a:pt x="48" y="15"/>
                      <a:pt x="48" y="8"/>
                    </a:cubicBezTo>
                    <a:cubicBezTo>
                      <a:pt x="48" y="5"/>
                      <a:pt x="46" y="3"/>
                      <a:pt x="4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29" name="Freeform 9"/>
              <p:cNvSpPr/>
              <p:nvPr/>
            </p:nvSpPr>
            <p:spPr>
              <a:xfrm>
                <a:off x="6186632" y="3868583"/>
                <a:ext cx="69782" cy="46095"/>
              </a:xfrm>
              <a:custGeom>
                <a:avLst/>
                <a:gdLst>
                  <a:gd name="T0" fmla="*/ 41 w 46"/>
                  <a:gd name="T1" fmla="*/ 0 h 30"/>
                  <a:gd name="T2" fmla="*/ 6 w 46"/>
                  <a:gd name="T3" fmla="*/ 11 h 30"/>
                  <a:gd name="T4" fmla="*/ 0 w 46"/>
                  <a:gd name="T5" fmla="*/ 25 h 30"/>
                  <a:gd name="T6" fmla="*/ 3 w 46"/>
                  <a:gd name="T7" fmla="*/ 30 h 30"/>
                  <a:gd name="T8" fmla="*/ 46 w 46"/>
                  <a:gd name="T9" fmla="*/ 8 h 30"/>
                  <a:gd name="T10" fmla="*/ 41 w 46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30">
                    <a:moveTo>
                      <a:pt x="41" y="0"/>
                    </a:moveTo>
                    <a:cubicBezTo>
                      <a:pt x="31" y="5"/>
                      <a:pt x="19" y="9"/>
                      <a:pt x="6" y="11"/>
                    </a:cubicBezTo>
                    <a:cubicBezTo>
                      <a:pt x="5" y="16"/>
                      <a:pt x="3" y="21"/>
                      <a:pt x="0" y="25"/>
                    </a:cubicBezTo>
                    <a:cubicBezTo>
                      <a:pt x="1" y="27"/>
                      <a:pt x="2" y="28"/>
                      <a:pt x="3" y="30"/>
                    </a:cubicBezTo>
                    <a:cubicBezTo>
                      <a:pt x="30" y="26"/>
                      <a:pt x="46" y="16"/>
                      <a:pt x="46" y="8"/>
                    </a:cubicBezTo>
                    <a:cubicBezTo>
                      <a:pt x="46" y="5"/>
                      <a:pt x="44" y="3"/>
                      <a:pt x="4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30" name="Freeform 10"/>
              <p:cNvSpPr/>
              <p:nvPr/>
            </p:nvSpPr>
            <p:spPr>
              <a:xfrm>
                <a:off x="6180870" y="3815446"/>
                <a:ext cx="75544" cy="46095"/>
              </a:xfrm>
              <a:custGeom>
                <a:avLst/>
                <a:gdLst>
                  <a:gd name="T0" fmla="*/ 45 w 50"/>
                  <a:gd name="T1" fmla="*/ 0 h 30"/>
                  <a:gd name="T2" fmla="*/ 9 w 50"/>
                  <a:gd name="T3" fmla="*/ 11 h 30"/>
                  <a:gd name="T4" fmla="*/ 0 w 50"/>
                  <a:gd name="T5" fmla="*/ 25 h 30"/>
                  <a:gd name="T6" fmla="*/ 5 w 50"/>
                  <a:gd name="T7" fmla="*/ 30 h 30"/>
                  <a:gd name="T8" fmla="*/ 50 w 50"/>
                  <a:gd name="T9" fmla="*/ 8 h 30"/>
                  <a:gd name="T10" fmla="*/ 45 w 5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0">
                    <a:moveTo>
                      <a:pt x="45" y="0"/>
                    </a:moveTo>
                    <a:cubicBezTo>
                      <a:pt x="35" y="5"/>
                      <a:pt x="23" y="9"/>
                      <a:pt x="9" y="11"/>
                    </a:cubicBezTo>
                    <a:cubicBezTo>
                      <a:pt x="8" y="16"/>
                      <a:pt x="5" y="21"/>
                      <a:pt x="0" y="25"/>
                    </a:cubicBezTo>
                    <a:cubicBezTo>
                      <a:pt x="2" y="27"/>
                      <a:pt x="3" y="29"/>
                      <a:pt x="5" y="30"/>
                    </a:cubicBezTo>
                    <a:cubicBezTo>
                      <a:pt x="33" y="27"/>
                      <a:pt x="50" y="16"/>
                      <a:pt x="50" y="8"/>
                    </a:cubicBezTo>
                    <a:cubicBezTo>
                      <a:pt x="50" y="6"/>
                      <a:pt x="48" y="3"/>
                      <a:pt x="4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31" name="Freeform 11"/>
              <p:cNvSpPr/>
              <p:nvPr/>
            </p:nvSpPr>
            <p:spPr>
              <a:xfrm>
                <a:off x="6161024" y="3762309"/>
                <a:ext cx="95390" cy="46095"/>
              </a:xfrm>
              <a:custGeom>
                <a:avLst/>
                <a:gdLst>
                  <a:gd name="T0" fmla="*/ 58 w 63"/>
                  <a:gd name="T1" fmla="*/ 0 h 30"/>
                  <a:gd name="T2" fmla="*/ 0 w 63"/>
                  <a:gd name="T3" fmla="*/ 13 h 30"/>
                  <a:gd name="T4" fmla="*/ 20 w 63"/>
                  <a:gd name="T5" fmla="*/ 30 h 30"/>
                  <a:gd name="T6" fmla="*/ 63 w 63"/>
                  <a:gd name="T7" fmla="*/ 8 h 30"/>
                  <a:gd name="T8" fmla="*/ 58 w 63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30">
                    <a:moveTo>
                      <a:pt x="58" y="0"/>
                    </a:moveTo>
                    <a:cubicBezTo>
                      <a:pt x="43" y="8"/>
                      <a:pt x="22" y="12"/>
                      <a:pt x="0" y="13"/>
                    </a:cubicBezTo>
                    <a:cubicBezTo>
                      <a:pt x="10" y="18"/>
                      <a:pt x="17" y="23"/>
                      <a:pt x="20" y="30"/>
                    </a:cubicBezTo>
                    <a:cubicBezTo>
                      <a:pt x="47" y="26"/>
                      <a:pt x="63" y="16"/>
                      <a:pt x="63" y="8"/>
                    </a:cubicBezTo>
                    <a:cubicBezTo>
                      <a:pt x="63" y="6"/>
                      <a:pt x="61" y="3"/>
                      <a:pt x="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32" name="Freeform 12"/>
              <p:cNvSpPr/>
              <p:nvPr/>
            </p:nvSpPr>
            <p:spPr>
              <a:xfrm>
                <a:off x="6050269" y="3709173"/>
                <a:ext cx="206145" cy="48655"/>
              </a:xfrm>
              <a:custGeom>
                <a:avLst/>
                <a:gdLst>
                  <a:gd name="T0" fmla="*/ 131 w 136"/>
                  <a:gd name="T1" fmla="*/ 0 h 32"/>
                  <a:gd name="T2" fmla="*/ 68 w 136"/>
                  <a:gd name="T3" fmla="*/ 13 h 32"/>
                  <a:gd name="T4" fmla="*/ 4 w 136"/>
                  <a:gd name="T5" fmla="*/ 0 h 32"/>
                  <a:gd name="T6" fmla="*/ 0 w 136"/>
                  <a:gd name="T7" fmla="*/ 8 h 32"/>
                  <a:gd name="T8" fmla="*/ 68 w 136"/>
                  <a:gd name="T9" fmla="*/ 32 h 32"/>
                  <a:gd name="T10" fmla="*/ 136 w 136"/>
                  <a:gd name="T11" fmla="*/ 8 h 32"/>
                  <a:gd name="T12" fmla="*/ 131 w 136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32">
                    <a:moveTo>
                      <a:pt x="131" y="0"/>
                    </a:moveTo>
                    <a:cubicBezTo>
                      <a:pt x="115" y="9"/>
                      <a:pt x="91" y="13"/>
                      <a:pt x="68" y="13"/>
                    </a:cubicBezTo>
                    <a:cubicBezTo>
                      <a:pt x="45" y="13"/>
                      <a:pt x="21" y="9"/>
                      <a:pt x="4" y="0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18"/>
                      <a:pt x="26" y="32"/>
                      <a:pt x="68" y="32"/>
                    </a:cubicBezTo>
                    <a:cubicBezTo>
                      <a:pt x="109" y="32"/>
                      <a:pt x="136" y="18"/>
                      <a:pt x="136" y="8"/>
                    </a:cubicBezTo>
                    <a:cubicBezTo>
                      <a:pt x="136" y="6"/>
                      <a:pt x="134" y="3"/>
                      <a:pt x="1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33" name="Freeform 13"/>
              <p:cNvSpPr/>
              <p:nvPr/>
            </p:nvSpPr>
            <p:spPr>
              <a:xfrm>
                <a:off x="6050269" y="3656036"/>
                <a:ext cx="206145" cy="48655"/>
              </a:xfrm>
              <a:custGeom>
                <a:avLst/>
                <a:gdLst>
                  <a:gd name="T0" fmla="*/ 131 w 136"/>
                  <a:gd name="T1" fmla="*/ 0 h 32"/>
                  <a:gd name="T2" fmla="*/ 68 w 136"/>
                  <a:gd name="T3" fmla="*/ 13 h 32"/>
                  <a:gd name="T4" fmla="*/ 4 w 136"/>
                  <a:gd name="T5" fmla="*/ 0 h 32"/>
                  <a:gd name="T6" fmla="*/ 0 w 136"/>
                  <a:gd name="T7" fmla="*/ 8 h 32"/>
                  <a:gd name="T8" fmla="*/ 68 w 136"/>
                  <a:gd name="T9" fmla="*/ 32 h 32"/>
                  <a:gd name="T10" fmla="*/ 136 w 136"/>
                  <a:gd name="T11" fmla="*/ 8 h 32"/>
                  <a:gd name="T12" fmla="*/ 131 w 136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32">
                    <a:moveTo>
                      <a:pt x="131" y="0"/>
                    </a:moveTo>
                    <a:cubicBezTo>
                      <a:pt x="115" y="9"/>
                      <a:pt x="91" y="13"/>
                      <a:pt x="68" y="13"/>
                    </a:cubicBezTo>
                    <a:cubicBezTo>
                      <a:pt x="45" y="13"/>
                      <a:pt x="21" y="9"/>
                      <a:pt x="4" y="0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18"/>
                      <a:pt x="26" y="32"/>
                      <a:pt x="68" y="32"/>
                    </a:cubicBezTo>
                    <a:cubicBezTo>
                      <a:pt x="109" y="32"/>
                      <a:pt x="136" y="18"/>
                      <a:pt x="136" y="8"/>
                    </a:cubicBezTo>
                    <a:cubicBezTo>
                      <a:pt x="136" y="6"/>
                      <a:pt x="134" y="3"/>
                      <a:pt x="13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34" name="Freeform 14"/>
              <p:cNvSpPr/>
              <p:nvPr/>
            </p:nvSpPr>
            <p:spPr>
              <a:xfrm>
                <a:off x="6050269" y="3606100"/>
                <a:ext cx="206145" cy="45454"/>
              </a:xfrm>
              <a:custGeom>
                <a:avLst/>
                <a:gdLst>
                  <a:gd name="T0" fmla="*/ 68 w 136"/>
                  <a:gd name="T1" fmla="*/ 14 h 30"/>
                  <a:gd name="T2" fmla="*/ 3 w 136"/>
                  <a:gd name="T3" fmla="*/ 0 h 30"/>
                  <a:gd name="T4" fmla="*/ 0 w 136"/>
                  <a:gd name="T5" fmla="*/ 6 h 30"/>
                  <a:gd name="T6" fmla="*/ 68 w 136"/>
                  <a:gd name="T7" fmla="*/ 30 h 30"/>
                  <a:gd name="T8" fmla="*/ 136 w 136"/>
                  <a:gd name="T9" fmla="*/ 6 h 30"/>
                  <a:gd name="T10" fmla="*/ 133 w 136"/>
                  <a:gd name="T11" fmla="*/ 0 h 30"/>
                  <a:gd name="T12" fmla="*/ 68 w 136"/>
                  <a:gd name="T13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30">
                    <a:moveTo>
                      <a:pt x="68" y="14"/>
                    </a:moveTo>
                    <a:cubicBezTo>
                      <a:pt x="44" y="14"/>
                      <a:pt x="19" y="9"/>
                      <a:pt x="3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16"/>
                      <a:pt x="26" y="30"/>
                      <a:pt x="68" y="30"/>
                    </a:cubicBezTo>
                    <a:cubicBezTo>
                      <a:pt x="109" y="30"/>
                      <a:pt x="136" y="16"/>
                      <a:pt x="136" y="6"/>
                    </a:cubicBezTo>
                    <a:cubicBezTo>
                      <a:pt x="136" y="4"/>
                      <a:pt x="135" y="2"/>
                      <a:pt x="133" y="0"/>
                    </a:cubicBezTo>
                    <a:cubicBezTo>
                      <a:pt x="116" y="9"/>
                      <a:pt x="92" y="14"/>
                      <a:pt x="68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35" name="Oval 15"/>
              <p:cNvSpPr>
                <a:spLocks noChangeArrowheads="1"/>
              </p:cNvSpPr>
              <p:nvPr/>
            </p:nvSpPr>
            <p:spPr>
              <a:xfrm>
                <a:off x="6050269" y="3529917"/>
                <a:ext cx="206145" cy="729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36" name="Freeform 16"/>
              <p:cNvSpPr/>
              <p:nvPr/>
            </p:nvSpPr>
            <p:spPr>
              <a:xfrm>
                <a:off x="5816596" y="3987660"/>
                <a:ext cx="135083" cy="48655"/>
              </a:xfrm>
              <a:custGeom>
                <a:avLst/>
                <a:gdLst>
                  <a:gd name="T0" fmla="*/ 68 w 89"/>
                  <a:gd name="T1" fmla="*/ 13 h 32"/>
                  <a:gd name="T2" fmla="*/ 4 w 89"/>
                  <a:gd name="T3" fmla="*/ 0 h 32"/>
                  <a:gd name="T4" fmla="*/ 0 w 89"/>
                  <a:gd name="T5" fmla="*/ 8 h 32"/>
                  <a:gd name="T6" fmla="*/ 68 w 89"/>
                  <a:gd name="T7" fmla="*/ 32 h 32"/>
                  <a:gd name="T8" fmla="*/ 81 w 89"/>
                  <a:gd name="T9" fmla="*/ 32 h 32"/>
                  <a:gd name="T10" fmla="*/ 89 w 89"/>
                  <a:gd name="T11" fmla="*/ 15 h 32"/>
                  <a:gd name="T12" fmla="*/ 87 w 89"/>
                  <a:gd name="T13" fmla="*/ 12 h 32"/>
                  <a:gd name="T14" fmla="*/ 68 w 89"/>
                  <a:gd name="T1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32">
                    <a:moveTo>
                      <a:pt x="68" y="13"/>
                    </a:moveTo>
                    <a:cubicBezTo>
                      <a:pt x="45" y="13"/>
                      <a:pt x="21" y="9"/>
                      <a:pt x="4" y="0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18"/>
                      <a:pt x="26" y="32"/>
                      <a:pt x="68" y="32"/>
                    </a:cubicBezTo>
                    <a:cubicBezTo>
                      <a:pt x="73" y="32"/>
                      <a:pt x="77" y="32"/>
                      <a:pt x="81" y="32"/>
                    </a:cubicBezTo>
                    <a:cubicBezTo>
                      <a:pt x="82" y="25"/>
                      <a:pt x="84" y="20"/>
                      <a:pt x="89" y="15"/>
                    </a:cubicBezTo>
                    <a:cubicBezTo>
                      <a:pt x="88" y="14"/>
                      <a:pt x="87" y="13"/>
                      <a:pt x="87" y="12"/>
                    </a:cubicBezTo>
                    <a:cubicBezTo>
                      <a:pt x="80" y="13"/>
                      <a:pt x="74" y="13"/>
                      <a:pt x="68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37" name="Freeform 17"/>
              <p:cNvSpPr/>
              <p:nvPr/>
            </p:nvSpPr>
            <p:spPr>
              <a:xfrm>
                <a:off x="5816596" y="3934524"/>
                <a:ext cx="135083" cy="48655"/>
              </a:xfrm>
              <a:custGeom>
                <a:avLst/>
                <a:gdLst>
                  <a:gd name="T0" fmla="*/ 68 w 89"/>
                  <a:gd name="T1" fmla="*/ 13 h 32"/>
                  <a:gd name="T2" fmla="*/ 4 w 89"/>
                  <a:gd name="T3" fmla="*/ 0 h 32"/>
                  <a:gd name="T4" fmla="*/ 0 w 89"/>
                  <a:gd name="T5" fmla="*/ 8 h 32"/>
                  <a:gd name="T6" fmla="*/ 68 w 89"/>
                  <a:gd name="T7" fmla="*/ 32 h 32"/>
                  <a:gd name="T8" fmla="*/ 81 w 89"/>
                  <a:gd name="T9" fmla="*/ 32 h 32"/>
                  <a:gd name="T10" fmla="*/ 89 w 89"/>
                  <a:gd name="T11" fmla="*/ 15 h 32"/>
                  <a:gd name="T12" fmla="*/ 87 w 89"/>
                  <a:gd name="T13" fmla="*/ 12 h 32"/>
                  <a:gd name="T14" fmla="*/ 68 w 89"/>
                  <a:gd name="T1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32">
                    <a:moveTo>
                      <a:pt x="68" y="13"/>
                    </a:moveTo>
                    <a:cubicBezTo>
                      <a:pt x="45" y="13"/>
                      <a:pt x="21" y="9"/>
                      <a:pt x="4" y="0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18"/>
                      <a:pt x="26" y="32"/>
                      <a:pt x="68" y="32"/>
                    </a:cubicBezTo>
                    <a:cubicBezTo>
                      <a:pt x="73" y="32"/>
                      <a:pt x="77" y="32"/>
                      <a:pt x="81" y="32"/>
                    </a:cubicBezTo>
                    <a:cubicBezTo>
                      <a:pt x="82" y="26"/>
                      <a:pt x="84" y="20"/>
                      <a:pt x="89" y="15"/>
                    </a:cubicBezTo>
                    <a:cubicBezTo>
                      <a:pt x="88" y="14"/>
                      <a:pt x="87" y="13"/>
                      <a:pt x="87" y="12"/>
                    </a:cubicBezTo>
                    <a:cubicBezTo>
                      <a:pt x="80" y="13"/>
                      <a:pt x="74" y="13"/>
                      <a:pt x="68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38" name="Freeform 18"/>
              <p:cNvSpPr/>
              <p:nvPr/>
            </p:nvSpPr>
            <p:spPr>
              <a:xfrm>
                <a:off x="5816597" y="3880747"/>
                <a:ext cx="131881" cy="48655"/>
              </a:xfrm>
              <a:custGeom>
                <a:avLst/>
                <a:gdLst>
                  <a:gd name="T0" fmla="*/ 68 w 87"/>
                  <a:gd name="T1" fmla="*/ 32 h 32"/>
                  <a:gd name="T2" fmla="*/ 81 w 87"/>
                  <a:gd name="T3" fmla="*/ 32 h 32"/>
                  <a:gd name="T4" fmla="*/ 87 w 87"/>
                  <a:gd name="T5" fmla="*/ 17 h 32"/>
                  <a:gd name="T6" fmla="*/ 84 w 87"/>
                  <a:gd name="T7" fmla="*/ 13 h 32"/>
                  <a:gd name="T8" fmla="*/ 68 w 87"/>
                  <a:gd name="T9" fmla="*/ 14 h 32"/>
                  <a:gd name="T10" fmla="*/ 4 w 87"/>
                  <a:gd name="T11" fmla="*/ 0 h 32"/>
                  <a:gd name="T12" fmla="*/ 0 w 87"/>
                  <a:gd name="T13" fmla="*/ 8 h 32"/>
                  <a:gd name="T14" fmla="*/ 68 w 87"/>
                  <a:gd name="T1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32">
                    <a:moveTo>
                      <a:pt x="68" y="32"/>
                    </a:moveTo>
                    <a:cubicBezTo>
                      <a:pt x="73" y="32"/>
                      <a:pt x="77" y="32"/>
                      <a:pt x="81" y="32"/>
                    </a:cubicBezTo>
                    <a:cubicBezTo>
                      <a:pt x="82" y="26"/>
                      <a:pt x="84" y="22"/>
                      <a:pt x="87" y="17"/>
                    </a:cubicBezTo>
                    <a:cubicBezTo>
                      <a:pt x="86" y="16"/>
                      <a:pt x="85" y="14"/>
                      <a:pt x="84" y="13"/>
                    </a:cubicBezTo>
                    <a:cubicBezTo>
                      <a:pt x="79" y="13"/>
                      <a:pt x="73" y="14"/>
                      <a:pt x="68" y="14"/>
                    </a:cubicBezTo>
                    <a:cubicBezTo>
                      <a:pt x="45" y="14"/>
                      <a:pt x="21" y="9"/>
                      <a:pt x="4" y="0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18"/>
                      <a:pt x="26" y="32"/>
                      <a:pt x="68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39" name="Freeform 19"/>
              <p:cNvSpPr/>
              <p:nvPr/>
            </p:nvSpPr>
            <p:spPr>
              <a:xfrm>
                <a:off x="5816596" y="3829530"/>
                <a:ext cx="138284" cy="48655"/>
              </a:xfrm>
              <a:custGeom>
                <a:avLst/>
                <a:gdLst>
                  <a:gd name="T0" fmla="*/ 82 w 91"/>
                  <a:gd name="T1" fmla="*/ 31 h 32"/>
                  <a:gd name="T2" fmla="*/ 91 w 91"/>
                  <a:gd name="T3" fmla="*/ 16 h 32"/>
                  <a:gd name="T4" fmla="*/ 87 w 91"/>
                  <a:gd name="T5" fmla="*/ 12 h 32"/>
                  <a:gd name="T6" fmla="*/ 68 w 91"/>
                  <a:gd name="T7" fmla="*/ 13 h 32"/>
                  <a:gd name="T8" fmla="*/ 4 w 91"/>
                  <a:gd name="T9" fmla="*/ 0 h 32"/>
                  <a:gd name="T10" fmla="*/ 0 w 91"/>
                  <a:gd name="T11" fmla="*/ 7 h 32"/>
                  <a:gd name="T12" fmla="*/ 68 w 91"/>
                  <a:gd name="T13" fmla="*/ 32 h 32"/>
                  <a:gd name="T14" fmla="*/ 82 w 91"/>
                  <a:gd name="T15" fmla="*/ 3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32">
                    <a:moveTo>
                      <a:pt x="82" y="31"/>
                    </a:moveTo>
                    <a:cubicBezTo>
                      <a:pt x="83" y="25"/>
                      <a:pt x="86" y="21"/>
                      <a:pt x="91" y="16"/>
                    </a:cubicBezTo>
                    <a:cubicBezTo>
                      <a:pt x="89" y="15"/>
                      <a:pt x="88" y="13"/>
                      <a:pt x="87" y="12"/>
                    </a:cubicBezTo>
                    <a:cubicBezTo>
                      <a:pt x="80" y="12"/>
                      <a:pt x="74" y="13"/>
                      <a:pt x="68" y="13"/>
                    </a:cubicBezTo>
                    <a:cubicBezTo>
                      <a:pt x="45" y="13"/>
                      <a:pt x="21" y="8"/>
                      <a:pt x="4" y="0"/>
                    </a:cubicBezTo>
                    <a:cubicBezTo>
                      <a:pt x="1" y="2"/>
                      <a:pt x="0" y="5"/>
                      <a:pt x="0" y="7"/>
                    </a:cubicBezTo>
                    <a:cubicBezTo>
                      <a:pt x="0" y="17"/>
                      <a:pt x="26" y="32"/>
                      <a:pt x="68" y="32"/>
                    </a:cubicBezTo>
                    <a:cubicBezTo>
                      <a:pt x="73" y="32"/>
                      <a:pt x="77" y="31"/>
                      <a:pt x="82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40" name="Freeform 20"/>
              <p:cNvSpPr/>
              <p:nvPr/>
            </p:nvSpPr>
            <p:spPr>
              <a:xfrm>
                <a:off x="5816597" y="3776395"/>
                <a:ext cx="140844" cy="48655"/>
              </a:xfrm>
              <a:custGeom>
                <a:avLst/>
                <a:gdLst>
                  <a:gd name="T0" fmla="*/ 4 w 93"/>
                  <a:gd name="T1" fmla="*/ 0 h 32"/>
                  <a:gd name="T2" fmla="*/ 0 w 93"/>
                  <a:gd name="T3" fmla="*/ 8 h 32"/>
                  <a:gd name="T4" fmla="*/ 68 w 93"/>
                  <a:gd name="T5" fmla="*/ 32 h 32"/>
                  <a:gd name="T6" fmla="*/ 81 w 93"/>
                  <a:gd name="T7" fmla="*/ 31 h 32"/>
                  <a:gd name="T8" fmla="*/ 93 w 93"/>
                  <a:gd name="T9" fmla="*/ 11 h 32"/>
                  <a:gd name="T10" fmla="*/ 68 w 93"/>
                  <a:gd name="T11" fmla="*/ 13 h 32"/>
                  <a:gd name="T12" fmla="*/ 4 w 93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32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0" y="17"/>
                      <a:pt x="26" y="32"/>
                      <a:pt x="68" y="32"/>
                    </a:cubicBezTo>
                    <a:cubicBezTo>
                      <a:pt x="73" y="32"/>
                      <a:pt x="77" y="31"/>
                      <a:pt x="81" y="31"/>
                    </a:cubicBezTo>
                    <a:cubicBezTo>
                      <a:pt x="82" y="23"/>
                      <a:pt x="86" y="17"/>
                      <a:pt x="93" y="11"/>
                    </a:cubicBezTo>
                    <a:cubicBezTo>
                      <a:pt x="85" y="12"/>
                      <a:pt x="76" y="13"/>
                      <a:pt x="68" y="13"/>
                    </a:cubicBezTo>
                    <a:cubicBezTo>
                      <a:pt x="45" y="13"/>
                      <a:pt x="21" y="8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41" name="Freeform 21"/>
              <p:cNvSpPr/>
              <p:nvPr/>
            </p:nvSpPr>
            <p:spPr>
              <a:xfrm>
                <a:off x="5816596" y="3723257"/>
                <a:ext cx="206145" cy="48655"/>
              </a:xfrm>
              <a:custGeom>
                <a:avLst/>
                <a:gdLst>
                  <a:gd name="T0" fmla="*/ 136 w 136"/>
                  <a:gd name="T1" fmla="*/ 8 h 32"/>
                  <a:gd name="T2" fmla="*/ 131 w 136"/>
                  <a:gd name="T3" fmla="*/ 0 h 32"/>
                  <a:gd name="T4" fmla="*/ 68 w 136"/>
                  <a:gd name="T5" fmla="*/ 13 h 32"/>
                  <a:gd name="T6" fmla="*/ 4 w 136"/>
                  <a:gd name="T7" fmla="*/ 0 h 32"/>
                  <a:gd name="T8" fmla="*/ 0 w 136"/>
                  <a:gd name="T9" fmla="*/ 8 h 32"/>
                  <a:gd name="T10" fmla="*/ 68 w 136"/>
                  <a:gd name="T11" fmla="*/ 32 h 32"/>
                  <a:gd name="T12" fmla="*/ 136 w 136"/>
                  <a:gd name="T13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" h="32">
                    <a:moveTo>
                      <a:pt x="136" y="8"/>
                    </a:moveTo>
                    <a:cubicBezTo>
                      <a:pt x="136" y="5"/>
                      <a:pt x="134" y="2"/>
                      <a:pt x="131" y="0"/>
                    </a:cubicBezTo>
                    <a:cubicBezTo>
                      <a:pt x="115" y="8"/>
                      <a:pt x="91" y="13"/>
                      <a:pt x="68" y="13"/>
                    </a:cubicBezTo>
                    <a:cubicBezTo>
                      <a:pt x="45" y="13"/>
                      <a:pt x="21" y="8"/>
                      <a:pt x="4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17"/>
                      <a:pt x="26" y="32"/>
                      <a:pt x="68" y="32"/>
                    </a:cubicBezTo>
                    <a:cubicBezTo>
                      <a:pt x="109" y="32"/>
                      <a:pt x="136" y="17"/>
                      <a:pt x="136" y="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42" name="Oval 22"/>
              <p:cNvSpPr>
                <a:spLocks noChangeArrowheads="1"/>
              </p:cNvSpPr>
              <p:nvPr/>
            </p:nvSpPr>
            <p:spPr>
              <a:xfrm>
                <a:off x="5816596" y="3645153"/>
                <a:ext cx="206145" cy="729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43" name="Freeform 23"/>
              <p:cNvSpPr/>
              <p:nvPr/>
            </p:nvSpPr>
            <p:spPr>
              <a:xfrm>
                <a:off x="5963843" y="4025433"/>
                <a:ext cx="208066" cy="48655"/>
              </a:xfrm>
              <a:custGeom>
                <a:avLst/>
                <a:gdLst>
                  <a:gd name="T0" fmla="*/ 132 w 137"/>
                  <a:gd name="T1" fmla="*/ 0 h 32"/>
                  <a:gd name="T2" fmla="*/ 69 w 137"/>
                  <a:gd name="T3" fmla="*/ 13 h 32"/>
                  <a:gd name="T4" fmla="*/ 5 w 137"/>
                  <a:gd name="T5" fmla="*/ 0 h 32"/>
                  <a:gd name="T6" fmla="*/ 0 w 137"/>
                  <a:gd name="T7" fmla="*/ 8 h 32"/>
                  <a:gd name="T8" fmla="*/ 69 w 137"/>
                  <a:gd name="T9" fmla="*/ 32 h 32"/>
                  <a:gd name="T10" fmla="*/ 137 w 137"/>
                  <a:gd name="T11" fmla="*/ 8 h 32"/>
                  <a:gd name="T12" fmla="*/ 132 w 13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32">
                    <a:moveTo>
                      <a:pt x="132" y="0"/>
                    </a:moveTo>
                    <a:cubicBezTo>
                      <a:pt x="116" y="8"/>
                      <a:pt x="92" y="13"/>
                      <a:pt x="69" y="13"/>
                    </a:cubicBezTo>
                    <a:cubicBezTo>
                      <a:pt x="45" y="13"/>
                      <a:pt x="22" y="8"/>
                      <a:pt x="5" y="0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7"/>
                      <a:pt x="27" y="32"/>
                      <a:pt x="69" y="32"/>
                    </a:cubicBezTo>
                    <a:cubicBezTo>
                      <a:pt x="110" y="32"/>
                      <a:pt x="137" y="17"/>
                      <a:pt x="137" y="8"/>
                    </a:cubicBezTo>
                    <a:cubicBezTo>
                      <a:pt x="137" y="5"/>
                      <a:pt x="135" y="2"/>
                      <a:pt x="1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44" name="Freeform 24"/>
              <p:cNvSpPr/>
              <p:nvPr/>
            </p:nvSpPr>
            <p:spPr>
              <a:xfrm>
                <a:off x="5963843" y="3972295"/>
                <a:ext cx="208066" cy="48655"/>
              </a:xfrm>
              <a:custGeom>
                <a:avLst/>
                <a:gdLst>
                  <a:gd name="T0" fmla="*/ 132 w 137"/>
                  <a:gd name="T1" fmla="*/ 0 h 32"/>
                  <a:gd name="T2" fmla="*/ 69 w 137"/>
                  <a:gd name="T3" fmla="*/ 13 h 32"/>
                  <a:gd name="T4" fmla="*/ 5 w 137"/>
                  <a:gd name="T5" fmla="*/ 0 h 32"/>
                  <a:gd name="T6" fmla="*/ 0 w 137"/>
                  <a:gd name="T7" fmla="*/ 8 h 32"/>
                  <a:gd name="T8" fmla="*/ 69 w 137"/>
                  <a:gd name="T9" fmla="*/ 32 h 32"/>
                  <a:gd name="T10" fmla="*/ 137 w 137"/>
                  <a:gd name="T11" fmla="*/ 8 h 32"/>
                  <a:gd name="T12" fmla="*/ 132 w 13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32">
                    <a:moveTo>
                      <a:pt x="132" y="0"/>
                    </a:moveTo>
                    <a:cubicBezTo>
                      <a:pt x="116" y="8"/>
                      <a:pt x="92" y="13"/>
                      <a:pt x="69" y="13"/>
                    </a:cubicBezTo>
                    <a:cubicBezTo>
                      <a:pt x="45" y="13"/>
                      <a:pt x="22" y="8"/>
                      <a:pt x="5" y="0"/>
                    </a:cubicBezTo>
                    <a:cubicBezTo>
                      <a:pt x="2" y="2"/>
                      <a:pt x="0" y="5"/>
                      <a:pt x="0" y="8"/>
                    </a:cubicBezTo>
                    <a:cubicBezTo>
                      <a:pt x="0" y="17"/>
                      <a:pt x="27" y="32"/>
                      <a:pt x="69" y="32"/>
                    </a:cubicBezTo>
                    <a:cubicBezTo>
                      <a:pt x="110" y="32"/>
                      <a:pt x="137" y="17"/>
                      <a:pt x="137" y="8"/>
                    </a:cubicBezTo>
                    <a:cubicBezTo>
                      <a:pt x="137" y="5"/>
                      <a:pt x="135" y="2"/>
                      <a:pt x="13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45" name="Freeform 25"/>
              <p:cNvSpPr/>
              <p:nvPr/>
            </p:nvSpPr>
            <p:spPr>
              <a:xfrm>
                <a:off x="5963843" y="3922359"/>
                <a:ext cx="208066" cy="45454"/>
              </a:xfrm>
              <a:custGeom>
                <a:avLst/>
                <a:gdLst>
                  <a:gd name="T0" fmla="*/ 69 w 137"/>
                  <a:gd name="T1" fmla="*/ 15 h 30"/>
                  <a:gd name="T2" fmla="*/ 3 w 137"/>
                  <a:gd name="T3" fmla="*/ 0 h 30"/>
                  <a:gd name="T4" fmla="*/ 0 w 137"/>
                  <a:gd name="T5" fmla="*/ 6 h 30"/>
                  <a:gd name="T6" fmla="*/ 69 w 137"/>
                  <a:gd name="T7" fmla="*/ 30 h 30"/>
                  <a:gd name="T8" fmla="*/ 137 w 137"/>
                  <a:gd name="T9" fmla="*/ 6 h 30"/>
                  <a:gd name="T10" fmla="*/ 134 w 137"/>
                  <a:gd name="T11" fmla="*/ 0 h 30"/>
                  <a:gd name="T12" fmla="*/ 69 w 137"/>
                  <a:gd name="T1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30">
                    <a:moveTo>
                      <a:pt x="69" y="15"/>
                    </a:moveTo>
                    <a:cubicBezTo>
                      <a:pt x="44" y="15"/>
                      <a:pt x="19" y="10"/>
                      <a:pt x="3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16"/>
                      <a:pt x="27" y="30"/>
                      <a:pt x="69" y="30"/>
                    </a:cubicBezTo>
                    <a:cubicBezTo>
                      <a:pt x="110" y="30"/>
                      <a:pt x="137" y="16"/>
                      <a:pt x="137" y="6"/>
                    </a:cubicBezTo>
                    <a:cubicBezTo>
                      <a:pt x="137" y="4"/>
                      <a:pt x="136" y="2"/>
                      <a:pt x="134" y="0"/>
                    </a:cubicBezTo>
                    <a:cubicBezTo>
                      <a:pt x="118" y="10"/>
                      <a:pt x="93" y="15"/>
                      <a:pt x="6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46" name="Freeform 26"/>
              <p:cNvSpPr/>
              <p:nvPr/>
            </p:nvSpPr>
            <p:spPr>
              <a:xfrm>
                <a:off x="5963843" y="3867303"/>
                <a:ext cx="208066" cy="53136"/>
              </a:xfrm>
              <a:custGeom>
                <a:avLst/>
                <a:gdLst>
                  <a:gd name="T0" fmla="*/ 129 w 137"/>
                  <a:gd name="T1" fmla="*/ 0 h 35"/>
                  <a:gd name="T2" fmla="*/ 69 w 137"/>
                  <a:gd name="T3" fmla="*/ 12 h 35"/>
                  <a:gd name="T4" fmla="*/ 8 w 137"/>
                  <a:gd name="T5" fmla="*/ 0 h 35"/>
                  <a:gd name="T6" fmla="*/ 0 w 137"/>
                  <a:gd name="T7" fmla="*/ 11 h 35"/>
                  <a:gd name="T8" fmla="*/ 69 w 137"/>
                  <a:gd name="T9" fmla="*/ 35 h 35"/>
                  <a:gd name="T10" fmla="*/ 137 w 137"/>
                  <a:gd name="T11" fmla="*/ 11 h 35"/>
                  <a:gd name="T12" fmla="*/ 129 w 137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35">
                    <a:moveTo>
                      <a:pt x="129" y="0"/>
                    </a:moveTo>
                    <a:cubicBezTo>
                      <a:pt x="112" y="8"/>
                      <a:pt x="90" y="12"/>
                      <a:pt x="69" y="12"/>
                    </a:cubicBezTo>
                    <a:cubicBezTo>
                      <a:pt x="47" y="12"/>
                      <a:pt x="25" y="8"/>
                      <a:pt x="8" y="0"/>
                    </a:cubicBezTo>
                    <a:cubicBezTo>
                      <a:pt x="3" y="4"/>
                      <a:pt x="0" y="8"/>
                      <a:pt x="0" y="11"/>
                    </a:cubicBezTo>
                    <a:cubicBezTo>
                      <a:pt x="0" y="21"/>
                      <a:pt x="27" y="35"/>
                      <a:pt x="69" y="35"/>
                    </a:cubicBezTo>
                    <a:cubicBezTo>
                      <a:pt x="110" y="35"/>
                      <a:pt x="137" y="21"/>
                      <a:pt x="137" y="11"/>
                    </a:cubicBezTo>
                    <a:cubicBezTo>
                      <a:pt x="137" y="8"/>
                      <a:pt x="134" y="4"/>
                      <a:pt x="12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47" name="Oval 27"/>
              <p:cNvSpPr>
                <a:spLocks noChangeArrowheads="1"/>
              </p:cNvSpPr>
              <p:nvPr/>
            </p:nvSpPr>
            <p:spPr>
              <a:xfrm>
                <a:off x="5963843" y="3788558"/>
                <a:ext cx="208066" cy="7298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  <p:sp>
            <p:nvSpPr>
              <p:cNvPr id="48" name="Freeform 28"/>
              <p:cNvSpPr>
                <a:spLocks noEditPoints="1"/>
              </p:cNvSpPr>
              <p:nvPr/>
            </p:nvSpPr>
            <p:spPr>
              <a:xfrm>
                <a:off x="5178956" y="3402517"/>
                <a:ext cx="1101786" cy="700380"/>
              </a:xfrm>
              <a:custGeom>
                <a:avLst/>
                <a:gdLst>
                  <a:gd name="T0" fmla="*/ 558 w 726"/>
                  <a:gd name="T1" fmla="*/ 108 h 461"/>
                  <a:gd name="T2" fmla="*/ 561 w 726"/>
                  <a:gd name="T3" fmla="*/ 163 h 461"/>
                  <a:gd name="T4" fmla="*/ 196 w 726"/>
                  <a:gd name="T5" fmla="*/ 0 h 461"/>
                  <a:gd name="T6" fmla="*/ 507 w 726"/>
                  <a:gd name="T7" fmla="*/ 432 h 461"/>
                  <a:gd name="T8" fmla="*/ 718 w 726"/>
                  <a:gd name="T9" fmla="*/ 367 h 461"/>
                  <a:gd name="T10" fmla="*/ 718 w 726"/>
                  <a:gd name="T11" fmla="*/ 297 h 461"/>
                  <a:gd name="T12" fmla="*/ 718 w 726"/>
                  <a:gd name="T13" fmla="*/ 228 h 461"/>
                  <a:gd name="T14" fmla="*/ 718 w 726"/>
                  <a:gd name="T15" fmla="*/ 158 h 461"/>
                  <a:gd name="T16" fmla="*/ 303 w 726"/>
                  <a:gd name="T17" fmla="*/ 332 h 461"/>
                  <a:gd name="T18" fmla="*/ 237 w 726"/>
                  <a:gd name="T19" fmla="*/ 262 h 461"/>
                  <a:gd name="T20" fmla="*/ 230 w 726"/>
                  <a:gd name="T21" fmla="*/ 183 h 461"/>
                  <a:gd name="T22" fmla="*/ 304 w 726"/>
                  <a:gd name="T23" fmla="*/ 132 h 461"/>
                  <a:gd name="T24" fmla="*/ 272 w 726"/>
                  <a:gd name="T25" fmla="*/ 178 h 461"/>
                  <a:gd name="T26" fmla="*/ 556 w 726"/>
                  <a:gd name="T27" fmla="*/ 184 h 461"/>
                  <a:gd name="T28" fmla="*/ 556 w 726"/>
                  <a:gd name="T29" fmla="*/ 184 h 461"/>
                  <a:gd name="T30" fmla="*/ 507 w 726"/>
                  <a:gd name="T31" fmla="*/ 332 h 461"/>
                  <a:gd name="T32" fmla="*/ 424 w 726"/>
                  <a:gd name="T33" fmla="*/ 315 h 461"/>
                  <a:gd name="T34" fmla="*/ 507 w 726"/>
                  <a:gd name="T35" fmla="*/ 293 h 461"/>
                  <a:gd name="T36" fmla="*/ 420 w 726"/>
                  <a:gd name="T37" fmla="*/ 288 h 461"/>
                  <a:gd name="T38" fmla="*/ 424 w 726"/>
                  <a:gd name="T39" fmla="*/ 246 h 461"/>
                  <a:gd name="T40" fmla="*/ 488 w 726"/>
                  <a:gd name="T41" fmla="*/ 243 h 461"/>
                  <a:gd name="T42" fmla="*/ 551 w 726"/>
                  <a:gd name="T43" fmla="*/ 211 h 461"/>
                  <a:gd name="T44" fmla="*/ 488 w 726"/>
                  <a:gd name="T45" fmla="*/ 417 h 461"/>
                  <a:gd name="T46" fmla="*/ 507 w 726"/>
                  <a:gd name="T47" fmla="*/ 397 h 461"/>
                  <a:gd name="T48" fmla="*/ 488 w 726"/>
                  <a:gd name="T49" fmla="*/ 382 h 461"/>
                  <a:gd name="T50" fmla="*/ 507 w 726"/>
                  <a:gd name="T51" fmla="*/ 362 h 461"/>
                  <a:gd name="T52" fmla="*/ 517 w 726"/>
                  <a:gd name="T53" fmla="*/ 418 h 461"/>
                  <a:gd name="T54" fmla="*/ 654 w 726"/>
                  <a:gd name="T55" fmla="*/ 418 h 461"/>
                  <a:gd name="T56" fmla="*/ 522 w 726"/>
                  <a:gd name="T57" fmla="*/ 375 h 461"/>
                  <a:gd name="T58" fmla="*/ 586 w 726"/>
                  <a:gd name="T59" fmla="*/ 407 h 461"/>
                  <a:gd name="T60" fmla="*/ 586 w 726"/>
                  <a:gd name="T61" fmla="*/ 357 h 461"/>
                  <a:gd name="T62" fmla="*/ 586 w 726"/>
                  <a:gd name="T63" fmla="*/ 341 h 461"/>
                  <a:gd name="T64" fmla="*/ 646 w 726"/>
                  <a:gd name="T65" fmla="*/ 306 h 461"/>
                  <a:gd name="T66" fmla="*/ 517 w 726"/>
                  <a:gd name="T67" fmla="*/ 278 h 461"/>
                  <a:gd name="T68" fmla="*/ 667 w 726"/>
                  <a:gd name="T69" fmla="*/ 407 h 461"/>
                  <a:gd name="T70" fmla="*/ 710 w 726"/>
                  <a:gd name="T71" fmla="*/ 385 h 461"/>
                  <a:gd name="T72" fmla="*/ 669 w 726"/>
                  <a:gd name="T73" fmla="*/ 353 h 461"/>
                  <a:gd name="T74" fmla="*/ 667 w 726"/>
                  <a:gd name="T75" fmla="*/ 337 h 461"/>
                  <a:gd name="T76" fmla="*/ 710 w 726"/>
                  <a:gd name="T77" fmla="*/ 315 h 461"/>
                  <a:gd name="T78" fmla="*/ 669 w 726"/>
                  <a:gd name="T79" fmla="*/ 283 h 461"/>
                  <a:gd name="T80" fmla="*/ 667 w 726"/>
                  <a:gd name="T81" fmla="*/ 267 h 461"/>
                  <a:gd name="T82" fmla="*/ 667 w 726"/>
                  <a:gd name="T83" fmla="*/ 267 h 461"/>
                  <a:gd name="T84" fmla="*/ 642 w 726"/>
                  <a:gd name="T85" fmla="*/ 215 h 461"/>
                  <a:gd name="T86" fmla="*/ 642 w 726"/>
                  <a:gd name="T87" fmla="*/ 199 h 461"/>
                  <a:gd name="T88" fmla="*/ 705 w 726"/>
                  <a:gd name="T89" fmla="*/ 167 h 461"/>
                  <a:gd name="T90" fmla="*/ 574 w 726"/>
                  <a:gd name="T91" fmla="*/ 140 h 461"/>
                  <a:gd name="T92" fmla="*/ 710 w 726"/>
                  <a:gd name="T93" fmla="*/ 140 h 461"/>
                  <a:gd name="T94" fmla="*/ 642 w 726"/>
                  <a:gd name="T95" fmla="*/ 84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6" h="461">
                    <a:moveTo>
                      <a:pt x="719" y="124"/>
                    </a:moveTo>
                    <a:cubicBezTo>
                      <a:pt x="724" y="119"/>
                      <a:pt x="726" y="114"/>
                      <a:pt x="726" y="108"/>
                    </a:cubicBezTo>
                    <a:cubicBezTo>
                      <a:pt x="726" y="82"/>
                      <a:pt x="683" y="68"/>
                      <a:pt x="642" y="68"/>
                    </a:cubicBezTo>
                    <a:cubicBezTo>
                      <a:pt x="601" y="68"/>
                      <a:pt x="558" y="82"/>
                      <a:pt x="558" y="108"/>
                    </a:cubicBezTo>
                    <a:cubicBezTo>
                      <a:pt x="558" y="114"/>
                      <a:pt x="560" y="119"/>
                      <a:pt x="564" y="124"/>
                    </a:cubicBezTo>
                    <a:cubicBezTo>
                      <a:pt x="560" y="129"/>
                      <a:pt x="558" y="134"/>
                      <a:pt x="558" y="140"/>
                    </a:cubicBezTo>
                    <a:cubicBezTo>
                      <a:pt x="558" y="147"/>
                      <a:pt x="560" y="153"/>
                      <a:pt x="565" y="158"/>
                    </a:cubicBezTo>
                    <a:cubicBezTo>
                      <a:pt x="564" y="159"/>
                      <a:pt x="562" y="161"/>
                      <a:pt x="561" y="163"/>
                    </a:cubicBezTo>
                    <a:cubicBezTo>
                      <a:pt x="546" y="150"/>
                      <a:pt x="516" y="144"/>
                      <a:pt x="488" y="144"/>
                    </a:cubicBezTo>
                    <a:cubicBezTo>
                      <a:pt x="487" y="144"/>
                      <a:pt x="486" y="144"/>
                      <a:pt x="485" y="144"/>
                    </a:cubicBezTo>
                    <a:cubicBezTo>
                      <a:pt x="454" y="91"/>
                      <a:pt x="412" y="40"/>
                      <a:pt x="375" y="0"/>
                    </a:cubicBezTo>
                    <a:quadBezTo>
                      <a:pt x="196" y="0"/>
                      <a:pt x="196" y="0"/>
                    </a:quadBezTo>
                    <a:cubicBezTo>
                      <a:pt x="109" y="87"/>
                      <a:pt x="0" y="224"/>
                      <a:pt x="57" y="323"/>
                    </a:cubicBezTo>
                    <a:cubicBezTo>
                      <a:pt x="120" y="435"/>
                      <a:pt x="296" y="461"/>
                      <a:pt x="415" y="414"/>
                    </a:cubicBezTo>
                    <a:cubicBezTo>
                      <a:pt x="431" y="427"/>
                      <a:pt x="460" y="433"/>
                      <a:pt x="488" y="433"/>
                    </a:cubicBezTo>
                    <a:cubicBezTo>
                      <a:pt x="494" y="433"/>
                      <a:pt x="500" y="433"/>
                      <a:pt x="507" y="432"/>
                    </a:cubicBezTo>
                    <a:cubicBezTo>
                      <a:pt x="519" y="449"/>
                      <a:pt x="553" y="458"/>
                      <a:pt x="586" y="458"/>
                    </a:cubicBezTo>
                    <a:cubicBezTo>
                      <a:pt x="624" y="458"/>
                      <a:pt x="664" y="445"/>
                      <a:pt x="669" y="423"/>
                    </a:cubicBezTo>
                    <a:cubicBezTo>
                      <a:pt x="700" y="418"/>
                      <a:pt x="726" y="405"/>
                      <a:pt x="726" y="385"/>
                    </a:cubicBezTo>
                    <a:cubicBezTo>
                      <a:pt x="726" y="378"/>
                      <a:pt x="723" y="372"/>
                      <a:pt x="718" y="367"/>
                    </a:cubicBezTo>
                    <a:cubicBezTo>
                      <a:pt x="723" y="362"/>
                      <a:pt x="726" y="356"/>
                      <a:pt x="726" y="350"/>
                    </a:cubicBezTo>
                    <a:cubicBezTo>
                      <a:pt x="726" y="343"/>
                      <a:pt x="723" y="337"/>
                      <a:pt x="718" y="332"/>
                    </a:cubicBezTo>
                    <a:cubicBezTo>
                      <a:pt x="723" y="327"/>
                      <a:pt x="726" y="322"/>
                      <a:pt x="726" y="315"/>
                    </a:cubicBezTo>
                    <a:cubicBezTo>
                      <a:pt x="726" y="308"/>
                      <a:pt x="723" y="302"/>
                      <a:pt x="718" y="297"/>
                    </a:cubicBezTo>
                    <a:cubicBezTo>
                      <a:pt x="723" y="292"/>
                      <a:pt x="726" y="287"/>
                      <a:pt x="726" y="280"/>
                    </a:cubicBezTo>
                    <a:cubicBezTo>
                      <a:pt x="726" y="273"/>
                      <a:pt x="723" y="268"/>
                      <a:pt x="718" y="263"/>
                    </a:cubicBezTo>
                    <a:cubicBezTo>
                      <a:pt x="723" y="257"/>
                      <a:pt x="726" y="252"/>
                      <a:pt x="726" y="245"/>
                    </a:cubicBezTo>
                    <a:cubicBezTo>
                      <a:pt x="726" y="238"/>
                      <a:pt x="723" y="233"/>
                      <a:pt x="718" y="228"/>
                    </a:cubicBezTo>
                    <a:cubicBezTo>
                      <a:pt x="723" y="223"/>
                      <a:pt x="726" y="217"/>
                      <a:pt x="726" y="210"/>
                    </a:cubicBezTo>
                    <a:cubicBezTo>
                      <a:pt x="726" y="204"/>
                      <a:pt x="723" y="198"/>
                      <a:pt x="718" y="193"/>
                    </a:cubicBezTo>
                    <a:cubicBezTo>
                      <a:pt x="723" y="188"/>
                      <a:pt x="726" y="182"/>
                      <a:pt x="726" y="175"/>
                    </a:cubicBezTo>
                    <a:cubicBezTo>
                      <a:pt x="726" y="169"/>
                      <a:pt x="723" y="163"/>
                      <a:pt x="718" y="158"/>
                    </a:cubicBezTo>
                    <a:cubicBezTo>
                      <a:pt x="723" y="153"/>
                      <a:pt x="726" y="147"/>
                      <a:pt x="726" y="140"/>
                    </a:cubicBezTo>
                    <a:cubicBezTo>
                      <a:pt x="726" y="134"/>
                      <a:pt x="724" y="129"/>
                      <a:pt x="719" y="124"/>
                    </a:cubicBezTo>
                    <a:moveTo>
                      <a:pt x="303" y="304"/>
                    </a:moveTo>
                    <a:quadBezTo>
                      <a:pt x="303" y="332"/>
                      <a:pt x="303" y="332"/>
                    </a:quadBezTo>
                    <a:quadBezTo>
                      <a:pt x="276" y="332"/>
                      <a:pt x="276" y="332"/>
                    </a:quadBezTo>
                    <a:quadBezTo>
                      <a:pt x="276" y="306"/>
                      <a:pt x="276" y="306"/>
                    </a:quadBezTo>
                    <a:cubicBezTo>
                      <a:pt x="257" y="305"/>
                      <a:pt x="239" y="300"/>
                      <a:pt x="229" y="294"/>
                    </a:cubicBezTo>
                    <a:quadBezTo>
                      <a:pt x="237" y="262"/>
                      <a:pt x="237" y="262"/>
                    </a:quadBezTo>
                    <a:cubicBezTo>
                      <a:pt x="249" y="269"/>
                      <a:pt x="265" y="274"/>
                      <a:pt x="283" y="274"/>
                    </a:cubicBezTo>
                    <a:cubicBezTo>
                      <a:pt x="298" y="274"/>
                      <a:pt x="309" y="268"/>
                      <a:pt x="309" y="257"/>
                    </a:cubicBezTo>
                    <a:cubicBezTo>
                      <a:pt x="309" y="247"/>
                      <a:pt x="300" y="240"/>
                      <a:pt x="280" y="233"/>
                    </a:cubicBezTo>
                    <a:cubicBezTo>
                      <a:pt x="250" y="223"/>
                      <a:pt x="230" y="210"/>
                      <a:pt x="230" y="183"/>
                    </a:cubicBezTo>
                    <a:cubicBezTo>
                      <a:pt x="230" y="159"/>
                      <a:pt x="247" y="140"/>
                      <a:pt x="277" y="134"/>
                    </a:cubicBezTo>
                    <a:quadBezTo>
                      <a:pt x="277" y="108"/>
                      <a:pt x="277" y="108"/>
                    </a:quadBezTo>
                    <a:quadBezTo>
                      <a:pt x="303" y="108"/>
                      <a:pt x="303" y="108"/>
                    </a:quadBezTo>
                    <a:quadBezTo>
                      <a:pt x="304" y="132"/>
                      <a:pt x="304" y="132"/>
                    </a:quadBezTo>
                    <a:cubicBezTo>
                      <a:pt x="322" y="133"/>
                      <a:pt x="334" y="137"/>
                      <a:pt x="343" y="141"/>
                    </a:cubicBezTo>
                    <a:quadBezTo>
                      <a:pt x="336" y="172"/>
                      <a:pt x="336" y="172"/>
                    </a:quadBezTo>
                    <a:cubicBezTo>
                      <a:pt x="328" y="169"/>
                      <a:pt x="316" y="163"/>
                      <a:pt x="296" y="163"/>
                    </a:cubicBezTo>
                    <a:cubicBezTo>
                      <a:pt x="278" y="163"/>
                      <a:pt x="272" y="171"/>
                      <a:pt x="272" y="178"/>
                    </a:cubicBezTo>
                    <a:cubicBezTo>
                      <a:pt x="272" y="187"/>
                      <a:pt x="282" y="193"/>
                      <a:pt x="305" y="202"/>
                    </a:cubicBezTo>
                    <a:cubicBezTo>
                      <a:pt x="338" y="213"/>
                      <a:pt x="351" y="228"/>
                      <a:pt x="351" y="253"/>
                    </a:cubicBezTo>
                    <a:cubicBezTo>
                      <a:pt x="352" y="278"/>
                      <a:pt x="334" y="299"/>
                      <a:pt x="303" y="304"/>
                    </a:cubicBezTo>
                    <a:moveTo>
                      <a:pt x="556" y="184"/>
                    </a:moveTo>
                    <a:cubicBezTo>
                      <a:pt x="556" y="194"/>
                      <a:pt x="529" y="208"/>
                      <a:pt x="488" y="208"/>
                    </a:cubicBezTo>
                    <a:cubicBezTo>
                      <a:pt x="446" y="208"/>
                      <a:pt x="420" y="194"/>
                      <a:pt x="420" y="184"/>
                    </a:cubicBezTo>
                    <a:cubicBezTo>
                      <a:pt x="420" y="174"/>
                      <a:pt x="446" y="160"/>
                      <a:pt x="488" y="160"/>
                    </a:cubicBezTo>
                    <a:cubicBezTo>
                      <a:pt x="529" y="160"/>
                      <a:pt x="556" y="174"/>
                      <a:pt x="556" y="184"/>
                    </a:cubicBezTo>
                    <a:moveTo>
                      <a:pt x="424" y="315"/>
                    </a:moveTo>
                    <a:cubicBezTo>
                      <a:pt x="441" y="324"/>
                      <a:pt x="465" y="329"/>
                      <a:pt x="488" y="329"/>
                    </a:cubicBezTo>
                    <a:cubicBezTo>
                      <a:pt x="493" y="329"/>
                      <a:pt x="499" y="328"/>
                      <a:pt x="504" y="328"/>
                    </a:cubicBezTo>
                    <a:cubicBezTo>
                      <a:pt x="505" y="329"/>
                      <a:pt x="506" y="331"/>
                      <a:pt x="507" y="332"/>
                    </a:cubicBezTo>
                    <a:cubicBezTo>
                      <a:pt x="504" y="337"/>
                      <a:pt x="502" y="341"/>
                      <a:pt x="501" y="347"/>
                    </a:cubicBezTo>
                    <a:cubicBezTo>
                      <a:pt x="497" y="347"/>
                      <a:pt x="493" y="347"/>
                      <a:pt x="488" y="347"/>
                    </a:cubicBezTo>
                    <a:cubicBezTo>
                      <a:pt x="446" y="347"/>
                      <a:pt x="420" y="333"/>
                      <a:pt x="420" y="323"/>
                    </a:cubicBezTo>
                    <a:cubicBezTo>
                      <a:pt x="420" y="321"/>
                      <a:pt x="421" y="318"/>
                      <a:pt x="424" y="315"/>
                    </a:cubicBezTo>
                    <a:moveTo>
                      <a:pt x="420" y="288"/>
                    </a:moveTo>
                    <a:cubicBezTo>
                      <a:pt x="420" y="286"/>
                      <a:pt x="421" y="283"/>
                      <a:pt x="424" y="281"/>
                    </a:cubicBezTo>
                    <a:cubicBezTo>
                      <a:pt x="441" y="289"/>
                      <a:pt x="465" y="294"/>
                      <a:pt x="488" y="294"/>
                    </a:cubicBezTo>
                    <a:cubicBezTo>
                      <a:pt x="494" y="294"/>
                      <a:pt x="500" y="293"/>
                      <a:pt x="507" y="293"/>
                    </a:cubicBezTo>
                    <a:cubicBezTo>
                      <a:pt x="508" y="294"/>
                      <a:pt x="509" y="296"/>
                      <a:pt x="511" y="297"/>
                    </a:cubicBezTo>
                    <a:cubicBezTo>
                      <a:pt x="506" y="302"/>
                      <a:pt x="503" y="306"/>
                      <a:pt x="502" y="312"/>
                    </a:cubicBezTo>
                    <a:cubicBezTo>
                      <a:pt x="497" y="312"/>
                      <a:pt x="493" y="313"/>
                      <a:pt x="488" y="313"/>
                    </a:cubicBezTo>
                    <a:cubicBezTo>
                      <a:pt x="446" y="313"/>
                      <a:pt x="420" y="298"/>
                      <a:pt x="420" y="288"/>
                    </a:cubicBezTo>
                    <a:moveTo>
                      <a:pt x="501" y="277"/>
                    </a:moveTo>
                    <a:cubicBezTo>
                      <a:pt x="497" y="277"/>
                      <a:pt x="493" y="278"/>
                      <a:pt x="488" y="278"/>
                    </a:cubicBezTo>
                    <a:cubicBezTo>
                      <a:pt x="446" y="278"/>
                      <a:pt x="420" y="263"/>
                      <a:pt x="420" y="254"/>
                    </a:cubicBezTo>
                    <a:cubicBezTo>
                      <a:pt x="420" y="251"/>
                      <a:pt x="421" y="248"/>
                      <a:pt x="424" y="246"/>
                    </a:cubicBezTo>
                    <a:cubicBezTo>
                      <a:pt x="441" y="254"/>
                      <a:pt x="465" y="259"/>
                      <a:pt x="488" y="259"/>
                    </a:cubicBezTo>
                    <a:cubicBezTo>
                      <a:pt x="496" y="259"/>
                      <a:pt x="505" y="258"/>
                      <a:pt x="513" y="257"/>
                    </a:cubicBezTo>
                    <a:cubicBezTo>
                      <a:pt x="506" y="263"/>
                      <a:pt x="502" y="269"/>
                      <a:pt x="501" y="277"/>
                    </a:cubicBezTo>
                    <a:moveTo>
                      <a:pt x="488" y="243"/>
                    </a:moveTo>
                    <a:cubicBezTo>
                      <a:pt x="446" y="243"/>
                      <a:pt x="420" y="228"/>
                      <a:pt x="420" y="219"/>
                    </a:cubicBezTo>
                    <a:cubicBezTo>
                      <a:pt x="420" y="216"/>
                      <a:pt x="421" y="213"/>
                      <a:pt x="424" y="211"/>
                    </a:cubicBezTo>
                    <a:cubicBezTo>
                      <a:pt x="441" y="219"/>
                      <a:pt x="465" y="224"/>
                      <a:pt x="488" y="224"/>
                    </a:cubicBezTo>
                    <a:cubicBezTo>
                      <a:pt x="511" y="224"/>
                      <a:pt x="535" y="219"/>
                      <a:pt x="551" y="211"/>
                    </a:cubicBezTo>
                    <a:cubicBezTo>
                      <a:pt x="554" y="213"/>
                      <a:pt x="556" y="216"/>
                      <a:pt x="556" y="219"/>
                    </a:cubicBezTo>
                    <a:cubicBezTo>
                      <a:pt x="556" y="228"/>
                      <a:pt x="529" y="243"/>
                      <a:pt x="488" y="243"/>
                    </a:cubicBezTo>
                    <a:moveTo>
                      <a:pt x="501" y="417"/>
                    </a:moveTo>
                    <a:cubicBezTo>
                      <a:pt x="497" y="417"/>
                      <a:pt x="493" y="417"/>
                      <a:pt x="488" y="417"/>
                    </a:cubicBezTo>
                    <a:cubicBezTo>
                      <a:pt x="446" y="417"/>
                      <a:pt x="420" y="403"/>
                      <a:pt x="420" y="393"/>
                    </a:cubicBezTo>
                    <a:cubicBezTo>
                      <a:pt x="420" y="391"/>
                      <a:pt x="421" y="388"/>
                      <a:pt x="424" y="385"/>
                    </a:cubicBezTo>
                    <a:cubicBezTo>
                      <a:pt x="441" y="394"/>
                      <a:pt x="465" y="398"/>
                      <a:pt x="488" y="398"/>
                    </a:cubicBezTo>
                    <a:cubicBezTo>
                      <a:pt x="494" y="398"/>
                      <a:pt x="500" y="398"/>
                      <a:pt x="507" y="397"/>
                    </a:cubicBezTo>
                    <a:cubicBezTo>
                      <a:pt x="507" y="398"/>
                      <a:pt x="508" y="399"/>
                      <a:pt x="509" y="400"/>
                    </a:cubicBezTo>
                    <a:cubicBezTo>
                      <a:pt x="504" y="405"/>
                      <a:pt x="502" y="410"/>
                      <a:pt x="501" y="417"/>
                    </a:cubicBezTo>
                    <a:moveTo>
                      <a:pt x="501" y="382"/>
                    </a:moveTo>
                    <a:cubicBezTo>
                      <a:pt x="497" y="382"/>
                      <a:pt x="493" y="382"/>
                      <a:pt x="488" y="382"/>
                    </a:cubicBezTo>
                    <a:cubicBezTo>
                      <a:pt x="446" y="382"/>
                      <a:pt x="420" y="368"/>
                      <a:pt x="420" y="358"/>
                    </a:cubicBezTo>
                    <a:cubicBezTo>
                      <a:pt x="420" y="356"/>
                      <a:pt x="421" y="353"/>
                      <a:pt x="424" y="350"/>
                    </a:cubicBezTo>
                    <a:cubicBezTo>
                      <a:pt x="441" y="359"/>
                      <a:pt x="465" y="363"/>
                      <a:pt x="488" y="363"/>
                    </a:cubicBezTo>
                    <a:cubicBezTo>
                      <a:pt x="494" y="363"/>
                      <a:pt x="500" y="363"/>
                      <a:pt x="507" y="362"/>
                    </a:cubicBezTo>
                    <a:cubicBezTo>
                      <a:pt x="507" y="363"/>
                      <a:pt x="508" y="364"/>
                      <a:pt x="509" y="365"/>
                    </a:cubicBezTo>
                    <a:cubicBezTo>
                      <a:pt x="504" y="370"/>
                      <a:pt x="502" y="376"/>
                      <a:pt x="501" y="382"/>
                    </a:cubicBezTo>
                    <a:moveTo>
                      <a:pt x="586" y="442"/>
                    </a:moveTo>
                    <a:cubicBezTo>
                      <a:pt x="544" y="442"/>
                      <a:pt x="517" y="427"/>
                      <a:pt x="517" y="418"/>
                    </a:cubicBezTo>
                    <a:cubicBezTo>
                      <a:pt x="517" y="415"/>
                      <a:pt x="519" y="412"/>
                      <a:pt x="522" y="410"/>
                    </a:cubicBezTo>
                    <a:cubicBezTo>
                      <a:pt x="539" y="418"/>
                      <a:pt x="562" y="423"/>
                      <a:pt x="586" y="423"/>
                    </a:cubicBezTo>
                    <a:cubicBezTo>
                      <a:pt x="609" y="423"/>
                      <a:pt x="633" y="418"/>
                      <a:pt x="649" y="410"/>
                    </a:cubicBezTo>
                    <a:cubicBezTo>
                      <a:pt x="652" y="412"/>
                      <a:pt x="654" y="415"/>
                      <a:pt x="654" y="418"/>
                    </a:cubicBezTo>
                    <a:cubicBezTo>
                      <a:pt x="654" y="427"/>
                      <a:pt x="627" y="442"/>
                      <a:pt x="586" y="442"/>
                    </a:cubicBezTo>
                    <a:moveTo>
                      <a:pt x="586" y="407"/>
                    </a:moveTo>
                    <a:cubicBezTo>
                      <a:pt x="544" y="407"/>
                      <a:pt x="517" y="392"/>
                      <a:pt x="517" y="383"/>
                    </a:cubicBezTo>
                    <a:cubicBezTo>
                      <a:pt x="517" y="380"/>
                      <a:pt x="519" y="377"/>
                      <a:pt x="522" y="375"/>
                    </a:cubicBezTo>
                    <a:cubicBezTo>
                      <a:pt x="539" y="383"/>
                      <a:pt x="562" y="388"/>
                      <a:pt x="586" y="388"/>
                    </a:cubicBezTo>
                    <a:cubicBezTo>
                      <a:pt x="609" y="388"/>
                      <a:pt x="633" y="383"/>
                      <a:pt x="649" y="375"/>
                    </a:cubicBezTo>
                    <a:cubicBezTo>
                      <a:pt x="652" y="377"/>
                      <a:pt x="654" y="380"/>
                      <a:pt x="654" y="383"/>
                    </a:cubicBezTo>
                    <a:cubicBezTo>
                      <a:pt x="654" y="392"/>
                      <a:pt x="627" y="407"/>
                      <a:pt x="586" y="407"/>
                    </a:cubicBezTo>
                    <a:moveTo>
                      <a:pt x="586" y="372"/>
                    </a:moveTo>
                    <a:cubicBezTo>
                      <a:pt x="544" y="372"/>
                      <a:pt x="517" y="358"/>
                      <a:pt x="517" y="348"/>
                    </a:cubicBezTo>
                    <a:cubicBezTo>
                      <a:pt x="517" y="346"/>
                      <a:pt x="518" y="344"/>
                      <a:pt x="520" y="342"/>
                    </a:cubicBezTo>
                    <a:cubicBezTo>
                      <a:pt x="536" y="352"/>
                      <a:pt x="561" y="357"/>
                      <a:pt x="586" y="357"/>
                    </a:cubicBezTo>
                    <a:cubicBezTo>
                      <a:pt x="610" y="357"/>
                      <a:pt x="635" y="352"/>
                      <a:pt x="651" y="342"/>
                    </a:cubicBezTo>
                    <a:cubicBezTo>
                      <a:pt x="653" y="344"/>
                      <a:pt x="654" y="346"/>
                      <a:pt x="654" y="348"/>
                    </a:cubicBezTo>
                    <a:cubicBezTo>
                      <a:pt x="654" y="358"/>
                      <a:pt x="627" y="372"/>
                      <a:pt x="586" y="372"/>
                    </a:cubicBezTo>
                    <a:moveTo>
                      <a:pt x="586" y="341"/>
                    </a:moveTo>
                    <a:cubicBezTo>
                      <a:pt x="544" y="341"/>
                      <a:pt x="517" y="327"/>
                      <a:pt x="517" y="317"/>
                    </a:cubicBezTo>
                    <a:cubicBezTo>
                      <a:pt x="517" y="314"/>
                      <a:pt x="520" y="310"/>
                      <a:pt x="525" y="306"/>
                    </a:cubicBezTo>
                    <a:cubicBezTo>
                      <a:pt x="542" y="314"/>
                      <a:pt x="564" y="318"/>
                      <a:pt x="586" y="318"/>
                    </a:cubicBezTo>
                    <a:cubicBezTo>
                      <a:pt x="607" y="318"/>
                      <a:pt x="629" y="314"/>
                      <a:pt x="646" y="306"/>
                    </a:cubicBezTo>
                    <a:cubicBezTo>
                      <a:pt x="651" y="310"/>
                      <a:pt x="654" y="314"/>
                      <a:pt x="654" y="317"/>
                    </a:cubicBezTo>
                    <a:cubicBezTo>
                      <a:pt x="654" y="327"/>
                      <a:pt x="627" y="341"/>
                      <a:pt x="586" y="341"/>
                    </a:cubicBezTo>
                    <a:moveTo>
                      <a:pt x="586" y="302"/>
                    </a:moveTo>
                    <a:cubicBezTo>
                      <a:pt x="544" y="302"/>
                      <a:pt x="517" y="288"/>
                      <a:pt x="517" y="278"/>
                    </a:cubicBezTo>
                    <a:cubicBezTo>
                      <a:pt x="517" y="268"/>
                      <a:pt x="544" y="254"/>
                      <a:pt x="586" y="254"/>
                    </a:cubicBezTo>
                    <a:cubicBezTo>
                      <a:pt x="627" y="254"/>
                      <a:pt x="654" y="268"/>
                      <a:pt x="654" y="278"/>
                    </a:cubicBezTo>
                    <a:cubicBezTo>
                      <a:pt x="654" y="288"/>
                      <a:pt x="627" y="302"/>
                      <a:pt x="586" y="302"/>
                    </a:cubicBezTo>
                    <a:moveTo>
                      <a:pt x="667" y="407"/>
                    </a:moveTo>
                    <a:cubicBezTo>
                      <a:pt x="666" y="404"/>
                      <a:pt x="664" y="402"/>
                      <a:pt x="662" y="400"/>
                    </a:cubicBezTo>
                    <a:cubicBezTo>
                      <a:pt x="666" y="396"/>
                      <a:pt x="668" y="392"/>
                      <a:pt x="669" y="388"/>
                    </a:cubicBezTo>
                    <a:cubicBezTo>
                      <a:pt x="683" y="386"/>
                      <a:pt x="695" y="382"/>
                      <a:pt x="705" y="377"/>
                    </a:cubicBezTo>
                    <a:cubicBezTo>
                      <a:pt x="708" y="380"/>
                      <a:pt x="710" y="382"/>
                      <a:pt x="710" y="385"/>
                    </a:cubicBezTo>
                    <a:cubicBezTo>
                      <a:pt x="710" y="392"/>
                      <a:pt x="694" y="403"/>
                      <a:pt x="667" y="407"/>
                    </a:cubicBezTo>
                    <a:moveTo>
                      <a:pt x="667" y="372"/>
                    </a:moveTo>
                    <a:cubicBezTo>
                      <a:pt x="666" y="370"/>
                      <a:pt x="664" y="367"/>
                      <a:pt x="662" y="365"/>
                    </a:cubicBezTo>
                    <a:cubicBezTo>
                      <a:pt x="666" y="361"/>
                      <a:pt x="668" y="357"/>
                      <a:pt x="669" y="353"/>
                    </a:cubicBezTo>
                    <a:cubicBezTo>
                      <a:pt x="683" y="351"/>
                      <a:pt x="695" y="347"/>
                      <a:pt x="705" y="342"/>
                    </a:cubicBezTo>
                    <a:cubicBezTo>
                      <a:pt x="708" y="345"/>
                      <a:pt x="710" y="347"/>
                      <a:pt x="710" y="350"/>
                    </a:cubicBezTo>
                    <a:cubicBezTo>
                      <a:pt x="710" y="357"/>
                      <a:pt x="694" y="368"/>
                      <a:pt x="667" y="372"/>
                    </a:cubicBezTo>
                    <a:moveTo>
                      <a:pt x="667" y="337"/>
                    </a:moveTo>
                    <a:cubicBezTo>
                      <a:pt x="666" y="335"/>
                      <a:pt x="665" y="334"/>
                      <a:pt x="664" y="332"/>
                    </a:cubicBezTo>
                    <a:cubicBezTo>
                      <a:pt x="667" y="328"/>
                      <a:pt x="669" y="323"/>
                      <a:pt x="670" y="318"/>
                    </a:cubicBezTo>
                    <a:cubicBezTo>
                      <a:pt x="683" y="316"/>
                      <a:pt x="695" y="312"/>
                      <a:pt x="705" y="307"/>
                    </a:cubicBezTo>
                    <a:cubicBezTo>
                      <a:pt x="708" y="310"/>
                      <a:pt x="710" y="312"/>
                      <a:pt x="710" y="315"/>
                    </a:cubicBezTo>
                    <a:cubicBezTo>
                      <a:pt x="710" y="323"/>
                      <a:pt x="694" y="333"/>
                      <a:pt x="667" y="337"/>
                    </a:cubicBezTo>
                    <a:moveTo>
                      <a:pt x="665" y="302"/>
                    </a:moveTo>
                    <a:cubicBezTo>
                      <a:pt x="663" y="301"/>
                      <a:pt x="662" y="299"/>
                      <a:pt x="660" y="297"/>
                    </a:cubicBezTo>
                    <a:cubicBezTo>
                      <a:pt x="665" y="293"/>
                      <a:pt x="668" y="288"/>
                      <a:pt x="669" y="283"/>
                    </a:cubicBezTo>
                    <a:cubicBezTo>
                      <a:pt x="683" y="281"/>
                      <a:pt x="695" y="277"/>
                      <a:pt x="705" y="272"/>
                    </a:cubicBezTo>
                    <a:cubicBezTo>
                      <a:pt x="708" y="275"/>
                      <a:pt x="710" y="278"/>
                      <a:pt x="710" y="280"/>
                    </a:cubicBezTo>
                    <a:cubicBezTo>
                      <a:pt x="710" y="288"/>
                      <a:pt x="693" y="299"/>
                      <a:pt x="665" y="302"/>
                    </a:cubicBezTo>
                    <a:moveTo>
                      <a:pt x="667" y="267"/>
                    </a:moveTo>
                    <a:cubicBezTo>
                      <a:pt x="664" y="260"/>
                      <a:pt x="657" y="255"/>
                      <a:pt x="647" y="250"/>
                    </a:cubicBezTo>
                    <a:cubicBezTo>
                      <a:pt x="669" y="249"/>
                      <a:pt x="690" y="245"/>
                      <a:pt x="705" y="237"/>
                    </a:cubicBezTo>
                    <a:cubicBezTo>
                      <a:pt x="708" y="240"/>
                      <a:pt x="710" y="243"/>
                      <a:pt x="710" y="245"/>
                    </a:cubicBezTo>
                    <a:cubicBezTo>
                      <a:pt x="710" y="253"/>
                      <a:pt x="694" y="263"/>
                      <a:pt x="667" y="267"/>
                    </a:cubicBezTo>
                    <a:moveTo>
                      <a:pt x="642" y="234"/>
                    </a:moveTo>
                    <a:cubicBezTo>
                      <a:pt x="600" y="234"/>
                      <a:pt x="574" y="220"/>
                      <a:pt x="574" y="210"/>
                    </a:cubicBezTo>
                    <a:cubicBezTo>
                      <a:pt x="574" y="208"/>
                      <a:pt x="575" y="205"/>
                      <a:pt x="578" y="202"/>
                    </a:cubicBezTo>
                    <a:cubicBezTo>
                      <a:pt x="595" y="211"/>
                      <a:pt x="619" y="215"/>
                      <a:pt x="642" y="215"/>
                    </a:cubicBezTo>
                    <a:cubicBezTo>
                      <a:pt x="665" y="215"/>
                      <a:pt x="689" y="211"/>
                      <a:pt x="705" y="202"/>
                    </a:cubicBezTo>
                    <a:cubicBezTo>
                      <a:pt x="708" y="205"/>
                      <a:pt x="710" y="208"/>
                      <a:pt x="710" y="210"/>
                    </a:cubicBezTo>
                    <a:cubicBezTo>
                      <a:pt x="710" y="220"/>
                      <a:pt x="683" y="234"/>
                      <a:pt x="642" y="234"/>
                    </a:cubicBezTo>
                    <a:moveTo>
                      <a:pt x="642" y="199"/>
                    </a:moveTo>
                    <a:cubicBezTo>
                      <a:pt x="600" y="199"/>
                      <a:pt x="574" y="185"/>
                      <a:pt x="574" y="175"/>
                    </a:cubicBezTo>
                    <a:cubicBezTo>
                      <a:pt x="574" y="173"/>
                      <a:pt x="575" y="170"/>
                      <a:pt x="578" y="167"/>
                    </a:cubicBezTo>
                    <a:cubicBezTo>
                      <a:pt x="595" y="176"/>
                      <a:pt x="619" y="180"/>
                      <a:pt x="642" y="180"/>
                    </a:cubicBezTo>
                    <a:cubicBezTo>
                      <a:pt x="665" y="180"/>
                      <a:pt x="689" y="176"/>
                      <a:pt x="705" y="167"/>
                    </a:cubicBezTo>
                    <a:cubicBezTo>
                      <a:pt x="708" y="170"/>
                      <a:pt x="710" y="173"/>
                      <a:pt x="710" y="175"/>
                    </a:cubicBezTo>
                    <a:cubicBezTo>
                      <a:pt x="710" y="185"/>
                      <a:pt x="683" y="199"/>
                      <a:pt x="642" y="199"/>
                    </a:cubicBezTo>
                    <a:moveTo>
                      <a:pt x="642" y="164"/>
                    </a:moveTo>
                    <a:cubicBezTo>
                      <a:pt x="600" y="164"/>
                      <a:pt x="574" y="150"/>
                      <a:pt x="574" y="140"/>
                    </a:cubicBezTo>
                    <a:cubicBezTo>
                      <a:pt x="574" y="138"/>
                      <a:pt x="575" y="136"/>
                      <a:pt x="577" y="134"/>
                    </a:cubicBezTo>
                    <a:cubicBezTo>
                      <a:pt x="593" y="143"/>
                      <a:pt x="618" y="148"/>
                      <a:pt x="642" y="148"/>
                    </a:cubicBezTo>
                    <a:cubicBezTo>
                      <a:pt x="666" y="148"/>
                      <a:pt x="690" y="143"/>
                      <a:pt x="707" y="134"/>
                    </a:cubicBezTo>
                    <a:cubicBezTo>
                      <a:pt x="709" y="136"/>
                      <a:pt x="710" y="138"/>
                      <a:pt x="710" y="140"/>
                    </a:cubicBezTo>
                    <a:cubicBezTo>
                      <a:pt x="710" y="150"/>
                      <a:pt x="683" y="164"/>
                      <a:pt x="642" y="164"/>
                    </a:cubicBezTo>
                    <a:moveTo>
                      <a:pt x="642" y="132"/>
                    </a:moveTo>
                    <a:cubicBezTo>
                      <a:pt x="600" y="132"/>
                      <a:pt x="574" y="117"/>
                      <a:pt x="574" y="108"/>
                    </a:cubicBezTo>
                    <a:cubicBezTo>
                      <a:pt x="574" y="98"/>
                      <a:pt x="600" y="84"/>
                      <a:pt x="642" y="84"/>
                    </a:cubicBezTo>
                    <a:cubicBezTo>
                      <a:pt x="683" y="84"/>
                      <a:pt x="710" y="98"/>
                      <a:pt x="710" y="108"/>
                    </a:cubicBezTo>
                    <a:cubicBezTo>
                      <a:pt x="710" y="117"/>
                      <a:pt x="683" y="132"/>
                      <a:pt x="642" y="13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anchor="t" anchorCtr="0"/>
              <a:lstStyle/>
              <a:p>
                <a:endParaRPr lang="ko-KR" altLang="en-US" sz="1350"/>
              </a:p>
            </p:txBody>
          </p:sp>
        </p:grpSp>
        <p:sp>
          <p:nvSpPr>
            <p:cNvPr id="104" name="직사각형 103"/>
            <p:cNvSpPr/>
            <p:nvPr/>
          </p:nvSpPr>
          <p:spPr>
            <a:xfrm>
              <a:off x="6355595" y="3844096"/>
              <a:ext cx="1692184" cy="6655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79999" rIns="0" bIns="0" anchor="t" anchorCtr="0"/>
            <a:lstStyle/>
            <a:p>
              <a:pPr algn="ctr">
                <a:spcBef>
                  <a:spcPct val="16000"/>
                </a:spcBef>
                <a:spcAft>
                  <a:spcPct val="16000"/>
                </a:spcAft>
              </a:pPr>
              <a:r>
                <a:rPr lang="en-US" altLang="ko-KR" sz="2800" spc="-145">
                  <a:solidFill>
                    <a:srgbClr val="E85349"/>
                  </a:solidFill>
                </a:rPr>
                <a:t>manage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355595" y="4509632"/>
              <a:ext cx="1692184" cy="107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t" anchorCtr="0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수익 관리</a:t>
              </a:r>
            </a:p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회원 블랙 먹이기</a:t>
              </a:r>
            </a:p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가능</a:t>
              </a:r>
              <a:endPara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724035" y="874137"/>
            <a:ext cx="3091680" cy="4479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메인 기능을 중심으로 관련된 부가기능 구현</a:t>
            </a:r>
          </a:p>
          <a:p>
            <a:pPr lvl="0"/>
            <a:r>
              <a:rPr lang="ko-KR" altLang="en-US" sz="1200">
                <a:solidFill>
                  <a:schemeClr val="bg2">
                    <a:lumMod val="25000"/>
                  </a:schemeClr>
                </a:solidFill>
              </a:rPr>
              <a:t>부가 기능 구현 중 세부 기능 컴포넌트화</a:t>
            </a:r>
            <a:endParaRPr lang="en-US" altLang="ko-KR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96631" y="272063"/>
            <a:ext cx="2199859" cy="5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/>
              <a:t>3. </a:t>
            </a:r>
            <a:r>
              <a:rPr lang="ko-KR" altLang="en-US" sz="3200"/>
              <a:t>중요기능</a:t>
            </a:r>
            <a:endParaRPr lang="en-US" altLang="ko-KR" sz="3200"/>
          </a:p>
        </p:txBody>
      </p:sp>
      <p:grpSp>
        <p:nvGrpSpPr>
          <p:cNvPr id="125" name="그룹 124"/>
          <p:cNvGrpSpPr/>
          <p:nvPr/>
        </p:nvGrpSpPr>
        <p:grpSpPr>
          <a:xfrm>
            <a:off x="842092" y="2581934"/>
            <a:ext cx="1692184" cy="3005898"/>
            <a:chOff x="4401876" y="2579659"/>
            <a:chExt cx="1692184" cy="3005898"/>
          </a:xfrm>
        </p:grpSpPr>
        <p:grpSp>
          <p:nvGrpSpPr>
            <p:cNvPr id="126" name="그룹 84"/>
            <p:cNvGrpSpPr/>
            <p:nvPr/>
          </p:nvGrpSpPr>
          <p:grpSpPr>
            <a:xfrm>
              <a:off x="4535005" y="2579659"/>
              <a:ext cx="1426872" cy="1026132"/>
              <a:chOff x="6526213" y="2919413"/>
              <a:chExt cx="1492251" cy="1073150"/>
            </a:xfrm>
          </p:grpSpPr>
          <p:sp>
            <p:nvSpPr>
              <p:cNvPr id="129" name="Freeform 29"/>
              <p:cNvSpPr/>
              <p:nvPr/>
            </p:nvSpPr>
            <p:spPr>
              <a:xfrm>
                <a:off x="7218363" y="3479800"/>
                <a:ext cx="525463" cy="411163"/>
              </a:xfrm>
              <a:custGeom>
                <a:avLst/>
                <a:gdLst>
                  <a:gd name="T0" fmla="*/ 201 w 222"/>
                  <a:gd name="T1" fmla="*/ 0 h 173"/>
                  <a:gd name="T2" fmla="*/ 198 w 222"/>
                  <a:gd name="T3" fmla="*/ 0 h 173"/>
                  <a:gd name="T4" fmla="*/ 176 w 222"/>
                  <a:gd name="T5" fmla="*/ 19 h 173"/>
                  <a:gd name="T6" fmla="*/ 86 w 222"/>
                  <a:gd name="T7" fmla="*/ 112 h 173"/>
                  <a:gd name="T8" fmla="*/ 20 w 222"/>
                  <a:gd name="T9" fmla="*/ 128 h 173"/>
                  <a:gd name="T10" fmla="*/ 5 w 222"/>
                  <a:gd name="T11" fmla="*/ 136 h 173"/>
                  <a:gd name="T12" fmla="*/ 0 w 222"/>
                  <a:gd name="T13" fmla="*/ 152 h 173"/>
                  <a:gd name="T14" fmla="*/ 24 w 222"/>
                  <a:gd name="T15" fmla="*/ 172 h 173"/>
                  <a:gd name="T16" fmla="*/ 76 w 222"/>
                  <a:gd name="T17" fmla="*/ 162 h 173"/>
                  <a:gd name="T18" fmla="*/ 220 w 222"/>
                  <a:gd name="T19" fmla="*/ 25 h 173"/>
                  <a:gd name="T20" fmla="*/ 201 w 222"/>
                  <a:gd name="T2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2" h="173">
                    <a:moveTo>
                      <a:pt x="201" y="0"/>
                    </a:moveTo>
                    <a:cubicBezTo>
                      <a:pt x="200" y="0"/>
                      <a:pt x="199" y="0"/>
                      <a:pt x="198" y="0"/>
                    </a:cubicBezTo>
                    <a:cubicBezTo>
                      <a:pt x="187" y="0"/>
                      <a:pt x="178" y="8"/>
                      <a:pt x="176" y="19"/>
                    </a:cubicBezTo>
                    <a:cubicBezTo>
                      <a:pt x="176" y="22"/>
                      <a:pt x="164" y="82"/>
                      <a:pt x="86" y="112"/>
                    </a:cubicBezTo>
                    <a:cubicBezTo>
                      <a:pt x="68" y="120"/>
                      <a:pt x="46" y="125"/>
                      <a:pt x="20" y="128"/>
                    </a:cubicBezTo>
                    <a:cubicBezTo>
                      <a:pt x="14" y="129"/>
                      <a:pt x="9" y="131"/>
                      <a:pt x="5" y="136"/>
                    </a:cubicBezTo>
                    <a:cubicBezTo>
                      <a:pt x="1" y="141"/>
                      <a:pt x="0" y="146"/>
                      <a:pt x="0" y="152"/>
                    </a:cubicBezTo>
                    <a:cubicBezTo>
                      <a:pt x="1" y="164"/>
                      <a:pt x="12" y="173"/>
                      <a:pt x="24" y="172"/>
                    </a:cubicBezTo>
                    <a:cubicBezTo>
                      <a:pt x="43" y="170"/>
                      <a:pt x="60" y="166"/>
                      <a:pt x="76" y="162"/>
                    </a:cubicBezTo>
                    <a:cubicBezTo>
                      <a:pt x="202" y="127"/>
                      <a:pt x="219" y="30"/>
                      <a:pt x="220" y="25"/>
                    </a:cubicBezTo>
                    <a:cubicBezTo>
                      <a:pt x="222" y="13"/>
                      <a:pt x="213" y="2"/>
                      <a:pt x="201" y="0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30" name="Freeform 30"/>
              <p:cNvSpPr/>
              <p:nvPr/>
            </p:nvSpPr>
            <p:spPr>
              <a:xfrm>
                <a:off x="6526213" y="3373438"/>
                <a:ext cx="635000" cy="619125"/>
              </a:xfrm>
              <a:custGeom>
                <a:avLst/>
                <a:gdLst>
                  <a:gd name="T0" fmla="*/ 106 w 268"/>
                  <a:gd name="T1" fmla="*/ 72 h 261"/>
                  <a:gd name="T2" fmla="*/ 134 w 268"/>
                  <a:gd name="T3" fmla="*/ 34 h 261"/>
                  <a:gd name="T4" fmla="*/ 140 w 268"/>
                  <a:gd name="T5" fmla="*/ 33 h 261"/>
                  <a:gd name="T6" fmla="*/ 173 w 268"/>
                  <a:gd name="T7" fmla="*/ 62 h 261"/>
                  <a:gd name="T8" fmla="*/ 248 w 268"/>
                  <a:gd name="T9" fmla="*/ 143 h 261"/>
                  <a:gd name="T10" fmla="*/ 134 w 268"/>
                  <a:gd name="T11" fmla="*/ 0 h 261"/>
                  <a:gd name="T12" fmla="*/ 0 w 268"/>
                  <a:gd name="T13" fmla="*/ 261 h 261"/>
                  <a:gd name="T14" fmla="*/ 268 w 268"/>
                  <a:gd name="T15" fmla="*/ 261 h 261"/>
                  <a:gd name="T16" fmla="*/ 264 w 268"/>
                  <a:gd name="T17" fmla="*/ 220 h 261"/>
                  <a:gd name="T18" fmla="*/ 106 w 268"/>
                  <a:gd name="T19" fmla="*/ 72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8" h="261">
                    <a:moveTo>
                      <a:pt x="106" y="72"/>
                    </a:moveTo>
                    <a:cubicBezTo>
                      <a:pt x="103" y="54"/>
                      <a:pt x="116" y="36"/>
                      <a:pt x="134" y="34"/>
                    </a:cubicBezTo>
                    <a:cubicBezTo>
                      <a:pt x="136" y="33"/>
                      <a:pt x="138" y="33"/>
                      <a:pt x="140" y="33"/>
                    </a:cubicBezTo>
                    <a:cubicBezTo>
                      <a:pt x="156" y="33"/>
                      <a:pt x="170" y="45"/>
                      <a:pt x="173" y="62"/>
                    </a:cubicBezTo>
                    <a:cubicBezTo>
                      <a:pt x="174" y="64"/>
                      <a:pt x="183" y="114"/>
                      <a:pt x="248" y="143"/>
                    </a:cubicBezTo>
                    <a:cubicBezTo>
                      <a:pt x="224" y="57"/>
                      <a:pt x="182" y="0"/>
                      <a:pt x="134" y="0"/>
                    </a:cubicBezTo>
                    <a:cubicBezTo>
                      <a:pt x="66" y="0"/>
                      <a:pt x="10" y="113"/>
                      <a:pt x="0" y="261"/>
                    </a:cubicBezTo>
                    <a:quadBezTo>
                      <a:pt x="268" y="261"/>
                      <a:pt x="268" y="261"/>
                    </a:quadBezTo>
                    <a:cubicBezTo>
                      <a:pt x="267" y="247"/>
                      <a:pt x="265" y="233"/>
                      <a:pt x="264" y="220"/>
                    </a:cubicBezTo>
                    <a:cubicBezTo>
                      <a:pt x="125" y="185"/>
                      <a:pt x="107" y="77"/>
                      <a:pt x="106" y="72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31" name="Oval 31"/>
              <p:cNvSpPr>
                <a:spLocks noChangeArrowheads="1"/>
              </p:cNvSpPr>
              <p:nvPr/>
            </p:nvSpPr>
            <p:spPr>
              <a:xfrm>
                <a:off x="7486651" y="2919413"/>
                <a:ext cx="430213" cy="4318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32" name="Oval 32"/>
              <p:cNvSpPr>
                <a:spLocks noChangeArrowheads="1"/>
              </p:cNvSpPr>
              <p:nvPr/>
            </p:nvSpPr>
            <p:spPr>
              <a:xfrm>
                <a:off x="6629401" y="2919413"/>
                <a:ext cx="428625" cy="4318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33" name="Freeform 33"/>
              <p:cNvSpPr/>
              <p:nvPr/>
            </p:nvSpPr>
            <p:spPr>
              <a:xfrm>
                <a:off x="7385051" y="3373438"/>
                <a:ext cx="633413" cy="619125"/>
              </a:xfrm>
              <a:custGeom>
                <a:avLst/>
                <a:gdLst>
                  <a:gd name="T0" fmla="*/ 268 w 268"/>
                  <a:gd name="T1" fmla="*/ 261 h 261"/>
                  <a:gd name="T2" fmla="*/ 134 w 268"/>
                  <a:gd name="T3" fmla="*/ 0 h 261"/>
                  <a:gd name="T4" fmla="*/ 20 w 268"/>
                  <a:gd name="T5" fmla="*/ 143 h 261"/>
                  <a:gd name="T6" fmla="*/ 94 w 268"/>
                  <a:gd name="T7" fmla="*/ 62 h 261"/>
                  <a:gd name="T8" fmla="*/ 128 w 268"/>
                  <a:gd name="T9" fmla="*/ 33 h 261"/>
                  <a:gd name="T10" fmla="*/ 133 w 268"/>
                  <a:gd name="T11" fmla="*/ 34 h 261"/>
                  <a:gd name="T12" fmla="*/ 162 w 268"/>
                  <a:gd name="T13" fmla="*/ 72 h 261"/>
                  <a:gd name="T14" fmla="*/ 4 w 268"/>
                  <a:gd name="T15" fmla="*/ 220 h 261"/>
                  <a:gd name="T16" fmla="*/ 0 w 268"/>
                  <a:gd name="T17" fmla="*/ 261 h 261"/>
                  <a:gd name="T18" fmla="*/ 268 w 268"/>
                  <a:gd name="T19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8" h="261">
                    <a:moveTo>
                      <a:pt x="268" y="261"/>
                    </a:moveTo>
                    <a:cubicBezTo>
                      <a:pt x="258" y="113"/>
                      <a:pt x="202" y="0"/>
                      <a:pt x="134" y="0"/>
                    </a:cubicBezTo>
                    <a:cubicBezTo>
                      <a:pt x="86" y="0"/>
                      <a:pt x="44" y="57"/>
                      <a:pt x="20" y="143"/>
                    </a:cubicBezTo>
                    <a:cubicBezTo>
                      <a:pt x="84" y="114"/>
                      <a:pt x="94" y="64"/>
                      <a:pt x="94" y="62"/>
                    </a:cubicBezTo>
                    <a:cubicBezTo>
                      <a:pt x="97" y="45"/>
                      <a:pt x="111" y="33"/>
                      <a:pt x="128" y="33"/>
                    </a:cubicBezTo>
                    <a:cubicBezTo>
                      <a:pt x="130" y="33"/>
                      <a:pt x="131" y="33"/>
                      <a:pt x="133" y="34"/>
                    </a:cubicBezTo>
                    <a:cubicBezTo>
                      <a:pt x="152" y="36"/>
                      <a:pt x="164" y="54"/>
                      <a:pt x="162" y="72"/>
                    </a:cubicBezTo>
                    <a:cubicBezTo>
                      <a:pt x="161" y="77"/>
                      <a:pt x="143" y="185"/>
                      <a:pt x="4" y="220"/>
                    </a:cubicBezTo>
                    <a:cubicBezTo>
                      <a:pt x="2" y="233"/>
                      <a:pt x="1" y="247"/>
                      <a:pt x="0" y="261"/>
                    </a:cubicBezTo>
                    <a:quadBezTo>
                      <a:pt x="268" y="261"/>
                      <a:pt x="268" y="261"/>
                    </a:quad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34" name="Freeform 34"/>
              <p:cNvSpPr/>
              <p:nvPr/>
            </p:nvSpPr>
            <p:spPr>
              <a:xfrm>
                <a:off x="6802438" y="3479800"/>
                <a:ext cx="415925" cy="396875"/>
              </a:xfrm>
              <a:custGeom>
                <a:avLst/>
                <a:gdLst>
                  <a:gd name="T0" fmla="*/ 164 w 176"/>
                  <a:gd name="T1" fmla="*/ 153 h 167"/>
                  <a:gd name="T2" fmla="*/ 176 w 176"/>
                  <a:gd name="T3" fmla="*/ 124 h 167"/>
                  <a:gd name="T4" fmla="*/ 169 w 176"/>
                  <a:gd name="T5" fmla="*/ 122 h 167"/>
                  <a:gd name="T6" fmla="*/ 160 w 176"/>
                  <a:gd name="T7" fmla="*/ 120 h 167"/>
                  <a:gd name="T8" fmla="*/ 151 w 176"/>
                  <a:gd name="T9" fmla="*/ 118 h 167"/>
                  <a:gd name="T10" fmla="*/ 144 w 176"/>
                  <a:gd name="T11" fmla="*/ 115 h 167"/>
                  <a:gd name="T12" fmla="*/ 136 w 176"/>
                  <a:gd name="T13" fmla="*/ 112 h 167"/>
                  <a:gd name="T14" fmla="*/ 125 w 176"/>
                  <a:gd name="T15" fmla="*/ 108 h 167"/>
                  <a:gd name="T16" fmla="*/ 117 w 176"/>
                  <a:gd name="T17" fmla="*/ 104 h 167"/>
                  <a:gd name="T18" fmla="*/ 110 w 176"/>
                  <a:gd name="T19" fmla="*/ 100 h 167"/>
                  <a:gd name="T20" fmla="*/ 104 w 176"/>
                  <a:gd name="T21" fmla="*/ 96 h 167"/>
                  <a:gd name="T22" fmla="*/ 96 w 176"/>
                  <a:gd name="T23" fmla="*/ 91 h 167"/>
                  <a:gd name="T24" fmla="*/ 90 w 176"/>
                  <a:gd name="T25" fmla="*/ 86 h 167"/>
                  <a:gd name="T26" fmla="*/ 85 w 176"/>
                  <a:gd name="T27" fmla="*/ 82 h 167"/>
                  <a:gd name="T28" fmla="*/ 81 w 176"/>
                  <a:gd name="T29" fmla="*/ 78 h 167"/>
                  <a:gd name="T30" fmla="*/ 75 w 176"/>
                  <a:gd name="T31" fmla="*/ 72 h 167"/>
                  <a:gd name="T32" fmla="*/ 71 w 176"/>
                  <a:gd name="T33" fmla="*/ 68 h 167"/>
                  <a:gd name="T34" fmla="*/ 67 w 176"/>
                  <a:gd name="T35" fmla="*/ 63 h 167"/>
                  <a:gd name="T36" fmla="*/ 64 w 176"/>
                  <a:gd name="T37" fmla="*/ 59 h 167"/>
                  <a:gd name="T38" fmla="*/ 61 w 176"/>
                  <a:gd name="T39" fmla="*/ 54 h 167"/>
                  <a:gd name="T40" fmla="*/ 58 w 176"/>
                  <a:gd name="T41" fmla="*/ 50 h 167"/>
                  <a:gd name="T42" fmla="*/ 56 w 176"/>
                  <a:gd name="T43" fmla="*/ 46 h 167"/>
                  <a:gd name="T44" fmla="*/ 54 w 176"/>
                  <a:gd name="T45" fmla="*/ 42 h 167"/>
                  <a:gd name="T46" fmla="*/ 52 w 176"/>
                  <a:gd name="T47" fmla="*/ 39 h 167"/>
                  <a:gd name="T48" fmla="*/ 50 w 176"/>
                  <a:gd name="T49" fmla="*/ 34 h 167"/>
                  <a:gd name="T50" fmla="*/ 49 w 176"/>
                  <a:gd name="T51" fmla="*/ 31 h 167"/>
                  <a:gd name="T52" fmla="*/ 48 w 176"/>
                  <a:gd name="T53" fmla="*/ 28 h 167"/>
                  <a:gd name="T54" fmla="*/ 47 w 176"/>
                  <a:gd name="T55" fmla="*/ 26 h 167"/>
                  <a:gd name="T56" fmla="*/ 46 w 176"/>
                  <a:gd name="T57" fmla="*/ 23 h 167"/>
                  <a:gd name="T58" fmla="*/ 46 w 176"/>
                  <a:gd name="T59" fmla="*/ 21 h 167"/>
                  <a:gd name="T60" fmla="*/ 46 w 176"/>
                  <a:gd name="T61" fmla="*/ 20 h 167"/>
                  <a:gd name="T62" fmla="*/ 45 w 176"/>
                  <a:gd name="T63" fmla="*/ 19 h 167"/>
                  <a:gd name="T64" fmla="*/ 24 w 176"/>
                  <a:gd name="T65" fmla="*/ 0 h 167"/>
                  <a:gd name="T66" fmla="*/ 2 w 176"/>
                  <a:gd name="T67" fmla="*/ 25 h 167"/>
                  <a:gd name="T68" fmla="*/ 2 w 176"/>
                  <a:gd name="T69" fmla="*/ 27 h 167"/>
                  <a:gd name="T70" fmla="*/ 2 w 176"/>
                  <a:gd name="T71" fmla="*/ 29 h 167"/>
                  <a:gd name="T72" fmla="*/ 3 w 176"/>
                  <a:gd name="T73" fmla="*/ 31 h 167"/>
                  <a:gd name="T74" fmla="*/ 4 w 176"/>
                  <a:gd name="T75" fmla="*/ 34 h 167"/>
                  <a:gd name="T76" fmla="*/ 4 w 176"/>
                  <a:gd name="T77" fmla="*/ 37 h 167"/>
                  <a:gd name="T78" fmla="*/ 146 w 176"/>
                  <a:gd name="T79" fmla="*/ 162 h 167"/>
                  <a:gd name="T80" fmla="*/ 169 w 176"/>
                  <a:gd name="T8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67">
                    <a:moveTo>
                      <a:pt x="169" y="167"/>
                    </a:moveTo>
                    <a:cubicBezTo>
                      <a:pt x="166" y="163"/>
                      <a:pt x="165" y="159"/>
                      <a:pt x="164" y="153"/>
                    </a:cubicBezTo>
                    <a:cubicBezTo>
                      <a:pt x="163" y="144"/>
                      <a:pt x="166" y="136"/>
                      <a:pt x="172" y="128"/>
                    </a:cubicBezTo>
                    <a:cubicBezTo>
                      <a:pt x="173" y="127"/>
                      <a:pt x="174" y="125"/>
                      <a:pt x="176" y="124"/>
                    </a:cubicBezTo>
                    <a:cubicBezTo>
                      <a:pt x="175" y="124"/>
                      <a:pt x="173" y="123"/>
                      <a:pt x="172" y="123"/>
                    </a:cubicBezTo>
                    <a:cubicBezTo>
                      <a:pt x="171" y="123"/>
                      <a:pt x="170" y="123"/>
                      <a:pt x="169" y="122"/>
                    </a:cubicBezTo>
                    <a:cubicBezTo>
                      <a:pt x="167" y="122"/>
                      <a:pt x="165" y="122"/>
                      <a:pt x="163" y="121"/>
                    </a:cubicBezTo>
                    <a:cubicBezTo>
                      <a:pt x="162" y="121"/>
                      <a:pt x="161" y="120"/>
                      <a:pt x="160" y="120"/>
                    </a:cubicBezTo>
                    <a:cubicBezTo>
                      <a:pt x="158" y="120"/>
                      <a:pt x="156" y="119"/>
                      <a:pt x="154" y="119"/>
                    </a:cubicBezTo>
                    <a:cubicBezTo>
                      <a:pt x="153" y="118"/>
                      <a:pt x="152" y="118"/>
                      <a:pt x="151" y="118"/>
                    </a:cubicBezTo>
                    <a:cubicBezTo>
                      <a:pt x="149" y="117"/>
                      <a:pt x="147" y="116"/>
                      <a:pt x="145" y="116"/>
                    </a:cubicBezTo>
                    <a:cubicBezTo>
                      <a:pt x="145" y="116"/>
                      <a:pt x="144" y="115"/>
                      <a:pt x="144" y="115"/>
                    </a:cubicBezTo>
                    <a:cubicBezTo>
                      <a:pt x="141" y="114"/>
                      <a:pt x="138" y="113"/>
                      <a:pt x="136" y="112"/>
                    </a:cubicBezTo>
                    <a:quadBezTo>
                      <a:pt x="136" y="112"/>
                      <a:pt x="136" y="112"/>
                    </a:quadBezTo>
                    <a:cubicBezTo>
                      <a:pt x="133" y="111"/>
                      <a:pt x="131" y="110"/>
                      <a:pt x="128" y="109"/>
                    </a:cubicBezTo>
                    <a:cubicBezTo>
                      <a:pt x="127" y="109"/>
                      <a:pt x="126" y="108"/>
                      <a:pt x="125" y="108"/>
                    </a:cubicBezTo>
                    <a:cubicBezTo>
                      <a:pt x="124" y="107"/>
                      <a:pt x="122" y="106"/>
                      <a:pt x="121" y="106"/>
                    </a:cubicBezTo>
                    <a:cubicBezTo>
                      <a:pt x="120" y="105"/>
                      <a:pt x="118" y="105"/>
                      <a:pt x="117" y="104"/>
                    </a:cubicBezTo>
                    <a:cubicBezTo>
                      <a:pt x="116" y="103"/>
                      <a:pt x="115" y="103"/>
                      <a:pt x="114" y="102"/>
                    </a:cubicBezTo>
                    <a:cubicBezTo>
                      <a:pt x="112" y="101"/>
                      <a:pt x="111" y="101"/>
                      <a:pt x="110" y="100"/>
                    </a:cubicBezTo>
                    <a:cubicBezTo>
                      <a:pt x="109" y="100"/>
                      <a:pt x="108" y="99"/>
                      <a:pt x="107" y="98"/>
                    </a:cubicBezTo>
                    <a:cubicBezTo>
                      <a:pt x="106" y="97"/>
                      <a:pt x="105" y="97"/>
                      <a:pt x="104" y="96"/>
                    </a:cubicBezTo>
                    <a:cubicBezTo>
                      <a:pt x="102" y="95"/>
                      <a:pt x="100" y="94"/>
                      <a:pt x="98" y="93"/>
                    </a:cubicBezTo>
                    <a:cubicBezTo>
                      <a:pt x="98" y="92"/>
                      <a:pt x="97" y="91"/>
                      <a:pt x="96" y="91"/>
                    </a:cubicBezTo>
                    <a:cubicBezTo>
                      <a:pt x="95" y="90"/>
                      <a:pt x="94" y="89"/>
                      <a:pt x="93" y="89"/>
                    </a:cubicBezTo>
                    <a:cubicBezTo>
                      <a:pt x="92" y="88"/>
                      <a:pt x="91" y="87"/>
                      <a:pt x="90" y="86"/>
                    </a:cubicBezTo>
                    <a:cubicBezTo>
                      <a:pt x="89" y="86"/>
                      <a:pt x="88" y="85"/>
                      <a:pt x="88" y="84"/>
                    </a:cubicBezTo>
                    <a:cubicBezTo>
                      <a:pt x="87" y="84"/>
                      <a:pt x="86" y="83"/>
                      <a:pt x="85" y="82"/>
                    </a:cubicBezTo>
                    <a:cubicBezTo>
                      <a:pt x="84" y="81"/>
                      <a:pt x="83" y="81"/>
                      <a:pt x="83" y="80"/>
                    </a:cubicBezTo>
                    <a:cubicBezTo>
                      <a:pt x="82" y="79"/>
                      <a:pt x="81" y="79"/>
                      <a:pt x="81" y="78"/>
                    </a:cubicBezTo>
                    <a:cubicBezTo>
                      <a:pt x="80" y="77"/>
                      <a:pt x="79" y="76"/>
                      <a:pt x="78" y="75"/>
                    </a:cubicBezTo>
                    <a:cubicBezTo>
                      <a:pt x="77" y="74"/>
                      <a:pt x="76" y="73"/>
                      <a:pt x="75" y="72"/>
                    </a:cubicBezTo>
                    <a:cubicBezTo>
                      <a:pt x="74" y="71"/>
                      <a:pt x="73" y="71"/>
                      <a:pt x="73" y="70"/>
                    </a:cubicBezTo>
                    <a:cubicBezTo>
                      <a:pt x="72" y="69"/>
                      <a:pt x="71" y="68"/>
                      <a:pt x="71" y="68"/>
                    </a:cubicBezTo>
                    <a:cubicBezTo>
                      <a:pt x="70" y="67"/>
                      <a:pt x="70" y="66"/>
                      <a:pt x="69" y="66"/>
                    </a:cubicBezTo>
                    <a:cubicBezTo>
                      <a:pt x="68" y="65"/>
                      <a:pt x="68" y="64"/>
                      <a:pt x="67" y="63"/>
                    </a:cubicBezTo>
                    <a:cubicBezTo>
                      <a:pt x="67" y="63"/>
                      <a:pt x="66" y="62"/>
                      <a:pt x="66" y="61"/>
                    </a:cubicBezTo>
                    <a:cubicBezTo>
                      <a:pt x="65" y="61"/>
                      <a:pt x="65" y="60"/>
                      <a:pt x="64" y="59"/>
                    </a:cubicBezTo>
                    <a:cubicBezTo>
                      <a:pt x="64" y="58"/>
                      <a:pt x="63" y="58"/>
                      <a:pt x="63" y="57"/>
                    </a:cubicBezTo>
                    <a:cubicBezTo>
                      <a:pt x="62" y="56"/>
                      <a:pt x="61" y="55"/>
                      <a:pt x="61" y="54"/>
                    </a:cubicBezTo>
                    <a:cubicBezTo>
                      <a:pt x="60" y="53"/>
                      <a:pt x="59" y="52"/>
                      <a:pt x="59" y="51"/>
                    </a:cubicBezTo>
                    <a:cubicBezTo>
                      <a:pt x="59" y="51"/>
                      <a:pt x="58" y="50"/>
                      <a:pt x="58" y="50"/>
                    </a:cubicBezTo>
                    <a:cubicBezTo>
                      <a:pt x="57" y="49"/>
                      <a:pt x="57" y="48"/>
                      <a:pt x="57" y="48"/>
                    </a:cubicBezTo>
                    <a:cubicBezTo>
                      <a:pt x="56" y="47"/>
                      <a:pt x="56" y="46"/>
                      <a:pt x="56" y="46"/>
                    </a:cubicBezTo>
                    <a:cubicBezTo>
                      <a:pt x="55" y="45"/>
                      <a:pt x="55" y="44"/>
                      <a:pt x="55" y="44"/>
                    </a:cubicBezTo>
                    <a:quadBezTo>
                      <a:pt x="54" y="43"/>
                      <a:pt x="54" y="42"/>
                    </a:quadBezTo>
                    <a:quadBezTo>
                      <a:pt x="53" y="41"/>
                      <a:pt x="53" y="40"/>
                    </a:quadBezTo>
                    <a:cubicBezTo>
                      <a:pt x="53" y="40"/>
                      <a:pt x="52" y="39"/>
                      <a:pt x="52" y="39"/>
                    </a:cubicBezTo>
                    <a:cubicBezTo>
                      <a:pt x="52" y="38"/>
                      <a:pt x="51" y="37"/>
                      <a:pt x="51" y="36"/>
                    </a:cubicBezTo>
                    <a:cubicBezTo>
                      <a:pt x="51" y="35"/>
                      <a:pt x="50" y="35"/>
                      <a:pt x="50" y="34"/>
                    </a:cubicBezTo>
                    <a:cubicBezTo>
                      <a:pt x="50" y="34"/>
                      <a:pt x="50" y="33"/>
                      <a:pt x="49" y="33"/>
                    </a:cubicBezTo>
                    <a:quadBezTo>
                      <a:pt x="49" y="32"/>
                      <a:pt x="49" y="31"/>
                    </a:quadBezTo>
                    <a:cubicBezTo>
                      <a:pt x="49" y="31"/>
                      <a:pt x="49" y="30"/>
                      <a:pt x="48" y="30"/>
                    </a:cubicBezTo>
                    <a:quadBezTo>
                      <a:pt x="48" y="29"/>
                      <a:pt x="48" y="28"/>
                    </a:quadBezTo>
                    <a:cubicBezTo>
                      <a:pt x="48" y="28"/>
                      <a:pt x="48" y="27"/>
                      <a:pt x="47" y="27"/>
                    </a:cubicBezTo>
                    <a:cubicBezTo>
                      <a:pt x="47" y="27"/>
                      <a:pt x="47" y="26"/>
                      <a:pt x="47" y="26"/>
                    </a:cubicBezTo>
                    <a:quadBezTo>
                      <a:pt x="47" y="25"/>
                      <a:pt x="47" y="24"/>
                    </a:quadBezTo>
                    <a:cubicBezTo>
                      <a:pt x="46" y="24"/>
                      <a:pt x="46" y="23"/>
                      <a:pt x="46" y="23"/>
                    </a:cubicBezTo>
                    <a:quadBezTo>
                      <a:pt x="46" y="23"/>
                      <a:pt x="46" y="22"/>
                    </a:quadBezTo>
                    <a:quadBezTo>
                      <a:pt x="46" y="22"/>
                      <a:pt x="46" y="21"/>
                    </a:quadBezTo>
                    <a:quadBezTo>
                      <a:pt x="46" y="21"/>
                      <a:pt x="46" y="21"/>
                    </a:quadBezTo>
                    <a:quadBezTo>
                      <a:pt x="46" y="20"/>
                      <a:pt x="46" y="20"/>
                    </a:quadBezTo>
                    <a:cubicBezTo>
                      <a:pt x="46" y="20"/>
                      <a:pt x="45" y="20"/>
                      <a:pt x="45" y="20"/>
                    </a:cubicBezTo>
                    <a:quadBezTo>
                      <a:pt x="45" y="19"/>
                      <a:pt x="45" y="19"/>
                    </a:quadBezTo>
                    <a:quadBezTo>
                      <a:pt x="45" y="19"/>
                      <a:pt x="45" y="19"/>
                    </a:quadBezTo>
                    <a:cubicBezTo>
                      <a:pt x="44" y="8"/>
                      <a:pt x="34" y="0"/>
                      <a:pt x="24" y="0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8" y="2"/>
                      <a:pt x="0" y="13"/>
                      <a:pt x="2" y="25"/>
                    </a:cubicBezTo>
                    <a:quadBezTo>
                      <a:pt x="2" y="26"/>
                      <a:pt x="2" y="26"/>
                    </a:quadBezTo>
                    <a:cubicBezTo>
                      <a:pt x="2" y="26"/>
                      <a:pt x="2" y="27"/>
                      <a:pt x="2" y="27"/>
                    </a:cubicBezTo>
                    <a:quadBezTo>
                      <a:pt x="2" y="27"/>
                      <a:pt x="2" y="27"/>
                    </a:quadBezTo>
                    <a:quadBezTo>
                      <a:pt x="2" y="28"/>
                      <a:pt x="2" y="29"/>
                    </a:quadBezTo>
                    <a:quadBezTo>
                      <a:pt x="2" y="29"/>
                      <a:pt x="3" y="29"/>
                    </a:quadBezTo>
                    <a:quadBezTo>
                      <a:pt x="3" y="30"/>
                      <a:pt x="3" y="31"/>
                    </a:quadBezTo>
                    <a:quadBezTo>
                      <a:pt x="3" y="31"/>
                      <a:pt x="3" y="31"/>
                    </a:quadBezTo>
                    <a:cubicBezTo>
                      <a:pt x="3" y="32"/>
                      <a:pt x="3" y="33"/>
                      <a:pt x="4" y="34"/>
                    </a:cubicBezTo>
                    <a:quadBezTo>
                      <a:pt x="4" y="34"/>
                      <a:pt x="4" y="34"/>
                    </a:quadBezTo>
                    <a:cubicBezTo>
                      <a:pt x="4" y="35"/>
                      <a:pt x="4" y="36"/>
                      <a:pt x="4" y="37"/>
                    </a:cubicBezTo>
                    <a:quadBezTo>
                      <a:pt x="4" y="37"/>
                      <a:pt x="5" y="37"/>
                    </a:quadBezTo>
                    <a:cubicBezTo>
                      <a:pt x="13" y="65"/>
                      <a:pt x="43" y="134"/>
                      <a:pt x="146" y="162"/>
                    </a:cubicBezTo>
                    <a:quadBezTo>
                      <a:pt x="146" y="162"/>
                      <a:pt x="146" y="162"/>
                    </a:quadBezTo>
                    <a:cubicBezTo>
                      <a:pt x="153" y="164"/>
                      <a:pt x="161" y="166"/>
                      <a:pt x="169" y="167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35" name="Freeform 35"/>
              <p:cNvSpPr/>
              <p:nvPr/>
            </p:nvSpPr>
            <p:spPr>
              <a:xfrm>
                <a:off x="7256463" y="3886200"/>
                <a:ext cx="15875" cy="1588"/>
              </a:xfrm>
              <a:custGeom>
                <a:avLst/>
                <a:gdLst>
                  <a:gd name="T0" fmla="*/ 0 w 7"/>
                  <a:gd name="T1" fmla="*/ 0 h 1"/>
                  <a:gd name="T2" fmla="*/ 7 w 7"/>
                  <a:gd name="T3" fmla="*/ 1 h 1"/>
                  <a:gd name="T4" fmla="*/ 5 w 7"/>
                  <a:gd name="T5" fmla="*/ 1 h 1"/>
                  <a:gd name="T6" fmla="*/ 0 w 7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">
                    <a:moveTo>
                      <a:pt x="0" y="0"/>
                    </a:moveTo>
                    <a:cubicBezTo>
                      <a:pt x="2" y="1"/>
                      <a:pt x="5" y="1"/>
                      <a:pt x="7" y="1"/>
                    </a:cubicBezTo>
                    <a:quadBezTo>
                      <a:pt x="6" y="1"/>
                      <a:pt x="5" y="1"/>
                    </a:quadBezTo>
                    <a:cubicBezTo>
                      <a:pt x="4" y="0"/>
                      <a:pt x="2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36" name="Freeform 36"/>
              <p:cNvSpPr/>
              <p:nvPr/>
            </p:nvSpPr>
            <p:spPr>
              <a:xfrm>
                <a:off x="7146926" y="3863975"/>
                <a:ext cx="55563" cy="12700"/>
              </a:xfrm>
              <a:custGeom>
                <a:avLst/>
                <a:gdLst>
                  <a:gd name="T0" fmla="*/ 23 w 23"/>
                  <a:gd name="T1" fmla="*/ 5 h 5"/>
                  <a:gd name="T2" fmla="*/ 0 w 23"/>
                  <a:gd name="T3" fmla="*/ 0 h 5"/>
                  <a:gd name="T4" fmla="*/ 0 w 23"/>
                  <a:gd name="T5" fmla="*/ 0 h 5"/>
                  <a:gd name="T6" fmla="*/ 23 w 23"/>
                  <a:gd name="T7" fmla="*/ 5 h 5"/>
                  <a:gd name="T8" fmla="*/ 23 w 23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5">
                    <a:moveTo>
                      <a:pt x="23" y="5"/>
                    </a:moveTo>
                    <a:cubicBezTo>
                      <a:pt x="15" y="4"/>
                      <a:pt x="7" y="2"/>
                      <a:pt x="0" y="0"/>
                    </a:cubicBezTo>
                    <a:quadBezTo>
                      <a:pt x="0" y="0"/>
                      <a:pt x="0" y="0"/>
                    </a:quadBezTo>
                    <a:cubicBezTo>
                      <a:pt x="7" y="2"/>
                      <a:pt x="15" y="4"/>
                      <a:pt x="23" y="5"/>
                    </a:cubicBezTo>
                    <a:quadBezTo>
                      <a:pt x="23" y="5"/>
                      <a:pt x="23" y="5"/>
                    </a:quad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37" name="Freeform 37"/>
              <p:cNvSpPr/>
              <p:nvPr/>
            </p:nvSpPr>
            <p:spPr>
              <a:xfrm>
                <a:off x="7256463" y="3886200"/>
                <a:ext cx="11113" cy="1588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1 h 1"/>
                  <a:gd name="T6" fmla="*/ 0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quadBezTo>
                      <a:pt x="0" y="0"/>
                      <a:pt x="0" y="0"/>
                    </a:quadBezTo>
                    <a:cubicBezTo>
                      <a:pt x="2" y="0"/>
                      <a:pt x="4" y="0"/>
                      <a:pt x="5" y="1"/>
                    </a:cubicBezTo>
                    <a:cubicBezTo>
                      <a:pt x="3" y="0"/>
                      <a:pt x="2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38" name="Freeform 38"/>
              <p:cNvSpPr/>
              <p:nvPr/>
            </p:nvSpPr>
            <p:spPr>
              <a:xfrm>
                <a:off x="7272338" y="3781425"/>
                <a:ext cx="7938" cy="1588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0 w 3"/>
                  <a:gd name="T5" fmla="*/ 0 h 1"/>
                  <a:gd name="T6" fmla="*/ 3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1"/>
                      <a:pt x="0" y="0"/>
                    </a:cubicBezTo>
                    <a:quadBezTo>
                      <a:pt x="0" y="0"/>
                      <a:pt x="0" y="0"/>
                    </a:quadBezTo>
                    <a:cubicBezTo>
                      <a:pt x="1" y="1"/>
                      <a:pt x="2" y="1"/>
                      <a:pt x="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39" name="Freeform 39"/>
              <p:cNvSpPr/>
              <p:nvPr/>
            </p:nvSpPr>
            <p:spPr>
              <a:xfrm>
                <a:off x="7208838" y="3771900"/>
                <a:ext cx="9525" cy="1588"/>
              </a:xfrm>
              <a:custGeom>
                <a:avLst/>
                <a:gdLst>
                  <a:gd name="T0" fmla="*/ 4 w 4"/>
                  <a:gd name="T1" fmla="*/ 1 h 1"/>
                  <a:gd name="T2" fmla="*/ 4 w 4"/>
                  <a:gd name="T3" fmla="*/ 1 h 1"/>
                  <a:gd name="T4" fmla="*/ 0 w 4"/>
                  <a:gd name="T5" fmla="*/ 0 h 1"/>
                  <a:gd name="T6" fmla="*/ 4 w 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quadBezTo>
                      <a:pt x="4" y="1"/>
                      <a:pt x="4" y="1"/>
                    </a:quadBezTo>
                    <a:cubicBezTo>
                      <a:pt x="3" y="1"/>
                      <a:pt x="1" y="0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40" name="Freeform 40"/>
              <p:cNvSpPr/>
              <p:nvPr/>
            </p:nvSpPr>
            <p:spPr>
              <a:xfrm>
                <a:off x="7123113" y="3746500"/>
                <a:ext cx="19050" cy="6350"/>
              </a:xfrm>
              <a:custGeom>
                <a:avLst/>
                <a:gdLst>
                  <a:gd name="T0" fmla="*/ 8 w 8"/>
                  <a:gd name="T1" fmla="*/ 3 h 3"/>
                  <a:gd name="T2" fmla="*/ 0 w 8"/>
                  <a:gd name="T3" fmla="*/ 0 h 3"/>
                  <a:gd name="T4" fmla="*/ 0 w 8"/>
                  <a:gd name="T5" fmla="*/ 0 h 3"/>
                  <a:gd name="T6" fmla="*/ 8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8" y="3"/>
                    </a:moveTo>
                    <a:cubicBezTo>
                      <a:pt x="5" y="2"/>
                      <a:pt x="2" y="1"/>
                      <a:pt x="0" y="0"/>
                    </a:cubicBezTo>
                    <a:quadBezTo>
                      <a:pt x="0" y="0"/>
                      <a:pt x="0" y="0"/>
                    </a:quadBezTo>
                    <a:cubicBezTo>
                      <a:pt x="2" y="1"/>
                      <a:pt x="5" y="2"/>
                      <a:pt x="8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41" name="Freeform 41"/>
              <p:cNvSpPr/>
              <p:nvPr/>
            </p:nvSpPr>
            <p:spPr>
              <a:xfrm>
                <a:off x="7272338" y="3886200"/>
                <a:ext cx="14288" cy="1588"/>
              </a:xfrm>
              <a:custGeom>
                <a:avLst/>
                <a:gdLst>
                  <a:gd name="T0" fmla="*/ 0 w 6"/>
                  <a:gd name="T1" fmla="*/ 1 h 1"/>
                  <a:gd name="T2" fmla="*/ 6 w 6"/>
                  <a:gd name="T3" fmla="*/ 0 h 1"/>
                  <a:gd name="T4" fmla="*/ 1 w 6"/>
                  <a:gd name="T5" fmla="*/ 1 h 1"/>
                  <a:gd name="T6" fmla="*/ 0 w 6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">
                    <a:moveTo>
                      <a:pt x="0" y="1"/>
                    </a:moveTo>
                    <a:cubicBezTo>
                      <a:pt x="2" y="1"/>
                      <a:pt x="4" y="1"/>
                      <a:pt x="6" y="0"/>
                    </a:cubicBezTo>
                    <a:cubicBezTo>
                      <a:pt x="5" y="0"/>
                      <a:pt x="3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  <p:sp>
            <p:nvSpPr>
              <p:cNvPr id="142" name="Freeform 42"/>
              <p:cNvSpPr/>
              <p:nvPr/>
            </p:nvSpPr>
            <p:spPr>
              <a:xfrm>
                <a:off x="7218363" y="3773488"/>
                <a:ext cx="4763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quadBezTo>
                      <a:pt x="1" y="0"/>
                      <a:pt x="0" y="0"/>
                    </a:quadBezTo>
                    <a:quadBezTo>
                      <a:pt x="0" y="0"/>
                      <a:pt x="0" y="0"/>
                    </a:quadBezTo>
                    <a:quadBezTo>
                      <a:pt x="1" y="0"/>
                      <a:pt x="2" y="0"/>
                    </a:quad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anchor="t" anchorCtr="0"/>
              <a:lstStyle/>
              <a:p>
                <a:endParaRPr lang="ko-KR" altLang="en-US"/>
              </a:p>
            </p:txBody>
          </p:sp>
        </p:grpSp>
        <p:sp>
          <p:nvSpPr>
            <p:cNvPr id="127" name="직사각형 126"/>
            <p:cNvSpPr/>
            <p:nvPr/>
          </p:nvSpPr>
          <p:spPr>
            <a:xfrm>
              <a:off x="4401876" y="3844096"/>
              <a:ext cx="1692184" cy="6655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79999" rIns="0" bIns="0" anchor="t" anchorCtr="0"/>
            <a:lstStyle/>
            <a:p>
              <a:pPr algn="ctr">
                <a:spcBef>
                  <a:spcPct val="16000"/>
                </a:spcBef>
                <a:spcAft>
                  <a:spcPct val="16000"/>
                </a:spcAft>
              </a:pPr>
              <a:r>
                <a:rPr lang="en-US" altLang="ko-KR" sz="2800" spc="-145">
                  <a:solidFill>
                    <a:srgbClr val="E85349"/>
                  </a:solidFill>
                </a:rPr>
                <a:t>Carpool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401876" y="4509632"/>
              <a:ext cx="1692184" cy="10759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anchor="t" anchorCtr="0"/>
            <a:lstStyle/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나와</a:t>
              </a:r>
            </a:p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행선지가</a:t>
              </a:r>
            </a:p>
            <a:p>
              <a:pPr algn="ctr"/>
              <a:r>
                <a: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같다면</a:t>
              </a:r>
              <a:r>
                <a:rPr lang="en-US" altLang="ko-KR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?</a:t>
              </a: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2780071" y="3846369"/>
            <a:ext cx="1692184" cy="665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9999" rIns="0" bIns="0" anchor="t" anchorCtr="0"/>
          <a:lstStyle/>
          <a:p>
            <a:pPr algn="ctr">
              <a:spcBef>
                <a:spcPct val="16000"/>
              </a:spcBef>
              <a:spcAft>
                <a:spcPct val="16000"/>
              </a:spcAft>
            </a:pPr>
            <a:r>
              <a:rPr lang="en-US" altLang="ko-KR" sz="2800" spc="-145">
                <a:solidFill>
                  <a:srgbClr val="E85349"/>
                </a:solidFill>
              </a:rPr>
              <a:t>Member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0" y="-6703"/>
            <a:ext cx="9143998" cy="686470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3" name="그룹 5142"/>
          <p:cNvGrpSpPr/>
          <p:nvPr/>
        </p:nvGrpSpPr>
        <p:grpSpPr>
          <a:xfrm>
            <a:off x="7263514" y="2538786"/>
            <a:ext cx="1221287" cy="1205630"/>
            <a:chOff x="2571488" y="2223369"/>
            <a:chExt cx="1221287" cy="1205630"/>
          </a:xfrm>
        </p:grpSpPr>
        <p:sp>
          <p:nvSpPr>
            <p:cNvPr id="5144" name="타원 514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00B9FA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5" name="타원 5144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6625" y="272063"/>
            <a:ext cx="6032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 dirty="0"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3200" dirty="0">
                <a:latin typeface="a옛날목욕탕L" pitchFamily="18" charset="-127"/>
                <a:ea typeface="a옛날목욕탕L" pitchFamily="18" charset="-127"/>
              </a:rPr>
              <a:t>-1-1</a:t>
            </a:r>
            <a:r>
              <a:rPr lang="en-US" altLang="ko-KR" sz="3200" dirty="0"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3200" dirty="0">
                <a:latin typeface="a옛날목욕탕L" pitchFamily="18" charset="-127"/>
                <a:ea typeface="a옛날목욕탕L" pitchFamily="18" charset="-127"/>
              </a:rPr>
              <a:t> 메인</a:t>
            </a:r>
            <a:r>
              <a:rPr lang="en-US" altLang="ko-KR" sz="3200" dirty="0">
                <a:latin typeface="a옛날목욕탕L" pitchFamily="18" charset="-127"/>
                <a:ea typeface="a옛날목욕탕L" pitchFamily="18" charset="-127"/>
              </a:rPr>
              <a:t> - want to ride</a:t>
            </a:r>
            <a:r>
              <a:rPr lang="ko-KR" altLang="en-US" sz="32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3200" dirty="0">
                <a:latin typeface="a옛날목욕탕L" pitchFamily="18" charset="-127"/>
                <a:ea typeface="a옛날목욕탕L" pitchFamily="18" charset="-127"/>
              </a:rPr>
              <a:t> </a:t>
            </a:r>
          </a:p>
        </p:txBody>
      </p:sp>
      <p:grpSp>
        <p:nvGrpSpPr>
          <p:cNvPr id="5125" name="그룹 5124"/>
          <p:cNvGrpSpPr/>
          <p:nvPr/>
        </p:nvGrpSpPr>
        <p:grpSpPr>
          <a:xfrm>
            <a:off x="661269" y="2538785"/>
            <a:ext cx="1221287" cy="1205630"/>
            <a:chOff x="2571488" y="2223369"/>
            <a:chExt cx="1221287" cy="1205630"/>
          </a:xfrm>
        </p:grpSpPr>
        <p:sp>
          <p:nvSpPr>
            <p:cNvPr id="5124" name="타원 512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5123" name="타원 5122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6" name="직사각형 5125"/>
          <p:cNvSpPr txBox="1"/>
          <p:nvPr/>
        </p:nvSpPr>
        <p:spPr>
          <a:xfrm>
            <a:off x="880321" y="2979734"/>
            <a:ext cx="914400" cy="367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탑승자</a:t>
            </a:r>
          </a:p>
        </p:txBody>
      </p:sp>
      <p:cxnSp>
        <p:nvCxnSpPr>
          <p:cNvPr id="5128" name="직선 연결선 39"/>
          <p:cNvCxnSpPr/>
          <p:nvPr/>
        </p:nvCxnSpPr>
        <p:spPr>
          <a:xfrm rot="10800000">
            <a:off x="1260430" y="1708934"/>
            <a:ext cx="6607480" cy="1"/>
          </a:xfrm>
          <a:prstGeom prst="line">
            <a:avLst/>
          </a:prstGeom>
          <a:ln w="15875">
            <a:gradFill>
              <a:gsLst>
                <a:gs pos="22000">
                  <a:srgbClr val="00B9FA"/>
                </a:gs>
                <a:gs pos="51000">
                  <a:srgbClr val="222A35"/>
                </a:gs>
                <a:gs pos="78000">
                  <a:srgbClr val="E85349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타원 31"/>
          <p:cNvSpPr/>
          <p:nvPr/>
        </p:nvSpPr>
        <p:spPr>
          <a:xfrm rot="21600000">
            <a:off x="7848872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30" name="타원 32"/>
          <p:cNvSpPr/>
          <p:nvPr/>
        </p:nvSpPr>
        <p:spPr>
          <a:xfrm rot="21600000">
            <a:off x="5707682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31" name="타원 33"/>
          <p:cNvSpPr/>
          <p:nvPr/>
        </p:nvSpPr>
        <p:spPr>
          <a:xfrm rot="21600000">
            <a:off x="3384392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E85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5136" name="직사각형 5135"/>
          <p:cNvSpPr txBox="1"/>
          <p:nvPr/>
        </p:nvSpPr>
        <p:spPr>
          <a:xfrm>
            <a:off x="7603704" y="2978296"/>
            <a:ext cx="914400" cy="367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결제</a:t>
            </a:r>
          </a:p>
        </p:txBody>
      </p:sp>
      <p:grpSp>
        <p:nvGrpSpPr>
          <p:cNvPr id="5137" name="그룹 5136"/>
          <p:cNvGrpSpPr/>
          <p:nvPr/>
        </p:nvGrpSpPr>
        <p:grpSpPr>
          <a:xfrm>
            <a:off x="2873643" y="2538785"/>
            <a:ext cx="1221287" cy="1205630"/>
            <a:chOff x="2571488" y="2223369"/>
            <a:chExt cx="1221287" cy="1205630"/>
          </a:xfrm>
        </p:grpSpPr>
        <p:sp>
          <p:nvSpPr>
            <p:cNvPr id="5138" name="타원 5137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E85349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39" name="타원 5138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140" name="그룹 5139"/>
          <p:cNvGrpSpPr/>
          <p:nvPr/>
        </p:nvGrpSpPr>
        <p:grpSpPr>
          <a:xfrm>
            <a:off x="5184576" y="2538785"/>
            <a:ext cx="1221287" cy="1205630"/>
            <a:chOff x="2571488" y="2223369"/>
            <a:chExt cx="1221287" cy="1205630"/>
          </a:xfrm>
        </p:grpSpPr>
        <p:sp>
          <p:nvSpPr>
            <p:cNvPr id="5141" name="타원 5140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2" name="타원 5141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46" name="직사각형 5125"/>
          <p:cNvSpPr txBox="1"/>
          <p:nvPr/>
        </p:nvSpPr>
        <p:spPr>
          <a:xfrm>
            <a:off x="3091582" y="2989847"/>
            <a:ext cx="914400" cy="3675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태워줘</a:t>
            </a:r>
          </a:p>
        </p:txBody>
      </p:sp>
      <p:sp>
        <p:nvSpPr>
          <p:cNvPr id="5147" name="직사각형 5125"/>
          <p:cNvSpPr txBox="1"/>
          <p:nvPr/>
        </p:nvSpPr>
        <p:spPr>
          <a:xfrm>
            <a:off x="5299448" y="2988123"/>
            <a:ext cx="114926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상세보기</a:t>
            </a:r>
          </a:p>
        </p:txBody>
      </p:sp>
      <p:sp>
        <p:nvSpPr>
          <p:cNvPr id="5149" name="이등변 삼각형 5148"/>
          <p:cNvSpPr/>
          <p:nvPr/>
        </p:nvSpPr>
        <p:spPr>
          <a:xfrm rot="10804169">
            <a:off x="3183771" y="4103737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0" name="직사각형 5149"/>
          <p:cNvSpPr txBox="1"/>
          <p:nvPr/>
        </p:nvSpPr>
        <p:spPr>
          <a:xfrm>
            <a:off x="2043307" y="4666941"/>
            <a:ext cx="2918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버블 정렬 알고리즘</a:t>
            </a:r>
          </a:p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HTML5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 애니메이션</a:t>
            </a:r>
          </a:p>
          <a:p>
            <a:pPr algn="ctr"/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위치 및 색깔 랜덤</a:t>
            </a:r>
          </a:p>
          <a:p>
            <a:pPr algn="ctr"/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Tiles 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사용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CSS</a:t>
            </a:r>
          </a:p>
        </p:txBody>
      </p:sp>
      <p:sp>
        <p:nvSpPr>
          <p:cNvPr id="5151" name="이등변 삼각형 5148"/>
          <p:cNvSpPr/>
          <p:nvPr/>
        </p:nvSpPr>
        <p:spPr>
          <a:xfrm rot="10804169">
            <a:off x="5496910" y="4115220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2" name="직사각형 5149"/>
          <p:cNvSpPr txBox="1"/>
          <p:nvPr/>
        </p:nvSpPr>
        <p:spPr>
          <a:xfrm>
            <a:off x="4320480" y="4659373"/>
            <a:ext cx="2918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지도 </a:t>
            </a:r>
            <a:r>
              <a:rPr lang="en-US" altLang="ko-KR">
                <a:latin typeface="a옛날목욕탕L" pitchFamily="18" charset="-127"/>
                <a:ea typeface="a옛날목욕탕L" pitchFamily="18" charset="-127"/>
              </a:rPr>
              <a:t>API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승객 수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유저 평점 및 뷰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신고 기능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쪽지</a:t>
            </a:r>
          </a:p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61" name="이등변 삼각형 5148"/>
          <p:cNvSpPr/>
          <p:nvPr/>
        </p:nvSpPr>
        <p:spPr>
          <a:xfrm rot="10804169">
            <a:off x="7622159" y="4104815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2" name="직사각형 5149"/>
          <p:cNvSpPr txBox="1"/>
          <p:nvPr/>
        </p:nvSpPr>
        <p:spPr>
          <a:xfrm>
            <a:off x="6444638" y="4639540"/>
            <a:ext cx="2918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a옛날목욕탕L" pitchFamily="18" charset="-127"/>
                <a:ea typeface="a옛날목욕탕L" pitchFamily="18" charset="-127"/>
              </a:rPr>
              <a:t>PAYPAL </a:t>
            </a:r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결제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이메일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결제 내역 전송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3" name="그룹 5142"/>
          <p:cNvGrpSpPr/>
          <p:nvPr/>
        </p:nvGrpSpPr>
        <p:grpSpPr>
          <a:xfrm>
            <a:off x="5717207" y="2538786"/>
            <a:ext cx="1221287" cy="1205630"/>
            <a:chOff x="2571488" y="2223369"/>
            <a:chExt cx="1221287" cy="1205630"/>
          </a:xfrm>
        </p:grpSpPr>
        <p:sp>
          <p:nvSpPr>
            <p:cNvPr id="5144" name="타원 514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00B9FA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5" name="타원 5144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6626" y="272063"/>
            <a:ext cx="4924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-1-2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 메인 - 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pick up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 </a:t>
            </a:r>
          </a:p>
        </p:txBody>
      </p:sp>
      <p:grpSp>
        <p:nvGrpSpPr>
          <p:cNvPr id="5125" name="그룹 5124"/>
          <p:cNvGrpSpPr/>
          <p:nvPr/>
        </p:nvGrpSpPr>
        <p:grpSpPr>
          <a:xfrm>
            <a:off x="661269" y="2538785"/>
            <a:ext cx="1221287" cy="1205630"/>
            <a:chOff x="2571488" y="2223369"/>
            <a:chExt cx="1221287" cy="1205630"/>
          </a:xfrm>
        </p:grpSpPr>
        <p:sp>
          <p:nvSpPr>
            <p:cNvPr id="5124" name="타원 512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5123" name="타원 5122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6" name="직사각형 5125"/>
          <p:cNvSpPr txBox="1"/>
          <p:nvPr/>
        </p:nvSpPr>
        <p:spPr>
          <a:xfrm>
            <a:off x="908897" y="2979734"/>
            <a:ext cx="914400" cy="3675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운전자</a:t>
            </a:r>
          </a:p>
        </p:txBody>
      </p:sp>
      <p:cxnSp>
        <p:nvCxnSpPr>
          <p:cNvPr id="5128" name="직선 연결선 39"/>
          <p:cNvCxnSpPr/>
          <p:nvPr/>
        </p:nvCxnSpPr>
        <p:spPr>
          <a:xfrm rot="10800000">
            <a:off x="1260430" y="1708934"/>
            <a:ext cx="6607480" cy="1"/>
          </a:xfrm>
          <a:prstGeom prst="line">
            <a:avLst/>
          </a:prstGeom>
          <a:ln w="15875">
            <a:gradFill>
              <a:gsLst>
                <a:gs pos="22000">
                  <a:srgbClr val="00B9FA"/>
                </a:gs>
                <a:gs pos="51000">
                  <a:srgbClr val="222A35"/>
                </a:gs>
                <a:gs pos="78000">
                  <a:srgbClr val="E85349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타원 31"/>
          <p:cNvSpPr/>
          <p:nvPr/>
        </p:nvSpPr>
        <p:spPr>
          <a:xfrm rot="21600000">
            <a:off x="6293271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0" name="타원 32"/>
          <p:cNvSpPr/>
          <p:nvPr/>
        </p:nvSpPr>
        <p:spPr>
          <a:xfrm rot="21600000">
            <a:off x="4599003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1" name="타원 33"/>
          <p:cNvSpPr/>
          <p:nvPr/>
        </p:nvSpPr>
        <p:spPr>
          <a:xfrm rot="21600000">
            <a:off x="2880336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E85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6" name="직사각형 5135"/>
          <p:cNvSpPr txBox="1"/>
          <p:nvPr/>
        </p:nvSpPr>
        <p:spPr>
          <a:xfrm>
            <a:off x="5851700" y="2976141"/>
            <a:ext cx="1211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승인요청</a:t>
            </a:r>
          </a:p>
        </p:txBody>
      </p:sp>
      <p:grpSp>
        <p:nvGrpSpPr>
          <p:cNvPr id="5137" name="그룹 5136"/>
          <p:cNvGrpSpPr/>
          <p:nvPr/>
        </p:nvGrpSpPr>
        <p:grpSpPr>
          <a:xfrm>
            <a:off x="2379112" y="2538785"/>
            <a:ext cx="1221287" cy="1205630"/>
            <a:chOff x="2571488" y="2223369"/>
            <a:chExt cx="1221287" cy="1205630"/>
          </a:xfrm>
        </p:grpSpPr>
        <p:sp>
          <p:nvSpPr>
            <p:cNvPr id="5138" name="타원 5137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E85349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39" name="타원 5138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140" name="그룹 5139"/>
          <p:cNvGrpSpPr/>
          <p:nvPr/>
        </p:nvGrpSpPr>
        <p:grpSpPr>
          <a:xfrm>
            <a:off x="4070548" y="2538785"/>
            <a:ext cx="1221287" cy="1205630"/>
            <a:chOff x="2571488" y="2223369"/>
            <a:chExt cx="1221287" cy="1205630"/>
          </a:xfrm>
        </p:grpSpPr>
        <p:sp>
          <p:nvSpPr>
            <p:cNvPr id="5141" name="타원 5140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2" name="타원 5141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46" name="직사각형 5125"/>
          <p:cNvSpPr txBox="1"/>
          <p:nvPr/>
        </p:nvSpPr>
        <p:spPr>
          <a:xfrm>
            <a:off x="2514949" y="2980321"/>
            <a:ext cx="1180578" cy="36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태워줄게</a:t>
            </a:r>
          </a:p>
        </p:txBody>
      </p:sp>
      <p:sp>
        <p:nvSpPr>
          <p:cNvPr id="5147" name="직사각형 5125"/>
          <p:cNvSpPr txBox="1"/>
          <p:nvPr/>
        </p:nvSpPr>
        <p:spPr>
          <a:xfrm>
            <a:off x="4181227" y="2983360"/>
            <a:ext cx="1149262" cy="36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상세보기</a:t>
            </a:r>
          </a:p>
        </p:txBody>
      </p:sp>
      <p:sp>
        <p:nvSpPr>
          <p:cNvPr id="5161" name="이등변 삼각형 5148"/>
          <p:cNvSpPr/>
          <p:nvPr/>
        </p:nvSpPr>
        <p:spPr>
          <a:xfrm rot="10804169">
            <a:off x="6049682" y="4255258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2" name="직사각형 5149"/>
          <p:cNvSpPr txBox="1"/>
          <p:nvPr/>
        </p:nvSpPr>
        <p:spPr>
          <a:xfrm>
            <a:off x="4911254" y="4866102"/>
            <a:ext cx="2918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승인 내역 쪽지</a:t>
            </a:r>
          </a:p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승인 거절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실시간 알림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163" name="그룹 5142"/>
          <p:cNvGrpSpPr/>
          <p:nvPr/>
        </p:nvGrpSpPr>
        <p:grpSpPr>
          <a:xfrm>
            <a:off x="7275657" y="2538786"/>
            <a:ext cx="1221287" cy="1205630"/>
            <a:chOff x="2571488" y="2223369"/>
            <a:chExt cx="1221287" cy="1205630"/>
          </a:xfrm>
        </p:grpSpPr>
        <p:sp>
          <p:nvSpPr>
            <p:cNvPr id="5164" name="타원 514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5165" name="타원 5144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66" name="직사각형 5135"/>
          <p:cNvSpPr txBox="1"/>
          <p:nvPr/>
        </p:nvSpPr>
        <p:spPr>
          <a:xfrm>
            <a:off x="7616078" y="2978295"/>
            <a:ext cx="914400" cy="36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결제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3" name="그룹 5142"/>
          <p:cNvGrpSpPr/>
          <p:nvPr/>
        </p:nvGrpSpPr>
        <p:grpSpPr>
          <a:xfrm>
            <a:off x="5717207" y="2538786"/>
            <a:ext cx="1221287" cy="1205630"/>
            <a:chOff x="2571488" y="2223369"/>
            <a:chExt cx="1221287" cy="1205630"/>
          </a:xfrm>
        </p:grpSpPr>
        <p:sp>
          <p:nvSpPr>
            <p:cNvPr id="5144" name="타원 514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00B9FA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5" name="타원 5144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4" name="자유형 11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72000 w 9144000"/>
              <a:gd name="connsiteY0" fmla="*/ 63000 h 6858000"/>
              <a:gd name="connsiteX1" fmla="*/ 72000 w 9144000"/>
              <a:gd name="connsiteY1" fmla="*/ 6795000 h 6858000"/>
              <a:gd name="connsiteX2" fmla="*/ 9072000 w 9144000"/>
              <a:gd name="connsiteY2" fmla="*/ 6795000 h 6858000"/>
              <a:gd name="connsiteX3" fmla="*/ 9072000 w 9144000"/>
              <a:gd name="connsiteY3" fmla="*/ 6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72000" y="63000"/>
                </a:moveTo>
                <a:lnTo>
                  <a:pt x="72000" y="6795000"/>
                </a:lnTo>
                <a:lnTo>
                  <a:pt x="9072000" y="6795000"/>
                </a:lnTo>
                <a:lnTo>
                  <a:pt x="9072000" y="63000"/>
                </a:lnTo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</a:path>
            </a:pathLst>
          </a:cu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196626" y="272063"/>
            <a:ext cx="34900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3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-2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.</a:t>
            </a:r>
            <a:r>
              <a:rPr lang="ko-KR" altLang="en-US" sz="3200">
                <a:latin typeface="a옛날목욕탕L" pitchFamily="18" charset="-127"/>
                <a:ea typeface="a옛날목욕탕L" pitchFamily="18" charset="-127"/>
              </a:rPr>
              <a:t> 마이페이지  </a:t>
            </a:r>
            <a:r>
              <a:rPr lang="en-US" altLang="ko-KR" sz="3200">
                <a:latin typeface="a옛날목욕탕L" pitchFamily="18" charset="-127"/>
                <a:ea typeface="a옛날목욕탕L" pitchFamily="18" charset="-127"/>
              </a:rPr>
              <a:t> </a:t>
            </a:r>
          </a:p>
        </p:txBody>
      </p:sp>
      <p:grpSp>
        <p:nvGrpSpPr>
          <p:cNvPr id="5125" name="그룹 5124"/>
          <p:cNvGrpSpPr/>
          <p:nvPr/>
        </p:nvGrpSpPr>
        <p:grpSpPr>
          <a:xfrm>
            <a:off x="661269" y="2538785"/>
            <a:ext cx="1221287" cy="1205630"/>
            <a:chOff x="2571488" y="2223369"/>
            <a:chExt cx="1221287" cy="1205630"/>
          </a:xfrm>
        </p:grpSpPr>
        <p:sp>
          <p:nvSpPr>
            <p:cNvPr id="5124" name="타원 512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5123" name="타원 5122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6" name="직사각형 5125"/>
          <p:cNvSpPr txBox="1"/>
          <p:nvPr/>
        </p:nvSpPr>
        <p:spPr>
          <a:xfrm>
            <a:off x="566539" y="2879893"/>
            <a:ext cx="1415441" cy="64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비밀번호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변경</a:t>
            </a:r>
          </a:p>
        </p:txBody>
      </p:sp>
      <p:cxnSp>
        <p:nvCxnSpPr>
          <p:cNvPr id="5128" name="직선 연결선 39"/>
          <p:cNvCxnSpPr/>
          <p:nvPr/>
        </p:nvCxnSpPr>
        <p:spPr>
          <a:xfrm rot="10800000">
            <a:off x="1260430" y="1708934"/>
            <a:ext cx="6607480" cy="1"/>
          </a:xfrm>
          <a:prstGeom prst="line">
            <a:avLst/>
          </a:prstGeom>
          <a:ln w="15875">
            <a:gradFill>
              <a:gsLst>
                <a:gs pos="22000">
                  <a:srgbClr val="00B9FA"/>
                </a:gs>
                <a:gs pos="51000">
                  <a:srgbClr val="222A35"/>
                </a:gs>
                <a:gs pos="78000">
                  <a:srgbClr val="E85349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타원 31"/>
          <p:cNvSpPr/>
          <p:nvPr/>
        </p:nvSpPr>
        <p:spPr>
          <a:xfrm rot="21600000">
            <a:off x="6293271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0" name="타원 32"/>
          <p:cNvSpPr/>
          <p:nvPr/>
        </p:nvSpPr>
        <p:spPr>
          <a:xfrm rot="21600000">
            <a:off x="4599003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1" name="타원 33"/>
          <p:cNvSpPr/>
          <p:nvPr/>
        </p:nvSpPr>
        <p:spPr>
          <a:xfrm rot="21600000">
            <a:off x="2880336" y="163006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E853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36" name="직사각형 5135"/>
          <p:cNvSpPr txBox="1"/>
          <p:nvPr/>
        </p:nvSpPr>
        <p:spPr>
          <a:xfrm>
            <a:off x="5794548" y="2961853"/>
            <a:ext cx="1211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137" name="그룹 5136"/>
          <p:cNvGrpSpPr/>
          <p:nvPr/>
        </p:nvGrpSpPr>
        <p:grpSpPr>
          <a:xfrm>
            <a:off x="2379112" y="2538785"/>
            <a:ext cx="1221287" cy="1205630"/>
            <a:chOff x="2571488" y="2223369"/>
            <a:chExt cx="1221287" cy="1205630"/>
          </a:xfrm>
        </p:grpSpPr>
        <p:sp>
          <p:nvSpPr>
            <p:cNvPr id="5138" name="타원 5137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rgbClr val="E85349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39" name="타원 5138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140" name="그룹 5139"/>
          <p:cNvGrpSpPr/>
          <p:nvPr/>
        </p:nvGrpSpPr>
        <p:grpSpPr>
          <a:xfrm>
            <a:off x="4070548" y="2538785"/>
            <a:ext cx="1221287" cy="1205630"/>
            <a:chOff x="2571488" y="2223369"/>
            <a:chExt cx="1221287" cy="1205630"/>
          </a:xfrm>
        </p:grpSpPr>
        <p:sp>
          <p:nvSpPr>
            <p:cNvPr id="5141" name="타원 5140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5142" name="타원 5141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46" name="직사각형 5125"/>
          <p:cNvSpPr txBox="1"/>
          <p:nvPr/>
        </p:nvSpPr>
        <p:spPr>
          <a:xfrm>
            <a:off x="2563838" y="2966033"/>
            <a:ext cx="1180578" cy="365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쪽지함</a:t>
            </a:r>
          </a:p>
        </p:txBody>
      </p:sp>
      <p:sp>
        <p:nvSpPr>
          <p:cNvPr id="5147" name="직사각형 5125"/>
          <p:cNvSpPr txBox="1"/>
          <p:nvPr/>
        </p:nvSpPr>
        <p:spPr>
          <a:xfrm>
            <a:off x="4123506" y="2850723"/>
            <a:ext cx="1149262" cy="643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나의 글 </a:t>
            </a:r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pPr algn="ctr"/>
            <a:r>
              <a:rPr lang="ko-KR" altLang="en-US" dirty="0" smtClean="0">
                <a:latin typeface="a옛날목욕탕L" pitchFamily="18" charset="-127"/>
                <a:ea typeface="a옛날목욕탕L" pitchFamily="18" charset="-127"/>
              </a:rPr>
              <a:t>관리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5161" name="이등변 삼각형 5148"/>
          <p:cNvSpPr/>
          <p:nvPr/>
        </p:nvSpPr>
        <p:spPr>
          <a:xfrm rot="10804169">
            <a:off x="2669646" y="4302232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2" name="직사각형 5149"/>
          <p:cNvSpPr txBox="1"/>
          <p:nvPr/>
        </p:nvSpPr>
        <p:spPr>
          <a:xfrm>
            <a:off x="1531218" y="4913076"/>
            <a:ext cx="2918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유효성 검사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실시간 알림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결제 전송</a:t>
            </a:r>
          </a:p>
        </p:txBody>
      </p:sp>
      <p:grpSp>
        <p:nvGrpSpPr>
          <p:cNvPr id="5163" name="그룹 5142"/>
          <p:cNvGrpSpPr/>
          <p:nvPr/>
        </p:nvGrpSpPr>
        <p:grpSpPr>
          <a:xfrm>
            <a:off x="7275657" y="2538786"/>
            <a:ext cx="1221287" cy="1205630"/>
            <a:chOff x="2571488" y="2223369"/>
            <a:chExt cx="1221287" cy="1205630"/>
          </a:xfrm>
        </p:grpSpPr>
        <p:sp>
          <p:nvSpPr>
            <p:cNvPr id="5164" name="타원 5143"/>
            <p:cNvSpPr/>
            <p:nvPr/>
          </p:nvSpPr>
          <p:spPr>
            <a:xfrm>
              <a:off x="2571488" y="2223369"/>
              <a:ext cx="1221287" cy="1205630"/>
            </a:xfrm>
            <a:prstGeom prst="ellipse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sp>
        <p:sp>
          <p:nvSpPr>
            <p:cNvPr id="5165" name="타원 5144"/>
            <p:cNvSpPr/>
            <p:nvPr/>
          </p:nvSpPr>
          <p:spPr>
            <a:xfrm>
              <a:off x="2634900" y="2295280"/>
              <a:ext cx="1096027" cy="10647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66" name="직사각형 5135"/>
          <p:cNvSpPr txBox="1"/>
          <p:nvPr/>
        </p:nvSpPr>
        <p:spPr>
          <a:xfrm>
            <a:off x="7512624" y="2964007"/>
            <a:ext cx="1243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승인함</a:t>
            </a:r>
          </a:p>
        </p:txBody>
      </p:sp>
      <p:sp>
        <p:nvSpPr>
          <p:cNvPr id="5167" name="직사각형 5125"/>
          <p:cNvSpPr txBox="1"/>
          <p:nvPr/>
        </p:nvSpPr>
        <p:spPr>
          <a:xfrm>
            <a:off x="5798741" y="2971378"/>
            <a:ext cx="1180578" cy="366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a옛날목욕탕L" pitchFamily="18" charset="-127"/>
                <a:ea typeface="a옛날목욕탕L" pitchFamily="18" charset="-127"/>
              </a:rPr>
              <a:t>카풀</a:t>
            </a:r>
            <a:r>
              <a:rPr lang="ko-KR" altLang="en-US" dirty="0">
                <a:latin typeface="a옛날목욕탕L" pitchFamily="18" charset="-127"/>
                <a:ea typeface="a옛날목욕탕L" pitchFamily="18" charset="-127"/>
              </a:rPr>
              <a:t> 내역</a:t>
            </a:r>
          </a:p>
        </p:txBody>
      </p:sp>
      <p:sp>
        <p:nvSpPr>
          <p:cNvPr id="5168" name="이등변 삼각형 5148"/>
          <p:cNvSpPr/>
          <p:nvPr/>
        </p:nvSpPr>
        <p:spPr>
          <a:xfrm rot="10804169">
            <a:off x="4378789" y="4329372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9" name="직사각형 5149"/>
          <p:cNvSpPr txBox="1"/>
          <p:nvPr/>
        </p:nvSpPr>
        <p:spPr>
          <a:xfrm>
            <a:off x="3240360" y="4940215"/>
            <a:ext cx="291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수정 및 삭제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상세보기</a:t>
            </a:r>
          </a:p>
        </p:txBody>
      </p:sp>
      <p:sp>
        <p:nvSpPr>
          <p:cNvPr id="5170" name="이등변 삼각형 5148"/>
          <p:cNvSpPr/>
          <p:nvPr/>
        </p:nvSpPr>
        <p:spPr>
          <a:xfrm rot="10804169">
            <a:off x="6034311" y="4312279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1" name="직사각형 5149"/>
          <p:cNvSpPr txBox="1"/>
          <p:nvPr/>
        </p:nvSpPr>
        <p:spPr>
          <a:xfrm>
            <a:off x="4895882" y="4923122"/>
            <a:ext cx="291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평점 주기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신고하기</a:t>
            </a:r>
          </a:p>
        </p:txBody>
      </p:sp>
      <p:sp>
        <p:nvSpPr>
          <p:cNvPr id="5172" name="이등변 삼각형 5148"/>
          <p:cNvSpPr/>
          <p:nvPr/>
        </p:nvSpPr>
        <p:spPr>
          <a:xfrm rot="10804169">
            <a:off x="7550622" y="4298057"/>
            <a:ext cx="591014" cy="288392"/>
          </a:xfrm>
          <a:prstGeom prst="triangle">
            <a:avLst>
              <a:gd name="adj" fmla="val 50000"/>
            </a:avLst>
          </a:prstGeom>
          <a:solidFill>
            <a:srgbClr val="222A3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3" name="직사각형 5149"/>
          <p:cNvSpPr txBox="1"/>
          <p:nvPr/>
        </p:nvSpPr>
        <p:spPr>
          <a:xfrm>
            <a:off x="6412193" y="4908901"/>
            <a:ext cx="2918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받은 승인</a:t>
            </a:r>
          </a:p>
          <a:p>
            <a:pPr algn="ctr"/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보낸 승인</a:t>
            </a:r>
          </a:p>
          <a:p>
            <a:pPr algn="ctr"/>
            <a:r>
              <a:rPr lang="en-US" altLang="ko-KR">
                <a:latin typeface="a옛날목욕탕L" pitchFamily="18" charset="-127"/>
                <a:ea typeface="a옛날목욕탕L" pitchFamily="18" charset="-127"/>
              </a:rPr>
              <a:t>KTX</a:t>
            </a:r>
            <a:r>
              <a:rPr lang="ko-KR" altLang="en-US">
                <a:latin typeface="a옛날목욕탕L" pitchFamily="18" charset="-127"/>
                <a:ea typeface="a옛날목욕탕L" pitchFamily="18" charset="-127"/>
              </a:rPr>
              <a:t> 승인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563</Words>
  <Application>Microsoft Office PowerPoint</Application>
  <PresentationFormat>화면 슬라이드 쇼(4:3)</PresentationFormat>
  <Paragraphs>204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깔끔 PPT</dc:title>
  <dc:subject/>
  <dc:creator>http://gira5411.blog.me/</dc:creator>
  <cp:keywords/>
  <dc:description/>
  <cp:lastModifiedBy>KOSTA_02_003</cp:lastModifiedBy>
  <cp:revision>117</cp:revision>
  <dcterms:created xsi:type="dcterms:W3CDTF">2015-02-05T03:09:22Z</dcterms:created>
  <dcterms:modified xsi:type="dcterms:W3CDTF">2015-06-01T05:57:53Z</dcterms:modified>
  <cp:category/>
  <cp:contentStatus/>
</cp:coreProperties>
</file>