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9"/>
  </p:notesMasterIdLst>
  <p:sldIdLst>
    <p:sldId id="258" r:id="rId2"/>
    <p:sldId id="260" r:id="rId3"/>
    <p:sldId id="259" r:id="rId4"/>
    <p:sldId id="262" r:id="rId5"/>
    <p:sldId id="261" r:id="rId6"/>
    <p:sldId id="287" r:id="rId7"/>
    <p:sldId id="288" r:id="rId8"/>
    <p:sldId id="264" r:id="rId9"/>
    <p:sldId id="263" r:id="rId10"/>
    <p:sldId id="270" r:id="rId11"/>
    <p:sldId id="281" r:id="rId12"/>
    <p:sldId id="316" r:id="rId13"/>
    <p:sldId id="317" r:id="rId14"/>
    <p:sldId id="318" r:id="rId15"/>
    <p:sldId id="319" r:id="rId16"/>
    <p:sldId id="320" r:id="rId17"/>
    <p:sldId id="321" r:id="rId18"/>
    <p:sldId id="269" r:id="rId19"/>
    <p:sldId id="284" r:id="rId20"/>
    <p:sldId id="286" r:id="rId21"/>
    <p:sldId id="285" r:id="rId22"/>
    <p:sldId id="296" r:id="rId23"/>
    <p:sldId id="290" r:id="rId24"/>
    <p:sldId id="292" r:id="rId25"/>
    <p:sldId id="293" r:id="rId26"/>
    <p:sldId id="294" r:id="rId27"/>
    <p:sldId id="301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4" r:id="rId39"/>
    <p:sldId id="313" r:id="rId40"/>
    <p:sldId id="315" r:id="rId41"/>
    <p:sldId id="297" r:id="rId42"/>
    <p:sldId id="291" r:id="rId43"/>
    <p:sldId id="300" r:id="rId44"/>
    <p:sldId id="295" r:id="rId45"/>
    <p:sldId id="298" r:id="rId46"/>
    <p:sldId id="299" r:id="rId47"/>
    <p:sldId id="276" r:id="rId48"/>
  </p:sldIdLst>
  <p:sldSz cx="9144000" cy="6858000" type="screen4x3"/>
  <p:notesSz cx="6858000" cy="9144000"/>
  <p:embeddedFontLst>
    <p:embeddedFont>
      <p:font typeface="Gobold" charset="0"/>
      <p:regular r:id="rId50"/>
    </p:embeddedFont>
    <p:embeddedFont>
      <p:font typeface="나눔바른고딕" charset="-127"/>
      <p:regular r:id="rId51"/>
      <p:bold r:id="rId52"/>
    </p:embeddedFont>
    <p:embeddedFont>
      <p:font typeface="a하늬바람B" pitchFamily="18" charset="-127"/>
      <p:regular r:id="rId53"/>
    </p:embeddedFont>
    <p:embeddedFont>
      <p:font typeface="a하늬바람L" pitchFamily="18" charset="-127"/>
      <p:regular r:id="rId54"/>
    </p:embeddedFont>
    <p:embeddedFont>
      <p:font typeface="맑은 고딕" pitchFamily="50" charset="-127"/>
      <p:regular r:id="rId55"/>
      <p:bold r:id="rId56"/>
    </p:embeddedFont>
    <p:embeddedFont>
      <p:font typeface="-윤고딕340" charset="-127"/>
      <p:regular r:id="rId57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8A3E"/>
    <a:srgbClr val="EA0000"/>
    <a:srgbClr val="D84444"/>
    <a:srgbClr val="AB1919"/>
    <a:srgbClr val="8A0000"/>
    <a:srgbClr val="54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8" autoAdjust="0"/>
    <p:restoredTop sz="94022" autoAdjust="0"/>
  </p:normalViewPr>
  <p:slideViewPr>
    <p:cSldViewPr>
      <p:cViewPr>
        <p:scale>
          <a:sx n="66" d="100"/>
          <a:sy n="66" d="100"/>
        </p:scale>
        <p:origin x="-1524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4170ED-3AD2-4EA2-BB9B-336B4CC9DE12}" type="datetimeFigureOut">
              <a:rPr lang="ko-KR" altLang="en-US"/>
              <a:pPr>
                <a:defRPr/>
              </a:pPr>
              <a:t>2016-12-05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7831AA4-B3B0-4302-B623-64FCCBF0E74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03649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30B2D9-BE16-4100-880A-0D41A1A372D5}" type="slidenum">
              <a:rPr kumimoji="0" lang="ko-KR" altLang="en-US" smtClean="0">
                <a:ea typeface="맑은 고딕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kumimoji="0" lang="ko-KR" altLang="en-US" smtClean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0355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30B2D9-BE16-4100-880A-0D41A1A372D5}" type="slidenum">
              <a:rPr kumimoji="0" lang="ko-KR" altLang="en-US" smtClean="0">
                <a:ea typeface="맑은 고딕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kumimoji="0" lang="ko-KR" altLang="en-US" smtClean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9235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30B2D9-BE16-4100-880A-0D41A1A372D5}" type="slidenum">
              <a:rPr kumimoji="0" lang="ko-KR" altLang="en-US" smtClean="0">
                <a:ea typeface="맑은 고딕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kumimoji="0" lang="ko-KR" altLang="en-US" smtClean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923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831AA4-B3B0-4302-B623-64FCCBF0E74C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30B2D9-BE16-4100-880A-0D41A1A372D5}" type="slidenum">
              <a:rPr kumimoji="0" lang="ko-KR" altLang="en-US" smtClean="0">
                <a:ea typeface="맑은 고딕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kumimoji="0" lang="ko-KR" altLang="en-US" smtClean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9235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30B2D9-BE16-4100-880A-0D41A1A372D5}" type="slidenum">
              <a:rPr kumimoji="0" lang="ko-KR" altLang="en-US" smtClean="0">
                <a:ea typeface="맑은 고딕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kumimoji="0" lang="ko-KR" altLang="en-US" smtClean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9235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30B2D9-BE16-4100-880A-0D41A1A372D5}" type="slidenum">
              <a:rPr kumimoji="0" lang="ko-KR" altLang="en-US" smtClean="0">
                <a:ea typeface="맑은 고딕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kumimoji="0" lang="ko-KR" altLang="en-US" smtClean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9235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30B2D9-BE16-4100-880A-0D41A1A372D5}" type="slidenum">
              <a:rPr kumimoji="0" lang="ko-KR" altLang="en-US" smtClean="0">
                <a:ea typeface="맑은 고딕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kumimoji="0" lang="ko-KR" altLang="en-US" smtClean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9235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30B2D9-BE16-4100-880A-0D41A1A372D5}" type="slidenum">
              <a:rPr kumimoji="0" lang="ko-KR" altLang="en-US" smtClean="0">
                <a:ea typeface="맑은 고딕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kumimoji="0" lang="ko-KR" altLang="en-US" smtClean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923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6207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323528" y="1839357"/>
            <a:ext cx="5770984" cy="801526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323528" y="2703453"/>
            <a:ext cx="5770984" cy="31738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날짜 개체 틀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DF616-6D52-46CA-9D83-518444F98E56}" type="datetimeFigureOut">
              <a:rPr lang="ko-KR" altLang="en-US"/>
              <a:pPr>
                <a:defRPr/>
              </a:pPr>
              <a:t>2016-12-05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93031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835944" y="2218531"/>
            <a:ext cx="5472112" cy="2420938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1867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835944" y="2218531"/>
            <a:ext cx="5472112" cy="2420938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835944" y="2218531"/>
            <a:ext cx="2736056" cy="2420938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7939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rot="5400000">
            <a:off x="1835944" y="1866652"/>
            <a:ext cx="5472112" cy="3124200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5400000">
            <a:off x="1968185" y="200420"/>
            <a:ext cx="549186" cy="1534244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3627670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686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pc="-15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1351E10F-4FF9-44FC-9554-85158912DB50}" type="datetimeFigureOut">
              <a:rPr lang="ko-KR" altLang="en-US" smtClean="0"/>
              <a:pPr>
                <a:defRPr/>
              </a:pPr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pc="-15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pc="-15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3D157DB0-DE1D-45EC-BE5D-48DAB8377D57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84" r:id="rId3"/>
    <p:sldLayoutId id="2147483685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 spc="-150">
          <a:solidFill>
            <a:schemeClr val="tx1"/>
          </a:solidFill>
          <a:latin typeface="+mn-ea"/>
          <a:ea typeface="+mn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-윤고딕340" pitchFamily="18" charset="-127"/>
          <a:ea typeface="-윤고딕340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-윤고딕340" pitchFamily="18" charset="-127"/>
          <a:ea typeface="-윤고딕340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-윤고딕340" pitchFamily="18" charset="-127"/>
          <a:ea typeface="-윤고딕340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-윤고딕340" pitchFamily="18" charset="-127"/>
          <a:ea typeface="-윤고딕340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-윤고딕340" pitchFamily="18" charset="-127"/>
          <a:ea typeface="-윤고딕340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-윤고딕340" pitchFamily="18" charset="-127"/>
          <a:ea typeface="-윤고딕340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-윤고딕340" pitchFamily="18" charset="-127"/>
          <a:ea typeface="-윤고딕340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-윤고딕340" pitchFamily="18" charset="-127"/>
          <a:ea typeface="-윤고딕340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spc="-15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 spc="-15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 spc="-15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 spc="-15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 spc="-15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2266380" y="2483875"/>
            <a:ext cx="4611241" cy="360363"/>
          </a:xfrm>
        </p:spPr>
        <p:txBody>
          <a:bodyPr>
            <a:noAutofit/>
          </a:bodyPr>
          <a:lstStyle/>
          <a:p>
            <a:pPr algn="di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ko-KR" sz="1600" dirty="0" smtClean="0">
                <a:solidFill>
                  <a:srgbClr val="002060"/>
                </a:solidFill>
                <a:latin typeface="Gobold" panose="02000500000000000000" pitchFamily="2" charset="0"/>
              </a:rPr>
              <a:t>Final project</a:t>
            </a:r>
            <a:endParaRPr lang="ko-KR" altLang="en-US" sz="1600" dirty="0">
              <a:solidFill>
                <a:srgbClr val="002060"/>
              </a:solidFill>
              <a:latin typeface="Gobold" panose="02000500000000000000" pitchFamily="2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38376" y="3083093"/>
            <a:ext cx="46672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하늬바람B" pitchFamily="18" charset="-127"/>
                <a:ea typeface="a하늬바람B" pitchFamily="18" charset="-127"/>
              </a:rPr>
              <a:t>영업팀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하늬바람B" pitchFamily="18" charset="-127"/>
                <a:ea typeface="a하늬바람B" pitchFamily="18" charset="-127"/>
              </a:rPr>
              <a:t> 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하늬바람B" pitchFamily="18" charset="-127"/>
                <a:ea typeface="a하늬바람B" pitchFamily="18" charset="-127"/>
              </a:rPr>
              <a:t>ERP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2266380" y="4029833"/>
            <a:ext cx="4611241" cy="360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 spc="-15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 spc="-15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 spc="-15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 spc="-15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 spc="-15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dist" eaLnBrk="1" fontAlgn="auto" hangingPunct="1">
              <a:spcAft>
                <a:spcPts val="0"/>
              </a:spcAft>
              <a:defRPr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obold" panose="02000500000000000000" pitchFamily="2" charset="0"/>
              </a:rPr>
              <a:t>Team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obold" panose="02000500000000000000" pitchFamily="2" charset="0"/>
              </a:rPr>
              <a:t>nodazi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obold" panose="02000500000000000000" pitchFamily="2" charset="0"/>
              </a:rPr>
              <a:t>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Gobold" panose="02000500000000000000" pitchFamily="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43306" y="4857760"/>
            <a:ext cx="1928826" cy="1071570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최현석 박준규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권옥경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김아랑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  <a:p>
            <a:pPr algn="ctr"/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이안석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 권용수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  <a:p>
            <a:pPr algn="ctr"/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정교은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8216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8" y="71829"/>
            <a:ext cx="4465470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| </a:t>
            </a:r>
            <a:r>
              <a:rPr kumimoji="0" lang="ko-KR" altLang="en-US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기능구성</a:t>
            </a:r>
            <a:endParaRPr kumimoji="0" lang="ko-KR" altLang="en-US" sz="2500" dirty="0">
              <a:solidFill>
                <a:schemeClr val="bg1"/>
              </a:solidFill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214282" y="4664563"/>
            <a:ext cx="4357718" cy="1860781"/>
            <a:chOff x="214282" y="857232"/>
            <a:chExt cx="4357718" cy="1860781"/>
          </a:xfrm>
        </p:grpSpPr>
        <p:sp>
          <p:nvSpPr>
            <p:cNvPr id="47" name="직사각형 46"/>
            <p:cNvSpPr/>
            <p:nvPr/>
          </p:nvSpPr>
          <p:spPr>
            <a:xfrm>
              <a:off x="214282" y="857232"/>
              <a:ext cx="4357718" cy="1785950"/>
            </a:xfrm>
            <a:prstGeom prst="rect">
              <a:avLst/>
            </a:prstGeom>
            <a:noFill/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ROLE_ADMIN</a:t>
              </a:r>
            </a:p>
            <a:p>
              <a:pPr algn="r"/>
              <a:endParaRPr lang="en-US" altLang="ko-KR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B" pitchFamily="18" charset="-127"/>
                <a:ea typeface="a하늬바람B" pitchFamily="18" charset="-127"/>
              </a:endParaRPr>
            </a:p>
            <a:p>
              <a:pPr algn="r"/>
              <a:r>
                <a:rPr lang="ko-KR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하늬바람L" pitchFamily="18" charset="-127"/>
                  <a:ea typeface="a하늬바람L" pitchFamily="18" charset="-127"/>
                </a:rPr>
                <a:t>모든 권한</a:t>
              </a:r>
              <a:endPara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endParaRPr>
            </a:p>
          </p:txBody>
        </p:sp>
        <p:pic>
          <p:nvPicPr>
            <p:cNvPr id="40" name="Picture 5" descr="C:\Users\PJK\Desktop\228840-200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4282" y="1142984"/>
              <a:ext cx="1285884" cy="1575029"/>
            </a:xfrm>
            <a:prstGeom prst="rect">
              <a:avLst/>
            </a:prstGeom>
            <a:noFill/>
          </p:spPr>
        </p:pic>
      </p:grpSp>
      <p:grpSp>
        <p:nvGrpSpPr>
          <p:cNvPr id="62" name="그룹 61"/>
          <p:cNvGrpSpPr/>
          <p:nvPr/>
        </p:nvGrpSpPr>
        <p:grpSpPr>
          <a:xfrm>
            <a:off x="4578312" y="2780928"/>
            <a:ext cx="4429156" cy="1928826"/>
            <a:chOff x="4031276" y="797218"/>
            <a:chExt cx="4429156" cy="1928826"/>
          </a:xfrm>
        </p:grpSpPr>
        <p:pic>
          <p:nvPicPr>
            <p:cNvPr id="35" name="Picture 3" descr="C:\Users\PJK\Desktop\418781-200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1276" y="1225846"/>
              <a:ext cx="1428760" cy="1500198"/>
            </a:xfrm>
            <a:prstGeom prst="rect">
              <a:avLst/>
            </a:prstGeom>
            <a:noFill/>
          </p:spPr>
        </p:pic>
        <p:sp>
          <p:nvSpPr>
            <p:cNvPr id="55" name="직사각형 54"/>
            <p:cNvSpPr/>
            <p:nvPr/>
          </p:nvSpPr>
          <p:spPr>
            <a:xfrm>
              <a:off x="4102714" y="797218"/>
              <a:ext cx="4357718" cy="1785950"/>
            </a:xfrm>
            <a:prstGeom prst="rect">
              <a:avLst/>
            </a:prstGeom>
            <a:noFill/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ROLE_MANAGER</a:t>
              </a:r>
            </a:p>
            <a:p>
              <a:pPr algn="r"/>
              <a:endParaRPr lang="en-US" altLang="ko-KR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B" pitchFamily="18" charset="-127"/>
                <a:ea typeface="a하늬바람B" pitchFamily="18" charset="-127"/>
              </a:endParaRPr>
            </a:p>
            <a:p>
              <a:pPr algn="r"/>
              <a:r>
                <a:rPr lang="ko-KR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하늬바람L" pitchFamily="18" charset="-127"/>
                  <a:ea typeface="a하늬바람L" pitchFamily="18" charset="-127"/>
                </a:rPr>
                <a:t>팀원 정보 제어 및 </a:t>
              </a:r>
              <a:endPara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endParaRPr>
            </a:p>
            <a:p>
              <a:pPr algn="r"/>
              <a:r>
                <a:rPr lang="ko-KR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하늬바람L" pitchFamily="18" charset="-127"/>
                  <a:ea typeface="a하늬바람L" pitchFamily="18" charset="-127"/>
                </a:rPr>
                <a:t>판매승인</a:t>
              </a:r>
              <a:r>
                <a: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하늬바람L" pitchFamily="18" charset="-127"/>
                  <a:ea typeface="a하늬바람L" pitchFamily="18" charset="-127"/>
                </a:rPr>
                <a:t>/</a:t>
              </a:r>
              <a:r>
                <a:rPr lang="ko-KR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하늬바람L" pitchFamily="18" charset="-127"/>
                  <a:ea typeface="a하늬바람L" pitchFamily="18" charset="-127"/>
                </a:rPr>
                <a:t>구매항목종합 가능</a:t>
              </a:r>
              <a:r>
                <a: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하늬바람L" pitchFamily="18" charset="-127"/>
                  <a:ea typeface="a하늬바람L" pitchFamily="18" charset="-127"/>
                </a:rPr>
                <a:t> 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485478" y="923234"/>
            <a:ext cx="4522552" cy="1928826"/>
            <a:chOff x="9099856" y="4725144"/>
            <a:chExt cx="4522552" cy="1928826"/>
          </a:xfrm>
        </p:grpSpPr>
        <p:pic>
          <p:nvPicPr>
            <p:cNvPr id="3074" name="Picture 2" descr="C:\Users\PJK\Desktop\697806-20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099856" y="5225210"/>
              <a:ext cx="1428760" cy="1428760"/>
            </a:xfrm>
            <a:prstGeom prst="rect">
              <a:avLst/>
            </a:prstGeom>
            <a:noFill/>
          </p:spPr>
        </p:pic>
        <p:sp>
          <p:nvSpPr>
            <p:cNvPr id="56" name="직사각형 55"/>
            <p:cNvSpPr/>
            <p:nvPr/>
          </p:nvSpPr>
          <p:spPr>
            <a:xfrm>
              <a:off x="9264690" y="4725144"/>
              <a:ext cx="4357718" cy="1785950"/>
            </a:xfrm>
            <a:prstGeom prst="rect">
              <a:avLst/>
            </a:prstGeom>
            <a:noFill/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ROLE_EMPLOYEE</a:t>
              </a:r>
            </a:p>
            <a:p>
              <a:pPr algn="r"/>
              <a:endParaRPr lang="en-US" altLang="ko-KR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B" pitchFamily="18" charset="-127"/>
                <a:ea typeface="a하늬바람B" pitchFamily="18" charset="-127"/>
              </a:endParaRPr>
            </a:p>
            <a:p>
              <a:pPr algn="r"/>
              <a:r>
                <a:rPr lang="ko-KR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하늬바람L" pitchFamily="18" charset="-127"/>
                  <a:ea typeface="a하늬바람L" pitchFamily="18" charset="-127"/>
                </a:rPr>
                <a:t>판매 등록 가능</a:t>
              </a:r>
              <a:endPara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endParaRPr>
            </a:p>
            <a:p>
              <a:pPr algn="r"/>
              <a:r>
                <a:rPr lang="ko-KR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하늬바람L" pitchFamily="18" charset="-127"/>
                  <a:ea typeface="a하늬바람L" pitchFamily="18" charset="-127"/>
                </a:rPr>
                <a:t>구매 신청 가능</a:t>
              </a:r>
              <a:endPara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71407" y="2780928"/>
            <a:ext cx="4500593" cy="1928826"/>
            <a:chOff x="71407" y="2708920"/>
            <a:chExt cx="4500593" cy="1928826"/>
          </a:xfrm>
        </p:grpSpPr>
        <p:grpSp>
          <p:nvGrpSpPr>
            <p:cNvPr id="41" name="그룹 31"/>
            <p:cNvGrpSpPr/>
            <p:nvPr/>
          </p:nvGrpSpPr>
          <p:grpSpPr>
            <a:xfrm>
              <a:off x="71407" y="3280424"/>
              <a:ext cx="1428760" cy="1357322"/>
              <a:chOff x="-1656608" y="3423805"/>
              <a:chExt cx="1214447" cy="1236670"/>
            </a:xfrm>
          </p:grpSpPr>
          <p:pic>
            <p:nvPicPr>
              <p:cNvPr id="42" name="Picture 4" descr="C:\Users\PJK\Desktop\559893-200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-1478324" y="3423805"/>
                <a:ext cx="857256" cy="857256"/>
              </a:xfrm>
              <a:prstGeom prst="rect">
                <a:avLst/>
              </a:prstGeom>
              <a:noFill/>
            </p:spPr>
          </p:pic>
          <p:pic>
            <p:nvPicPr>
              <p:cNvPr id="43" name="Picture 2" descr="C:\Users\PJK\Desktop\697806-200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-1656608" y="3446029"/>
                <a:ext cx="1214447" cy="1214446"/>
              </a:xfrm>
              <a:prstGeom prst="rect">
                <a:avLst/>
              </a:prstGeom>
              <a:noFill/>
            </p:spPr>
          </p:pic>
        </p:grpSp>
        <p:sp>
          <p:nvSpPr>
            <p:cNvPr id="57" name="직사각형 56"/>
            <p:cNvSpPr/>
            <p:nvPr/>
          </p:nvSpPr>
          <p:spPr>
            <a:xfrm>
              <a:off x="214282" y="2708920"/>
              <a:ext cx="4357718" cy="1785950"/>
            </a:xfrm>
            <a:prstGeom prst="rect">
              <a:avLst/>
            </a:prstGeom>
            <a:noFill/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ROLE_BUDGET</a:t>
              </a:r>
            </a:p>
            <a:p>
              <a:pPr algn="r"/>
              <a:endParaRPr lang="en-US" altLang="ko-KR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B" pitchFamily="18" charset="-127"/>
                <a:ea typeface="a하늬바람B" pitchFamily="18" charset="-127"/>
              </a:endParaRPr>
            </a:p>
            <a:p>
              <a:pPr algn="r"/>
              <a:r>
                <a:rPr lang="ko-KR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하늬바람L" pitchFamily="18" charset="-127"/>
                  <a:ea typeface="a하늬바람L" pitchFamily="18" charset="-127"/>
                </a:rPr>
                <a:t>구매 승인 가능</a:t>
              </a:r>
              <a:endPara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endParaRPr>
            </a:p>
            <a:p>
              <a:pPr algn="r"/>
              <a:r>
                <a:rPr lang="ko-KR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하늬바람L" pitchFamily="18" charset="-127"/>
                  <a:ea typeface="a하늬바람L" pitchFamily="18" charset="-127"/>
                </a:rPr>
                <a:t>회계 장부 관리</a:t>
              </a:r>
              <a:endPara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42844" y="923234"/>
            <a:ext cx="4429156" cy="1857388"/>
            <a:chOff x="142844" y="851226"/>
            <a:chExt cx="4429156" cy="1857388"/>
          </a:xfrm>
        </p:grpSpPr>
        <p:pic>
          <p:nvPicPr>
            <p:cNvPr id="45" name="Picture 8" descr="C:\Users\PJK\Desktop\574704-200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2844" y="1351292"/>
              <a:ext cx="1357322" cy="1357322"/>
            </a:xfrm>
            <a:prstGeom prst="rect">
              <a:avLst/>
            </a:prstGeom>
            <a:noFill/>
          </p:spPr>
        </p:pic>
        <p:sp>
          <p:nvSpPr>
            <p:cNvPr id="58" name="직사각형 57"/>
            <p:cNvSpPr/>
            <p:nvPr/>
          </p:nvSpPr>
          <p:spPr>
            <a:xfrm>
              <a:off x="214282" y="851226"/>
              <a:ext cx="4357718" cy="1785950"/>
            </a:xfrm>
            <a:prstGeom prst="rect">
              <a:avLst/>
            </a:prstGeom>
            <a:noFill/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ROLE_EE</a:t>
              </a:r>
            </a:p>
            <a:p>
              <a:pPr algn="r"/>
              <a:endParaRPr lang="en-US" altLang="ko-KR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B" pitchFamily="18" charset="-127"/>
                <a:ea typeface="a하늬바람B" pitchFamily="18" charset="-127"/>
              </a:endParaRPr>
            </a:p>
            <a:p>
              <a:pPr algn="r"/>
              <a:r>
                <a:rPr lang="ko-KR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하늬바람L" pitchFamily="18" charset="-127"/>
                  <a:ea typeface="a하늬바람L" pitchFamily="18" charset="-127"/>
                </a:rPr>
                <a:t>가입 </a:t>
              </a:r>
              <a:r>
                <a:rPr lang="ko-KR" altLang="en-US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하늬바람L" pitchFamily="18" charset="-127"/>
                  <a:ea typeface="a하늬바람L" pitchFamily="18" charset="-127"/>
                </a:rPr>
                <a:t>미승인</a:t>
              </a:r>
              <a:r>
                <a:rPr lang="ko-KR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하늬바람L" pitchFamily="18" charset="-127"/>
                  <a:ea typeface="a하늬바람L" pitchFamily="18" charset="-127"/>
                </a:rPr>
                <a:t> 상태</a:t>
              </a:r>
              <a:endPara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endParaRPr>
            </a:p>
            <a:p>
              <a:pPr algn="r"/>
              <a:r>
                <a:rPr lang="ko-KR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하늬바람L" pitchFamily="18" charset="-127"/>
                  <a:ea typeface="a하늬바람L" pitchFamily="18" charset="-127"/>
                </a:rPr>
                <a:t>아무 권한 없음</a:t>
              </a:r>
              <a:endPara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8" y="71829"/>
            <a:ext cx="4465470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| </a:t>
            </a:r>
            <a:r>
              <a:rPr kumimoji="0" lang="ko-KR" altLang="en-US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기능구성</a:t>
            </a:r>
            <a:endParaRPr kumimoji="0" lang="ko-KR" altLang="en-US" sz="2500" dirty="0">
              <a:solidFill>
                <a:schemeClr val="bg1"/>
              </a:solidFill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5429256" y="692696"/>
            <a:ext cx="1571636" cy="78581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하늬바람L" pitchFamily="18" charset="-127"/>
                <a:ea typeface="a하늬바람L" pitchFamily="18" charset="-127"/>
              </a:rPr>
              <a:t>회원</a:t>
            </a:r>
            <a:endParaRPr lang="ko-KR" altLang="en-US" dirty="0">
              <a:latin typeface="a하늬바람L" pitchFamily="18" charset="-127"/>
              <a:ea typeface="a하늬바람L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00034" y="692696"/>
            <a:ext cx="1571636" cy="78581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하늬바람L" pitchFamily="18" charset="-127"/>
                <a:ea typeface="a하늬바람L" pitchFamily="18" charset="-127"/>
              </a:rPr>
              <a:t>판매</a:t>
            </a:r>
            <a:endParaRPr lang="ko-KR" altLang="en-US" dirty="0">
              <a:latin typeface="a하늬바람L" pitchFamily="18" charset="-127"/>
              <a:ea typeface="a하늬바람L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143108" y="692696"/>
            <a:ext cx="1571636" cy="78581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하늬바람L" pitchFamily="18" charset="-127"/>
                <a:ea typeface="a하늬바람L" pitchFamily="18" charset="-127"/>
              </a:rPr>
              <a:t>구매</a:t>
            </a:r>
            <a:endParaRPr lang="ko-KR" altLang="en-US" dirty="0">
              <a:latin typeface="a하늬바람L" pitchFamily="18" charset="-127"/>
              <a:ea typeface="a하늬바람L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786182" y="692696"/>
            <a:ext cx="1571636" cy="78581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하늬바람L" pitchFamily="18" charset="-127"/>
                <a:ea typeface="a하늬바람L" pitchFamily="18" charset="-127"/>
              </a:rPr>
              <a:t>쪽지</a:t>
            </a:r>
            <a:endParaRPr lang="ko-KR" altLang="en-US" dirty="0">
              <a:latin typeface="a하늬바람L" pitchFamily="18" charset="-127"/>
              <a:ea typeface="a하늬바람L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0034" y="1549952"/>
            <a:ext cx="1571636" cy="714380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등록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승인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429256" y="1549952"/>
            <a:ext cx="1571636" cy="1928826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가입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열람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승인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수정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  <a:p>
            <a:pPr algn="ctr">
              <a:buFontTx/>
              <a:buChar char="-"/>
            </a:pP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 권한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팀</a:t>
            </a:r>
            <a:endParaRPr lang="en-US" altLang="ko-KR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  <a:p>
            <a:pPr algn="ctr"/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-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개인정보</a:t>
            </a:r>
            <a:endParaRPr lang="en-US" altLang="ko-KR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삭제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072330" y="692696"/>
            <a:ext cx="1571636" cy="78581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하늬바람L" pitchFamily="18" charset="-127"/>
                <a:ea typeface="a하늬바람L" pitchFamily="18" charset="-127"/>
              </a:rPr>
              <a:t>공지사항</a:t>
            </a:r>
            <a:endParaRPr lang="ko-KR" altLang="en-US" dirty="0">
              <a:latin typeface="a하늬바람L" pitchFamily="18" charset="-127"/>
              <a:ea typeface="a하늬바람L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072330" y="1549952"/>
            <a:ext cx="1571636" cy="1785950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열람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작성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삭제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수정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  <a:p>
            <a:pPr algn="ctr"/>
            <a:r>
              <a:rPr lang="ko-KR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댓글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429256" y="3607140"/>
            <a:ext cx="1571636" cy="78581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하늬바람L" pitchFamily="18" charset="-127"/>
                <a:ea typeface="a하늬바람L" pitchFamily="18" charset="-127"/>
              </a:rPr>
              <a:t>품목관리</a:t>
            </a:r>
            <a:endParaRPr lang="ko-KR" altLang="en-US" dirty="0">
              <a:latin typeface="a하늬바람L" pitchFamily="18" charset="-127"/>
              <a:ea typeface="a하늬바람L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29256" y="4478910"/>
            <a:ext cx="1571636" cy="1428760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열람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등록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수정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삭제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7072330" y="3607140"/>
            <a:ext cx="1571636" cy="78581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a하늬바람L" pitchFamily="18" charset="-127"/>
                <a:ea typeface="a하늬바람L" pitchFamily="18" charset="-127"/>
              </a:rPr>
              <a:t>팀별</a:t>
            </a:r>
            <a:endParaRPr lang="en-US" altLang="ko-KR" dirty="0" smtClean="0">
              <a:latin typeface="a하늬바람L" pitchFamily="18" charset="-127"/>
              <a:ea typeface="a하늬바람L" pitchFamily="18" charset="-127"/>
            </a:endParaRPr>
          </a:p>
          <a:p>
            <a:pPr algn="ctr"/>
            <a:r>
              <a:rPr lang="ko-KR" altLang="en-US" dirty="0" smtClean="0">
                <a:latin typeface="a하늬바람L" pitchFamily="18" charset="-127"/>
                <a:ea typeface="a하늬바람L" pitchFamily="18" charset="-127"/>
              </a:rPr>
              <a:t>게시판</a:t>
            </a:r>
            <a:endParaRPr lang="ko-KR" altLang="en-US" dirty="0">
              <a:latin typeface="a하늬바람L" pitchFamily="18" charset="-127"/>
              <a:ea typeface="a하늬바람L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072330" y="4464396"/>
            <a:ext cx="1571636" cy="1785950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열람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작성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삭제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수정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  <a:p>
            <a:pPr algn="ctr"/>
            <a:r>
              <a:rPr lang="ko-KR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댓글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2166708" y="3621654"/>
            <a:ext cx="1571636" cy="78581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a하늬바람L" pitchFamily="18" charset="-127"/>
                <a:ea typeface="a하늬바람L" pitchFamily="18" charset="-127"/>
              </a:rPr>
              <a:t>스케쥴러</a:t>
            </a:r>
            <a:endParaRPr lang="ko-KR" altLang="en-US" dirty="0">
              <a:latin typeface="a하늬바람L" pitchFamily="18" charset="-127"/>
              <a:ea typeface="a하늬바람L" pitchFamily="18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166708" y="4478910"/>
            <a:ext cx="1571636" cy="1143008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열람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등록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삭제</a:t>
            </a:r>
          </a:p>
        </p:txBody>
      </p:sp>
      <p:sp>
        <p:nvSpPr>
          <p:cNvPr id="99" name="타원 98"/>
          <p:cNvSpPr/>
          <p:nvPr/>
        </p:nvSpPr>
        <p:spPr>
          <a:xfrm>
            <a:off x="500034" y="3621654"/>
            <a:ext cx="1571636" cy="78581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하늬바람L" pitchFamily="18" charset="-127"/>
                <a:ea typeface="a하늬바람L" pitchFamily="18" charset="-127"/>
              </a:rPr>
              <a:t>월급</a:t>
            </a:r>
            <a:endParaRPr lang="ko-KR" altLang="en-US" dirty="0">
              <a:latin typeface="a하늬바람L" pitchFamily="18" charset="-127"/>
              <a:ea typeface="a하늬바람L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00034" y="4478910"/>
            <a:ext cx="1571636" cy="428628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조회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806966" y="3621654"/>
            <a:ext cx="1571636" cy="78581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하늬바람L" pitchFamily="18" charset="-127"/>
                <a:ea typeface="a하늬바람L" pitchFamily="18" charset="-127"/>
              </a:rPr>
              <a:t>회계장부</a:t>
            </a:r>
            <a:endParaRPr lang="ko-KR" altLang="en-US" dirty="0">
              <a:latin typeface="a하늬바람L" pitchFamily="18" charset="-127"/>
              <a:ea typeface="a하늬바람L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845080" y="4485486"/>
            <a:ext cx="1514142" cy="1428760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열람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등록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수정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삭제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</p:txBody>
      </p:sp>
      <p:grpSp>
        <p:nvGrpSpPr>
          <p:cNvPr id="45" name="그룹 93"/>
          <p:cNvGrpSpPr/>
          <p:nvPr/>
        </p:nvGrpSpPr>
        <p:grpSpPr>
          <a:xfrm>
            <a:off x="500034" y="5811534"/>
            <a:ext cx="2571768" cy="785818"/>
            <a:chOff x="1000100" y="4000504"/>
            <a:chExt cx="3343298" cy="785818"/>
          </a:xfrm>
        </p:grpSpPr>
        <p:grpSp>
          <p:nvGrpSpPr>
            <p:cNvPr id="46" name="그룹 74"/>
            <p:cNvGrpSpPr/>
            <p:nvPr/>
          </p:nvGrpSpPr>
          <p:grpSpPr>
            <a:xfrm>
              <a:off x="1000100" y="4000504"/>
              <a:ext cx="1857388" cy="285752"/>
              <a:chOff x="1928794" y="4000504"/>
              <a:chExt cx="1857388" cy="285752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1928794" y="4000504"/>
                <a:ext cx="285752" cy="28575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2214546" y="4000504"/>
                <a:ext cx="1571636" cy="285752"/>
              </a:xfrm>
              <a:prstGeom prst="rect">
                <a:avLst/>
              </a:prstGeom>
              <a:noFill/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하늬바람L" pitchFamily="18" charset="-127"/>
                    <a:ea typeface="a하늬바람L" pitchFamily="18" charset="-127"/>
                  </a:rPr>
                  <a:t>관리자</a:t>
                </a:r>
                <a:endPara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하늬바람L" pitchFamily="18" charset="-127"/>
                  <a:ea typeface="a하늬바람L" pitchFamily="18" charset="-127"/>
                </a:endParaRPr>
              </a:p>
            </p:txBody>
          </p:sp>
        </p:grpSp>
        <p:grpSp>
          <p:nvGrpSpPr>
            <p:cNvPr id="48" name="그룹 76"/>
            <p:cNvGrpSpPr/>
            <p:nvPr/>
          </p:nvGrpSpPr>
          <p:grpSpPr>
            <a:xfrm>
              <a:off x="1000100" y="4500570"/>
              <a:ext cx="1857388" cy="285752"/>
              <a:chOff x="1928794" y="4000504"/>
              <a:chExt cx="1857388" cy="285752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1928794" y="4000504"/>
                <a:ext cx="285752" cy="28575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2214546" y="4000504"/>
                <a:ext cx="1571636" cy="285752"/>
              </a:xfrm>
              <a:prstGeom prst="rect">
                <a:avLst/>
              </a:prstGeom>
              <a:noFill/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하늬바람L" pitchFamily="18" charset="-127"/>
                    <a:ea typeface="a하늬바람L" pitchFamily="18" charset="-127"/>
                  </a:rPr>
                  <a:t>팀장급</a:t>
                </a:r>
                <a:endPara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하늬바람L" pitchFamily="18" charset="-127"/>
                  <a:ea typeface="a하늬바람L" pitchFamily="18" charset="-127"/>
                </a:endParaRPr>
              </a:p>
            </p:txBody>
          </p:sp>
        </p:grpSp>
        <p:grpSp>
          <p:nvGrpSpPr>
            <p:cNvPr id="49" name="그룹 82"/>
            <p:cNvGrpSpPr/>
            <p:nvPr/>
          </p:nvGrpSpPr>
          <p:grpSpPr>
            <a:xfrm>
              <a:off x="2486010" y="4000504"/>
              <a:ext cx="1857388" cy="285752"/>
              <a:chOff x="3414704" y="3000372"/>
              <a:chExt cx="1857388" cy="285752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3414704" y="3000372"/>
                <a:ext cx="285752" cy="285752"/>
              </a:xfrm>
              <a:prstGeom prst="rect">
                <a:avLst/>
              </a:prstGeom>
              <a:solidFill>
                <a:srgbClr val="008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3700456" y="3000372"/>
                <a:ext cx="1571636" cy="285752"/>
              </a:xfrm>
              <a:prstGeom prst="rect">
                <a:avLst/>
              </a:prstGeom>
              <a:noFill/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하늬바람L" pitchFamily="18" charset="-127"/>
                    <a:ea typeface="a하늬바람L" pitchFamily="18" charset="-127"/>
                  </a:rPr>
                  <a:t>사원급</a:t>
                </a:r>
                <a:endPara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하늬바람L" pitchFamily="18" charset="-127"/>
                  <a:ea typeface="a하늬바람L" pitchFamily="18" charset="-127"/>
                </a:endParaRPr>
              </a:p>
            </p:txBody>
          </p:sp>
        </p:grpSp>
        <p:grpSp>
          <p:nvGrpSpPr>
            <p:cNvPr id="50" name="그룹 88"/>
            <p:cNvGrpSpPr/>
            <p:nvPr/>
          </p:nvGrpSpPr>
          <p:grpSpPr>
            <a:xfrm>
              <a:off x="2486010" y="4500570"/>
              <a:ext cx="1857388" cy="285752"/>
              <a:chOff x="1700192" y="4500570"/>
              <a:chExt cx="1857388" cy="285752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1700192" y="4500570"/>
                <a:ext cx="285752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1985944" y="4500570"/>
                <a:ext cx="1571636" cy="285752"/>
              </a:xfrm>
              <a:prstGeom prst="rect">
                <a:avLst/>
              </a:prstGeom>
              <a:noFill/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하늬바람L" pitchFamily="18" charset="-127"/>
                    <a:ea typeface="a하늬바람L" pitchFamily="18" charset="-127"/>
                  </a:rPr>
                  <a:t>자재팀</a:t>
                </a:r>
                <a:endPara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하늬바람L" pitchFamily="18" charset="-127"/>
                  <a:ea typeface="a하늬바람L" pitchFamily="18" charset="-127"/>
                </a:endParaRPr>
              </a:p>
            </p:txBody>
          </p:sp>
        </p:grpSp>
      </p:grpSp>
      <p:sp>
        <p:nvSpPr>
          <p:cNvPr id="80" name="직사각형 79"/>
          <p:cNvSpPr/>
          <p:nvPr/>
        </p:nvSpPr>
        <p:spPr>
          <a:xfrm>
            <a:off x="3786182" y="1549952"/>
            <a:ext cx="1571636" cy="1302984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발신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수신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삭제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복구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143108" y="1549952"/>
            <a:ext cx="1571636" cy="1086960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등록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종합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승인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500034" y="692696"/>
            <a:ext cx="8143932" cy="5557650"/>
            <a:chOff x="500034" y="692696"/>
            <a:chExt cx="8143932" cy="5557650"/>
          </a:xfrm>
        </p:grpSpPr>
        <p:sp>
          <p:nvSpPr>
            <p:cNvPr id="155" name="타원 154"/>
            <p:cNvSpPr/>
            <p:nvPr/>
          </p:nvSpPr>
          <p:spPr>
            <a:xfrm>
              <a:off x="5429256" y="692696"/>
              <a:ext cx="1571636" cy="78581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a하늬바람L" pitchFamily="18" charset="-127"/>
                  <a:ea typeface="a하늬바람L" pitchFamily="18" charset="-127"/>
                </a:rPr>
                <a:t>회원</a:t>
              </a:r>
              <a:endParaRPr lang="ko-KR" altLang="en-US" dirty="0">
                <a:latin typeface="a하늬바람L" pitchFamily="18" charset="-127"/>
                <a:ea typeface="a하늬바람L" pitchFamily="18" charset="-127"/>
              </a:endParaRPr>
            </a:p>
          </p:txBody>
        </p:sp>
        <p:sp>
          <p:nvSpPr>
            <p:cNvPr id="156" name="타원 155"/>
            <p:cNvSpPr/>
            <p:nvPr/>
          </p:nvSpPr>
          <p:spPr>
            <a:xfrm>
              <a:off x="500034" y="692696"/>
              <a:ext cx="1571636" cy="78581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a하늬바람L" pitchFamily="18" charset="-127"/>
                  <a:ea typeface="a하늬바람L" pitchFamily="18" charset="-127"/>
                </a:rPr>
                <a:t>판매</a:t>
              </a:r>
              <a:endParaRPr lang="ko-KR" altLang="en-US" dirty="0">
                <a:latin typeface="a하늬바람L" pitchFamily="18" charset="-127"/>
                <a:ea typeface="a하늬바람L" pitchFamily="18" charset="-127"/>
              </a:endParaRPr>
            </a:p>
          </p:txBody>
        </p:sp>
        <p:sp>
          <p:nvSpPr>
            <p:cNvPr id="157" name="타원 156"/>
            <p:cNvSpPr/>
            <p:nvPr/>
          </p:nvSpPr>
          <p:spPr>
            <a:xfrm>
              <a:off x="2143108" y="692696"/>
              <a:ext cx="1571636" cy="78581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a하늬바람L" pitchFamily="18" charset="-127"/>
                  <a:ea typeface="a하늬바람L" pitchFamily="18" charset="-127"/>
                </a:rPr>
                <a:t>주문</a:t>
              </a:r>
              <a:endParaRPr lang="ko-KR" altLang="en-US" dirty="0">
                <a:latin typeface="a하늬바람L" pitchFamily="18" charset="-127"/>
                <a:ea typeface="a하늬바람L" pitchFamily="18" charset="-127"/>
              </a:endParaRPr>
            </a:p>
          </p:txBody>
        </p:sp>
        <p:sp>
          <p:nvSpPr>
            <p:cNvPr id="158" name="타원 157"/>
            <p:cNvSpPr/>
            <p:nvPr/>
          </p:nvSpPr>
          <p:spPr>
            <a:xfrm>
              <a:off x="3786182" y="692696"/>
              <a:ext cx="1571636" cy="78581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a하늬바람L" pitchFamily="18" charset="-127"/>
                  <a:ea typeface="a하늬바람L" pitchFamily="18" charset="-127"/>
                </a:rPr>
                <a:t>쪽지</a:t>
              </a:r>
              <a:endParaRPr lang="ko-KR" altLang="en-US" dirty="0">
                <a:latin typeface="a하늬바람L" pitchFamily="18" charset="-127"/>
                <a:ea typeface="a하늬바람L" pitchFamily="18" charset="-127"/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500034" y="1549952"/>
              <a:ext cx="1571636" cy="714380"/>
            </a:xfrm>
            <a:prstGeom prst="rect">
              <a:avLst/>
            </a:prstGeom>
            <a:noFill/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8A3E"/>
                  </a:solidFill>
                  <a:latin typeface="a하늬바람L" pitchFamily="18" charset="-127"/>
                  <a:ea typeface="a하늬바람L" pitchFamily="18" charset="-127"/>
                </a:rPr>
                <a:t>등록</a:t>
              </a:r>
              <a:endParaRPr lang="en-US" altLang="ko-KR" dirty="0" smtClean="0">
                <a:solidFill>
                  <a:srgbClr val="008A3E"/>
                </a:solidFill>
                <a:latin typeface="a하늬바람L" pitchFamily="18" charset="-127"/>
                <a:ea typeface="a하늬바람L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하늬바람L" pitchFamily="18" charset="-127"/>
                  <a:ea typeface="a하늬바람L" pitchFamily="18" charset="-127"/>
                </a:rPr>
                <a:t>승인</a:t>
              </a:r>
              <a:endPara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하늬바람L" pitchFamily="18" charset="-127"/>
                <a:ea typeface="a하늬바람L" pitchFamily="18" charset="-127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5429256" y="1549952"/>
              <a:ext cx="1571636" cy="1928826"/>
            </a:xfrm>
            <a:prstGeom prst="rect">
              <a:avLst/>
            </a:prstGeom>
            <a:noFill/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하늬바람L" pitchFamily="18" charset="-127"/>
                  <a:ea typeface="a하늬바람L" pitchFamily="18" charset="-127"/>
                </a:rPr>
                <a:t>가입</a:t>
              </a:r>
              <a:endPara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FF0000"/>
                  </a:solidFill>
                  <a:latin typeface="a하늬바람L" pitchFamily="18" charset="-127"/>
                  <a:ea typeface="a하늬바람L" pitchFamily="18" charset="-127"/>
                </a:rPr>
                <a:t>열</a:t>
              </a:r>
              <a:r>
                <a:rPr lang="ko-KR" altLang="en-US" dirty="0" smtClean="0">
                  <a:solidFill>
                    <a:srgbClr val="008A3E"/>
                  </a:solidFill>
                  <a:latin typeface="a하늬바람L" pitchFamily="18" charset="-127"/>
                  <a:ea typeface="a하늬바람L" pitchFamily="18" charset="-127"/>
                </a:rPr>
                <a:t>람</a:t>
              </a:r>
              <a:endParaRPr lang="en-US" altLang="ko-KR" dirty="0" smtClean="0">
                <a:solidFill>
                  <a:srgbClr val="008A3E"/>
                </a:solidFill>
                <a:latin typeface="a하늬바람L" pitchFamily="18" charset="-127"/>
                <a:ea typeface="a하늬바람L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FF0000"/>
                  </a:solidFill>
                  <a:latin typeface="a하늬바람L" pitchFamily="18" charset="-127"/>
                  <a:ea typeface="a하늬바람L" pitchFamily="18" charset="-127"/>
                </a:rPr>
                <a:t>승인</a:t>
              </a:r>
              <a:endParaRPr lang="en-US" altLang="ko-KR" dirty="0" smtClean="0">
                <a:solidFill>
                  <a:srgbClr val="FF0000"/>
                </a:solidFill>
                <a:latin typeface="a하늬바람L" pitchFamily="18" charset="-127"/>
                <a:ea typeface="a하늬바람L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EA0000"/>
                  </a:solidFill>
                  <a:latin typeface="a하늬바람L" pitchFamily="18" charset="-127"/>
                  <a:ea typeface="a하늬바람L" pitchFamily="18" charset="-127"/>
                </a:rPr>
                <a:t>수</a:t>
              </a:r>
              <a:r>
                <a:rPr lang="ko-KR" altLang="en-US" dirty="0" smtClean="0">
                  <a:solidFill>
                    <a:srgbClr val="008A3E"/>
                  </a:solidFill>
                  <a:latin typeface="a하늬바람L" pitchFamily="18" charset="-127"/>
                  <a:ea typeface="a하늬바람L" pitchFamily="18" charset="-127"/>
                </a:rPr>
                <a:t>정</a:t>
              </a:r>
              <a:endParaRPr lang="en-US" altLang="ko-KR" dirty="0" smtClean="0">
                <a:solidFill>
                  <a:srgbClr val="008A3E"/>
                </a:solidFill>
                <a:latin typeface="a하늬바람L" pitchFamily="18" charset="-127"/>
                <a:ea typeface="a하늬바람L" pitchFamily="18" charset="-127"/>
              </a:endParaRPr>
            </a:p>
            <a:p>
              <a:pPr algn="ctr">
                <a:buFontTx/>
                <a:buChar char="-"/>
              </a:pPr>
              <a:r>
                <a:rPr lang="ko-KR" altLang="en-US" sz="1100" dirty="0" smtClean="0">
                  <a:solidFill>
                    <a:srgbClr val="FF0000"/>
                  </a:solidFill>
                  <a:latin typeface="a하늬바람L" pitchFamily="18" charset="-127"/>
                  <a:ea typeface="a하늬바람L" pitchFamily="18" charset="-127"/>
                </a:rPr>
                <a:t> 권한</a:t>
              </a:r>
              <a:r>
                <a:rPr lang="en-US" altLang="ko-KR" sz="1100" dirty="0" smtClean="0">
                  <a:solidFill>
                    <a:srgbClr val="FF0000"/>
                  </a:solidFill>
                  <a:latin typeface="a하늬바람L" pitchFamily="18" charset="-127"/>
                  <a:ea typeface="a하늬바람L" pitchFamily="18" charset="-127"/>
                </a:rPr>
                <a:t>, </a:t>
              </a:r>
              <a:r>
                <a:rPr lang="ko-KR" altLang="en-US" sz="1100" dirty="0" smtClean="0">
                  <a:solidFill>
                    <a:srgbClr val="FF0000"/>
                  </a:solidFill>
                  <a:latin typeface="a하늬바람L" pitchFamily="18" charset="-127"/>
                  <a:ea typeface="a하늬바람L" pitchFamily="18" charset="-127"/>
                </a:rPr>
                <a:t>팀</a:t>
              </a:r>
              <a:endParaRPr lang="en-US" altLang="ko-KR" sz="1100" dirty="0" smtClean="0">
                <a:solidFill>
                  <a:srgbClr val="FF0000"/>
                </a:solidFill>
                <a:latin typeface="a하늬바람L" pitchFamily="18" charset="-127"/>
                <a:ea typeface="a하늬바람L" pitchFamily="18" charset="-127"/>
              </a:endParaRPr>
            </a:p>
            <a:p>
              <a:pPr algn="ctr"/>
              <a:r>
                <a:rPr lang="en-US" altLang="ko-KR" sz="1100" dirty="0" smtClean="0">
                  <a:solidFill>
                    <a:srgbClr val="008A3E"/>
                  </a:solidFill>
                  <a:latin typeface="a하늬바람L" pitchFamily="18" charset="-127"/>
                  <a:ea typeface="a하늬바람L" pitchFamily="18" charset="-127"/>
                </a:rPr>
                <a:t>- </a:t>
              </a:r>
              <a:r>
                <a:rPr lang="ko-KR" altLang="en-US" sz="1100" dirty="0" smtClean="0">
                  <a:solidFill>
                    <a:srgbClr val="008A3E"/>
                  </a:solidFill>
                  <a:latin typeface="a하늬바람L" pitchFamily="18" charset="-127"/>
                  <a:ea typeface="a하늬바람L" pitchFamily="18" charset="-127"/>
                </a:rPr>
                <a:t>개인정보</a:t>
              </a:r>
              <a:endParaRPr lang="en-US" altLang="ko-KR" sz="1100" dirty="0" smtClean="0">
                <a:solidFill>
                  <a:srgbClr val="008A3E"/>
                </a:solidFill>
                <a:latin typeface="a하늬바람L" pitchFamily="18" charset="-127"/>
                <a:ea typeface="a하늬바람L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FF0000"/>
                  </a:solidFill>
                  <a:latin typeface="a하늬바람L" pitchFamily="18" charset="-127"/>
                  <a:ea typeface="a하늬바람L" pitchFamily="18" charset="-127"/>
                </a:rPr>
                <a:t>삭제</a:t>
              </a:r>
              <a:endParaRPr lang="en-US" altLang="ko-KR" dirty="0" smtClean="0">
                <a:solidFill>
                  <a:srgbClr val="FF0000"/>
                </a:solidFill>
                <a:latin typeface="a하늬바람L" pitchFamily="18" charset="-127"/>
                <a:ea typeface="a하늬바람L" pitchFamily="18" charset="-127"/>
              </a:endParaRPr>
            </a:p>
          </p:txBody>
        </p:sp>
        <p:sp>
          <p:nvSpPr>
            <p:cNvPr id="161" name="타원 160"/>
            <p:cNvSpPr/>
            <p:nvPr/>
          </p:nvSpPr>
          <p:spPr>
            <a:xfrm>
              <a:off x="7072330" y="692696"/>
              <a:ext cx="1571636" cy="78581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a하늬바람L" pitchFamily="18" charset="-127"/>
                  <a:ea typeface="a하늬바람L" pitchFamily="18" charset="-127"/>
                </a:rPr>
                <a:t>공지사항</a:t>
              </a:r>
              <a:endParaRPr lang="ko-KR" altLang="en-US" dirty="0">
                <a:latin typeface="a하늬바람L" pitchFamily="18" charset="-127"/>
                <a:ea typeface="a하늬바람L" pitchFamily="18" charset="-127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7072330" y="1549952"/>
              <a:ext cx="1571636" cy="1785950"/>
            </a:xfrm>
            <a:prstGeom prst="rect">
              <a:avLst/>
            </a:prstGeom>
            <a:noFill/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8A3E"/>
                  </a:solidFill>
                  <a:latin typeface="a하늬바람L" pitchFamily="18" charset="-127"/>
                  <a:ea typeface="a하늬바람L" pitchFamily="18" charset="-127"/>
                </a:rPr>
                <a:t>열람</a:t>
              </a:r>
              <a:endParaRPr lang="en-US" altLang="ko-KR" dirty="0" smtClean="0">
                <a:solidFill>
                  <a:srgbClr val="008A3E"/>
                </a:solidFill>
                <a:latin typeface="a하늬바람L" pitchFamily="18" charset="-127"/>
                <a:ea typeface="a하늬바람L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FF0000"/>
                  </a:solidFill>
                  <a:latin typeface="a하늬바람L" pitchFamily="18" charset="-127"/>
                  <a:ea typeface="a하늬바람L" pitchFamily="18" charset="-127"/>
                </a:rPr>
                <a:t>작성</a:t>
              </a:r>
              <a:endParaRPr lang="en-US" altLang="ko-KR" dirty="0" smtClean="0">
                <a:solidFill>
                  <a:srgbClr val="FF0000"/>
                </a:solidFill>
                <a:latin typeface="a하늬바람L" pitchFamily="18" charset="-127"/>
                <a:ea typeface="a하늬바람L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FF0000"/>
                  </a:solidFill>
                  <a:latin typeface="a하늬바람L" pitchFamily="18" charset="-127"/>
                  <a:ea typeface="a하늬바람L" pitchFamily="18" charset="-127"/>
                </a:rPr>
                <a:t>삭제</a:t>
              </a:r>
              <a:endParaRPr lang="en-US" altLang="ko-KR" dirty="0" smtClean="0">
                <a:solidFill>
                  <a:srgbClr val="FF0000"/>
                </a:solidFill>
                <a:latin typeface="a하늬바람L" pitchFamily="18" charset="-127"/>
                <a:ea typeface="a하늬바람L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FF0000"/>
                  </a:solidFill>
                  <a:latin typeface="a하늬바람L" pitchFamily="18" charset="-127"/>
                  <a:ea typeface="a하늬바람L" pitchFamily="18" charset="-127"/>
                </a:rPr>
                <a:t>수정</a:t>
              </a:r>
              <a:endParaRPr lang="en-US" altLang="ko-KR" dirty="0" smtClean="0">
                <a:solidFill>
                  <a:srgbClr val="FF0000"/>
                </a:solidFill>
                <a:latin typeface="a하늬바람L" pitchFamily="18" charset="-127"/>
                <a:ea typeface="a하늬바람L" pitchFamily="18" charset="-127"/>
              </a:endParaRPr>
            </a:p>
            <a:p>
              <a:pPr algn="ctr"/>
              <a:r>
                <a:rPr lang="ko-KR" altLang="en-US" dirty="0" err="1" smtClean="0">
                  <a:solidFill>
                    <a:srgbClr val="FF0000"/>
                  </a:solidFill>
                  <a:latin typeface="a하늬바람L" pitchFamily="18" charset="-127"/>
                  <a:ea typeface="a하늬바람L" pitchFamily="18" charset="-127"/>
                </a:rPr>
                <a:t>댓글</a:t>
              </a:r>
              <a:endParaRPr lang="en-US" altLang="ko-KR" dirty="0" smtClean="0">
                <a:solidFill>
                  <a:srgbClr val="FF0000"/>
                </a:solidFill>
                <a:latin typeface="a하늬바람L" pitchFamily="18" charset="-127"/>
                <a:ea typeface="a하늬바람L" pitchFamily="18" charset="-127"/>
              </a:endParaRPr>
            </a:p>
          </p:txBody>
        </p:sp>
        <p:sp>
          <p:nvSpPr>
            <p:cNvPr id="163" name="타원 162"/>
            <p:cNvSpPr/>
            <p:nvPr/>
          </p:nvSpPr>
          <p:spPr>
            <a:xfrm>
              <a:off x="5429256" y="3607140"/>
              <a:ext cx="1571636" cy="78581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a하늬바람L" pitchFamily="18" charset="-127"/>
                  <a:ea typeface="a하늬바람L" pitchFamily="18" charset="-127"/>
                </a:rPr>
                <a:t>상품관리</a:t>
              </a:r>
              <a:endParaRPr lang="ko-KR" altLang="en-US" dirty="0">
                <a:latin typeface="a하늬바람L" pitchFamily="18" charset="-127"/>
                <a:ea typeface="a하늬바람L" pitchFamily="18" charset="-127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5429256" y="4478910"/>
              <a:ext cx="1571636" cy="1428760"/>
            </a:xfrm>
            <a:prstGeom prst="rect">
              <a:avLst/>
            </a:prstGeom>
            <a:noFill/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  <a:latin typeface="a하늬바람L" pitchFamily="18" charset="-127"/>
                  <a:ea typeface="a하늬바람L" pitchFamily="18" charset="-127"/>
                </a:rPr>
                <a:t>열람</a:t>
              </a:r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  <a:latin typeface="a하늬바람L" pitchFamily="18" charset="-127"/>
                <a:ea typeface="a하늬바람L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  <a:latin typeface="a하늬바람L" pitchFamily="18" charset="-127"/>
                  <a:ea typeface="a하늬바람L" pitchFamily="18" charset="-127"/>
                </a:rPr>
                <a:t>등록</a:t>
              </a:r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  <a:latin typeface="a하늬바람L" pitchFamily="18" charset="-127"/>
                <a:ea typeface="a하늬바람L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  <a:latin typeface="a하늬바람L" pitchFamily="18" charset="-127"/>
                  <a:ea typeface="a하늬바람L" pitchFamily="18" charset="-127"/>
                </a:rPr>
                <a:t>수정</a:t>
              </a:r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  <a:latin typeface="a하늬바람L" pitchFamily="18" charset="-127"/>
                <a:ea typeface="a하늬바람L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  <a:latin typeface="a하늬바람L" pitchFamily="18" charset="-127"/>
                  <a:ea typeface="a하늬바람L" pitchFamily="18" charset="-127"/>
                </a:rPr>
                <a:t>삭제</a:t>
              </a:r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  <a:latin typeface="a하늬바람L" pitchFamily="18" charset="-127"/>
                <a:ea typeface="a하늬바람L" pitchFamily="18" charset="-127"/>
              </a:endParaRPr>
            </a:p>
          </p:txBody>
        </p:sp>
        <p:sp>
          <p:nvSpPr>
            <p:cNvPr id="165" name="타원 164"/>
            <p:cNvSpPr/>
            <p:nvPr/>
          </p:nvSpPr>
          <p:spPr>
            <a:xfrm>
              <a:off x="7072330" y="3607140"/>
              <a:ext cx="1571636" cy="78581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latin typeface="a하늬바람L" pitchFamily="18" charset="-127"/>
                  <a:ea typeface="a하늬바람L" pitchFamily="18" charset="-127"/>
                </a:rPr>
                <a:t>팀별</a:t>
              </a:r>
              <a:endParaRPr lang="en-US" altLang="ko-KR" dirty="0" smtClean="0">
                <a:latin typeface="a하늬바람L" pitchFamily="18" charset="-127"/>
                <a:ea typeface="a하늬바람L" pitchFamily="18" charset="-127"/>
              </a:endParaRPr>
            </a:p>
            <a:p>
              <a:pPr algn="ctr"/>
              <a:r>
                <a:rPr lang="ko-KR" altLang="en-US" dirty="0" smtClean="0">
                  <a:latin typeface="a하늬바람L" pitchFamily="18" charset="-127"/>
                  <a:ea typeface="a하늬바람L" pitchFamily="18" charset="-127"/>
                </a:rPr>
                <a:t>게시판</a:t>
              </a:r>
              <a:endParaRPr lang="ko-KR" altLang="en-US" dirty="0">
                <a:latin typeface="a하늬바람L" pitchFamily="18" charset="-127"/>
                <a:ea typeface="a하늬바람L" pitchFamily="18" charset="-127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7072330" y="4464396"/>
              <a:ext cx="1571636" cy="1785950"/>
            </a:xfrm>
            <a:prstGeom prst="rect">
              <a:avLst/>
            </a:prstGeom>
            <a:noFill/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8A3E"/>
                  </a:solidFill>
                  <a:latin typeface="a하늬바람L" pitchFamily="18" charset="-127"/>
                  <a:ea typeface="a하늬바람L" pitchFamily="18" charset="-127"/>
                </a:rPr>
                <a:t>열람</a:t>
              </a:r>
              <a:endParaRPr lang="en-US" altLang="ko-KR" dirty="0" smtClean="0">
                <a:solidFill>
                  <a:srgbClr val="008A3E"/>
                </a:solidFill>
                <a:latin typeface="a하늬바람L" pitchFamily="18" charset="-127"/>
                <a:ea typeface="a하늬바람L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008A3E"/>
                  </a:solidFill>
                  <a:latin typeface="a하늬바람L" pitchFamily="18" charset="-127"/>
                  <a:ea typeface="a하늬바람L" pitchFamily="18" charset="-127"/>
                </a:rPr>
                <a:t>작성</a:t>
              </a:r>
              <a:endParaRPr lang="en-US" altLang="ko-KR" dirty="0" smtClean="0">
                <a:solidFill>
                  <a:srgbClr val="008A3E"/>
                </a:solidFill>
                <a:latin typeface="a하늬바람L" pitchFamily="18" charset="-127"/>
                <a:ea typeface="a하늬바람L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008A3E"/>
                  </a:solidFill>
                  <a:latin typeface="a하늬바람L" pitchFamily="18" charset="-127"/>
                  <a:ea typeface="a하늬바람L" pitchFamily="18" charset="-127"/>
                </a:rPr>
                <a:t>삭제</a:t>
              </a:r>
              <a:endParaRPr lang="en-US" altLang="ko-KR" dirty="0" smtClean="0">
                <a:solidFill>
                  <a:srgbClr val="008A3E"/>
                </a:solidFill>
                <a:latin typeface="a하늬바람L" pitchFamily="18" charset="-127"/>
                <a:ea typeface="a하늬바람L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008A3E"/>
                  </a:solidFill>
                  <a:latin typeface="a하늬바람L" pitchFamily="18" charset="-127"/>
                  <a:ea typeface="a하늬바람L" pitchFamily="18" charset="-127"/>
                </a:rPr>
                <a:t>수정</a:t>
              </a:r>
              <a:endParaRPr lang="en-US" altLang="ko-KR" dirty="0" smtClean="0">
                <a:solidFill>
                  <a:srgbClr val="008A3E"/>
                </a:solidFill>
                <a:latin typeface="a하늬바람L" pitchFamily="18" charset="-127"/>
                <a:ea typeface="a하늬바람L" pitchFamily="18" charset="-127"/>
              </a:endParaRPr>
            </a:p>
            <a:p>
              <a:pPr algn="ctr"/>
              <a:r>
                <a:rPr lang="ko-KR" altLang="en-US" dirty="0" err="1" smtClean="0">
                  <a:solidFill>
                    <a:srgbClr val="008A3E"/>
                  </a:solidFill>
                  <a:latin typeface="a하늬바람L" pitchFamily="18" charset="-127"/>
                  <a:ea typeface="a하늬바람L" pitchFamily="18" charset="-127"/>
                </a:rPr>
                <a:t>댓글</a:t>
              </a:r>
              <a:endParaRPr lang="en-US" altLang="ko-KR" dirty="0" smtClean="0">
                <a:solidFill>
                  <a:srgbClr val="008A3E"/>
                </a:solidFill>
                <a:latin typeface="a하늬바람L" pitchFamily="18" charset="-127"/>
                <a:ea typeface="a하늬바람L" pitchFamily="18" charset="-127"/>
              </a:endParaRPr>
            </a:p>
          </p:txBody>
        </p:sp>
        <p:sp>
          <p:nvSpPr>
            <p:cNvPr id="167" name="타원 166"/>
            <p:cNvSpPr/>
            <p:nvPr/>
          </p:nvSpPr>
          <p:spPr>
            <a:xfrm>
              <a:off x="2166708" y="3621654"/>
              <a:ext cx="1571636" cy="78581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latin typeface="a하늬바람L" pitchFamily="18" charset="-127"/>
                  <a:ea typeface="a하늬바람L" pitchFamily="18" charset="-127"/>
                </a:rPr>
                <a:t>스케쥴러</a:t>
              </a:r>
              <a:endParaRPr lang="ko-KR" altLang="en-US" dirty="0">
                <a:latin typeface="a하늬바람L" pitchFamily="18" charset="-127"/>
                <a:ea typeface="a하늬바람L" pitchFamily="18" charset="-127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2166708" y="4478910"/>
              <a:ext cx="1571636" cy="1143008"/>
            </a:xfrm>
            <a:prstGeom prst="rect">
              <a:avLst/>
            </a:prstGeom>
            <a:noFill/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8A3E"/>
                  </a:solidFill>
                  <a:latin typeface="a하늬바람L" pitchFamily="18" charset="-127"/>
                  <a:ea typeface="a하늬바람L" pitchFamily="18" charset="-127"/>
                </a:rPr>
                <a:t>열람</a:t>
              </a:r>
              <a:endParaRPr lang="en-US" altLang="ko-KR" dirty="0" smtClean="0">
                <a:solidFill>
                  <a:srgbClr val="008A3E"/>
                </a:solidFill>
                <a:latin typeface="a하늬바람L" pitchFamily="18" charset="-127"/>
                <a:ea typeface="a하늬바람L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008A3E"/>
                  </a:solidFill>
                  <a:latin typeface="a하늬바람L" pitchFamily="18" charset="-127"/>
                  <a:ea typeface="a하늬바람L" pitchFamily="18" charset="-127"/>
                </a:rPr>
                <a:t>등록</a:t>
              </a:r>
              <a:endParaRPr lang="en-US" altLang="ko-KR" dirty="0" smtClean="0">
                <a:solidFill>
                  <a:srgbClr val="008A3E"/>
                </a:solidFill>
                <a:latin typeface="a하늬바람L" pitchFamily="18" charset="-127"/>
                <a:ea typeface="a하늬바람L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008A3E"/>
                  </a:solidFill>
                  <a:latin typeface="a하늬바람L" pitchFamily="18" charset="-127"/>
                  <a:ea typeface="a하늬바람L" pitchFamily="18" charset="-127"/>
                </a:rPr>
                <a:t>삭제</a:t>
              </a:r>
            </a:p>
          </p:txBody>
        </p:sp>
        <p:sp>
          <p:nvSpPr>
            <p:cNvPr id="169" name="타원 168"/>
            <p:cNvSpPr/>
            <p:nvPr/>
          </p:nvSpPr>
          <p:spPr>
            <a:xfrm>
              <a:off x="500034" y="3621654"/>
              <a:ext cx="1571636" cy="78581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a하늬바람L" pitchFamily="18" charset="-127"/>
                  <a:ea typeface="a하늬바람L" pitchFamily="18" charset="-127"/>
                </a:rPr>
                <a:t>월급</a:t>
              </a:r>
              <a:endParaRPr lang="ko-KR" altLang="en-US" dirty="0">
                <a:latin typeface="a하늬바람L" pitchFamily="18" charset="-127"/>
                <a:ea typeface="a하늬바람L" pitchFamily="18" charset="-127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500034" y="4478910"/>
              <a:ext cx="1571636" cy="428628"/>
            </a:xfrm>
            <a:prstGeom prst="rect">
              <a:avLst/>
            </a:prstGeom>
            <a:noFill/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8A3E"/>
                  </a:solidFill>
                  <a:latin typeface="a하늬바람L" pitchFamily="18" charset="-127"/>
                  <a:ea typeface="a하늬바람L" pitchFamily="18" charset="-127"/>
                </a:rPr>
                <a:t>조회</a:t>
              </a:r>
              <a:endParaRPr lang="en-US" altLang="ko-KR" dirty="0" smtClean="0">
                <a:solidFill>
                  <a:srgbClr val="008A3E"/>
                </a:solidFill>
                <a:latin typeface="a하늬바람L" pitchFamily="18" charset="-127"/>
                <a:ea typeface="a하늬바람L" pitchFamily="18" charset="-127"/>
              </a:endParaRPr>
            </a:p>
          </p:txBody>
        </p:sp>
        <p:sp>
          <p:nvSpPr>
            <p:cNvPr id="171" name="타원 170"/>
            <p:cNvSpPr/>
            <p:nvPr/>
          </p:nvSpPr>
          <p:spPr>
            <a:xfrm>
              <a:off x="3806966" y="3621654"/>
              <a:ext cx="1571636" cy="78581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a하늬바람L" pitchFamily="18" charset="-127"/>
                  <a:ea typeface="a하늬바람L" pitchFamily="18" charset="-127"/>
                </a:rPr>
                <a:t>회계장부</a:t>
              </a:r>
              <a:endParaRPr lang="ko-KR" altLang="en-US" dirty="0">
                <a:latin typeface="a하늬바람L" pitchFamily="18" charset="-127"/>
                <a:ea typeface="a하늬바람L" pitchFamily="18" charset="-127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3845080" y="4485486"/>
              <a:ext cx="1514142" cy="1428760"/>
            </a:xfrm>
            <a:prstGeom prst="rect">
              <a:avLst/>
            </a:prstGeom>
            <a:noFill/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  <a:latin typeface="a하늬바람L" pitchFamily="18" charset="-127"/>
                  <a:ea typeface="a하늬바람L" pitchFamily="18" charset="-127"/>
                </a:rPr>
                <a:t>열람</a:t>
              </a:r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  <a:latin typeface="a하늬바람L" pitchFamily="18" charset="-127"/>
                <a:ea typeface="a하늬바람L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  <a:latin typeface="a하늬바람L" pitchFamily="18" charset="-127"/>
                  <a:ea typeface="a하늬바람L" pitchFamily="18" charset="-127"/>
                </a:rPr>
                <a:t>등록</a:t>
              </a:r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  <a:latin typeface="a하늬바람L" pitchFamily="18" charset="-127"/>
                <a:ea typeface="a하늬바람L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  <a:latin typeface="a하늬바람L" pitchFamily="18" charset="-127"/>
                  <a:ea typeface="a하늬바람L" pitchFamily="18" charset="-127"/>
                </a:rPr>
                <a:t>수정</a:t>
              </a:r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  <a:latin typeface="a하늬바람L" pitchFamily="18" charset="-127"/>
                <a:ea typeface="a하늬바람L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  <a:latin typeface="a하늬바람L" pitchFamily="18" charset="-127"/>
                  <a:ea typeface="a하늬바람L" pitchFamily="18" charset="-127"/>
                </a:rPr>
                <a:t>삭제</a:t>
              </a:r>
              <a:endParaRPr lang="en-US" altLang="ko-KR" dirty="0" smtClean="0">
                <a:solidFill>
                  <a:schemeClr val="accent6">
                    <a:lumMod val="75000"/>
                  </a:schemeClr>
                </a:solidFill>
                <a:latin typeface="a하늬바람L" pitchFamily="18" charset="-127"/>
                <a:ea typeface="a하늬바람L" pitchFamily="18" charset="-127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3786182" y="1549952"/>
              <a:ext cx="1571636" cy="1302984"/>
            </a:xfrm>
            <a:prstGeom prst="rect">
              <a:avLst/>
            </a:prstGeom>
            <a:noFill/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8A3E"/>
                  </a:solidFill>
                  <a:latin typeface="a하늬바람L" pitchFamily="18" charset="-127"/>
                  <a:ea typeface="a하늬바람L" pitchFamily="18" charset="-127"/>
                </a:rPr>
                <a:t>발신</a:t>
              </a:r>
              <a:endParaRPr lang="en-US" altLang="ko-KR" dirty="0" smtClean="0">
                <a:solidFill>
                  <a:srgbClr val="008A3E"/>
                </a:solidFill>
                <a:latin typeface="a하늬바람L" pitchFamily="18" charset="-127"/>
                <a:ea typeface="a하늬바람L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008A3E"/>
                  </a:solidFill>
                  <a:latin typeface="a하늬바람L" pitchFamily="18" charset="-127"/>
                  <a:ea typeface="a하늬바람L" pitchFamily="18" charset="-127"/>
                </a:rPr>
                <a:t>수신</a:t>
              </a:r>
              <a:endParaRPr lang="en-US" altLang="ko-KR" dirty="0" smtClean="0">
                <a:solidFill>
                  <a:srgbClr val="008A3E"/>
                </a:solidFill>
                <a:latin typeface="a하늬바람L" pitchFamily="18" charset="-127"/>
                <a:ea typeface="a하늬바람L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008A3E"/>
                  </a:solidFill>
                  <a:latin typeface="a하늬바람L" pitchFamily="18" charset="-127"/>
                  <a:ea typeface="a하늬바람L" pitchFamily="18" charset="-127"/>
                </a:rPr>
                <a:t>삭제</a:t>
              </a:r>
              <a:endParaRPr lang="en-US" altLang="ko-KR" dirty="0" smtClean="0">
                <a:solidFill>
                  <a:srgbClr val="008A3E"/>
                </a:solidFill>
                <a:latin typeface="a하늬바람L" pitchFamily="18" charset="-127"/>
                <a:ea typeface="a하늬바람L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FF0000"/>
                  </a:solidFill>
                  <a:latin typeface="a하늬바람L" pitchFamily="18" charset="-127"/>
                  <a:ea typeface="a하늬바람L" pitchFamily="18" charset="-127"/>
                </a:rPr>
                <a:t>복구</a:t>
              </a:r>
              <a:endParaRPr lang="en-US" altLang="ko-KR" dirty="0" smtClean="0">
                <a:solidFill>
                  <a:srgbClr val="FF0000"/>
                </a:solidFill>
                <a:latin typeface="a하늬바람L" pitchFamily="18" charset="-127"/>
                <a:ea typeface="a하늬바람L" pitchFamily="18" charset="-127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2143108" y="1549952"/>
              <a:ext cx="1571636" cy="1086960"/>
            </a:xfrm>
            <a:prstGeom prst="rect">
              <a:avLst/>
            </a:prstGeom>
            <a:noFill/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8A3E"/>
                  </a:solidFill>
                  <a:latin typeface="a하늬바람L" pitchFamily="18" charset="-127"/>
                  <a:ea typeface="a하늬바람L" pitchFamily="18" charset="-127"/>
                </a:rPr>
                <a:t>등록</a:t>
              </a:r>
              <a:endParaRPr lang="en-US" altLang="ko-KR" dirty="0" smtClean="0">
                <a:solidFill>
                  <a:srgbClr val="008A3E"/>
                </a:solidFill>
                <a:latin typeface="a하늬바람L" pitchFamily="18" charset="-127"/>
                <a:ea typeface="a하늬바람L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하늬바람L" pitchFamily="18" charset="-127"/>
                  <a:ea typeface="a하늬바람L" pitchFamily="18" charset="-127"/>
                </a:rPr>
                <a:t>종합</a:t>
              </a:r>
              <a:endPara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하늬바람L" pitchFamily="18" charset="-127"/>
                <a:ea typeface="a하늬바람L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EA0000"/>
                  </a:solidFill>
                  <a:latin typeface="a하늬바람L" pitchFamily="18" charset="-127"/>
                  <a:ea typeface="a하늬바람L" pitchFamily="18" charset="-127"/>
                </a:rPr>
                <a:t>승인</a:t>
              </a:r>
              <a:endParaRPr lang="en-US" altLang="ko-KR" dirty="0" smtClean="0">
                <a:solidFill>
                  <a:srgbClr val="EA0000"/>
                </a:solidFill>
                <a:latin typeface="a하늬바람L" pitchFamily="18" charset="-127"/>
                <a:ea typeface="a하늬바람L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1" grpId="0" animBg="1"/>
      <p:bldP spid="42" grpId="0" animBg="1"/>
      <p:bldP spid="43" grpId="0" animBg="1"/>
      <p:bldP spid="51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97" grpId="0" animBg="1"/>
      <p:bldP spid="98" grpId="0" animBg="1"/>
      <p:bldP spid="99" grpId="0" animBg="1"/>
      <p:bldP spid="100" grpId="0" animBg="1"/>
      <p:bldP spid="39" grpId="0" animBg="1"/>
      <p:bldP spid="44" grpId="0" animBg="1"/>
      <p:bldP spid="80" grpId="0" animBg="1"/>
      <p:bldP spid="8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595" y="3083093"/>
            <a:ext cx="2304505" cy="707886"/>
          </a:xfrm>
          <a:prstGeom prst="rect">
            <a:avLst/>
          </a:prstGeom>
          <a:ln w="47625"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pPr algn="dist"/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  <a:latin typeface="a하늬바람B" pitchFamily="18" charset="-127"/>
                <a:ea typeface="a하늬바람B" pitchFamily="18" charset="-127"/>
              </a:rPr>
              <a:t>진행도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a하늬바람B" pitchFamily="18" charset="-127"/>
              <a:ea typeface="a하늬바람B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2786058"/>
            <a:ext cx="1928826" cy="119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02103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8" y="71829"/>
            <a:ext cx="4465470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 dirty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| </a:t>
            </a:r>
            <a:r>
              <a:rPr kumimoji="0" lang="ko-KR" altLang="en-US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진행도</a:t>
            </a:r>
            <a:endParaRPr kumimoji="0" lang="ko-KR" altLang="en-US" sz="2500" dirty="0">
              <a:solidFill>
                <a:schemeClr val="bg1"/>
              </a:solidFill>
              <a:effectLst/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91763" y="1142984"/>
            <a:ext cx="6786610" cy="785818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각종 설정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, </a:t>
            </a: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회원관리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, </a:t>
            </a: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쪽지</a:t>
            </a:r>
            <a:endParaRPr lang="en-US" altLang="ko-K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42976" y="642918"/>
            <a:ext cx="1037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B" pitchFamily="18" charset="-127"/>
                <a:ea typeface="a하늬바람B" pitchFamily="18" charset="-127"/>
              </a:rPr>
              <a:t>1</a:t>
            </a: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B" pitchFamily="18" charset="-127"/>
                <a:ea typeface="a하늬바람B" pitchFamily="18" charset="-127"/>
              </a:rPr>
              <a:t>주차</a:t>
            </a:r>
            <a:endParaRPr lang="en-US" altLang="ko-K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91763" y="2571744"/>
            <a:ext cx="6786610" cy="785818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상품관리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, </a:t>
            </a: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판매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, </a:t>
            </a: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구매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, </a:t>
            </a:r>
            <a:r>
              <a:rPr lang="ko-KR" alt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스케쥴러</a:t>
            </a:r>
            <a:endParaRPr lang="en-US" altLang="ko-K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14274" y="2071678"/>
            <a:ext cx="112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B" pitchFamily="18" charset="-127"/>
                <a:ea typeface="a하늬바람B" pitchFamily="18" charset="-127"/>
              </a:rPr>
              <a:t>2</a:t>
            </a: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B" pitchFamily="18" charset="-127"/>
                <a:ea typeface="a하늬바람B" pitchFamily="18" charset="-127"/>
              </a:rPr>
              <a:t>주차</a:t>
            </a:r>
            <a:endParaRPr lang="en-US" altLang="ko-K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91763" y="4071942"/>
            <a:ext cx="6786610" cy="785818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월급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, </a:t>
            </a: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회계장부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, </a:t>
            </a: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공지사항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, </a:t>
            </a:r>
            <a:r>
              <a:rPr lang="ko-KR" alt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팀별</a:t>
            </a: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 게시판</a:t>
            </a:r>
            <a:endParaRPr lang="en-US" altLang="ko-K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0100" y="3571876"/>
            <a:ext cx="11432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B" pitchFamily="18" charset="-127"/>
                <a:ea typeface="a하늬바람B" pitchFamily="18" charset="-127"/>
              </a:rPr>
              <a:t>3</a:t>
            </a: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B" pitchFamily="18" charset="-127"/>
                <a:ea typeface="a하늬바람B" pitchFamily="18" charset="-127"/>
              </a:rPr>
              <a:t>주차</a:t>
            </a:r>
            <a:endParaRPr lang="en-US" altLang="ko-K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91763" y="5572140"/>
            <a:ext cx="6786610" cy="785818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디버깅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, </a:t>
            </a: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L" pitchFamily="18" charset="-127"/>
                <a:ea typeface="a하늬바람L" pitchFamily="18" charset="-127"/>
              </a:rPr>
              <a:t>문서화</a:t>
            </a:r>
            <a:endParaRPr lang="en-US" altLang="ko-K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L" pitchFamily="18" charset="-127"/>
              <a:ea typeface="a하늬바람L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99846" y="5048920"/>
            <a:ext cx="11432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B" pitchFamily="18" charset="-127"/>
                <a:ea typeface="a하늬바람B" pitchFamily="18" charset="-127"/>
              </a:rPr>
              <a:t>4</a:t>
            </a: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하늬바람B" pitchFamily="18" charset="-127"/>
                <a:ea typeface="a하늬바람B" pitchFamily="18" charset="-127"/>
              </a:rPr>
              <a:t>주차</a:t>
            </a:r>
            <a:endParaRPr lang="en-US" altLang="ko-K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하늬바람B" pitchFamily="18" charset="-127"/>
              <a:ea typeface="a하늬바람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8" y="71829"/>
            <a:ext cx="4465470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 dirty="0" smtClean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| 1</a:t>
            </a:r>
            <a:r>
              <a:rPr kumimoji="0" lang="ko-KR" altLang="en-US" sz="2500" dirty="0" smtClean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주차 </a:t>
            </a:r>
            <a:r>
              <a:rPr kumimoji="0" lang="en-US" altLang="ko-KR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– </a:t>
            </a:r>
            <a:r>
              <a:rPr kumimoji="0" lang="ko-KR" altLang="en-US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기획 </a:t>
            </a:r>
            <a:r>
              <a:rPr kumimoji="0" lang="en-US" altLang="ko-KR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/ </a:t>
            </a:r>
            <a:r>
              <a:rPr kumimoji="0" lang="ko-KR" altLang="en-US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설정</a:t>
            </a:r>
            <a:endParaRPr kumimoji="0" lang="ko-KR" altLang="en-US" sz="2500" dirty="0">
              <a:solidFill>
                <a:schemeClr val="bg1"/>
              </a:solidFill>
              <a:effectLst/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:\Users\sales\Pictures\마일스톤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114" y="705714"/>
            <a:ext cx="8699501" cy="48117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8" y="71829"/>
            <a:ext cx="4826962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 dirty="0" smtClean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| 2</a:t>
            </a:r>
            <a:r>
              <a:rPr kumimoji="0" lang="ko-KR" altLang="en-US" sz="2500" dirty="0" smtClean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주차 </a:t>
            </a:r>
            <a:r>
              <a:rPr kumimoji="0" lang="en-US" altLang="ko-KR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– </a:t>
            </a:r>
            <a:r>
              <a:rPr kumimoji="0" lang="ko-KR" altLang="en-US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기능분석 </a:t>
            </a:r>
            <a:r>
              <a:rPr kumimoji="0" lang="en-US" altLang="ko-KR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/ </a:t>
            </a:r>
            <a:r>
              <a:rPr kumimoji="0" lang="ko-KR" altLang="en-US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기능구현</a:t>
            </a:r>
            <a:endParaRPr kumimoji="0" lang="ko-KR" altLang="en-US" sz="2500" dirty="0">
              <a:solidFill>
                <a:schemeClr val="bg1"/>
              </a:solidFill>
              <a:effectLst/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C:\Users\sales\Pictures\마일스톤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600" y="692696"/>
            <a:ext cx="8694738" cy="48101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8" y="71829"/>
            <a:ext cx="5403026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 dirty="0" smtClean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| 3</a:t>
            </a:r>
            <a:r>
              <a:rPr kumimoji="0" lang="ko-KR" altLang="en-US" sz="2500" dirty="0" smtClean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주차 </a:t>
            </a:r>
            <a:r>
              <a:rPr kumimoji="0" lang="en-US" altLang="ko-KR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– </a:t>
            </a:r>
            <a:r>
              <a:rPr kumimoji="0" lang="ko-KR" altLang="en-US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기능구현</a:t>
            </a:r>
            <a:endParaRPr kumimoji="0" lang="ko-KR" altLang="en-US" sz="2500" dirty="0">
              <a:solidFill>
                <a:schemeClr val="bg1"/>
              </a:solidFill>
              <a:effectLst/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 descr="C:\Users\sales\Pictures\마일스톤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600" y="691200"/>
            <a:ext cx="8688388" cy="48101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8" y="71829"/>
            <a:ext cx="5403026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 dirty="0" smtClean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| 4</a:t>
            </a:r>
            <a:r>
              <a:rPr kumimoji="0" lang="ko-KR" altLang="en-US" sz="2500" dirty="0" smtClean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주차 </a:t>
            </a:r>
            <a:r>
              <a:rPr kumimoji="0" lang="en-US" altLang="ko-KR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– </a:t>
            </a:r>
            <a:r>
              <a:rPr kumimoji="0" lang="ko-KR" altLang="en-US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기능구현 </a:t>
            </a:r>
            <a:r>
              <a:rPr kumimoji="0" lang="en-US" altLang="ko-KR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/ </a:t>
            </a:r>
            <a:r>
              <a:rPr kumimoji="0" lang="ko-KR" altLang="en-US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종료</a:t>
            </a:r>
            <a:endParaRPr kumimoji="0" lang="ko-KR" altLang="en-US" sz="2500" dirty="0">
              <a:solidFill>
                <a:schemeClr val="bg1"/>
              </a:solidFill>
              <a:effectLst/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sales\Pictures\마일스톤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600" y="691200"/>
            <a:ext cx="8688388" cy="48101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595" y="3083093"/>
            <a:ext cx="2304505" cy="707886"/>
          </a:xfrm>
          <a:prstGeom prst="rect">
            <a:avLst/>
          </a:prstGeom>
          <a:ln w="47625"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pPr algn="dist"/>
            <a:r>
              <a:rPr lang="en-US" altLang="ko-KR" sz="4000" dirty="0" smtClean="0">
                <a:solidFill>
                  <a:schemeClr val="bg1">
                    <a:lumMod val="95000"/>
                  </a:schemeClr>
                </a:solidFill>
                <a:latin typeface="a하늬바람B" pitchFamily="18" charset="-127"/>
                <a:ea typeface="a하늬바람B" pitchFamily="18" charset="-127"/>
              </a:rPr>
              <a:t>DB</a:t>
            </a:r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  <a:latin typeface="a하늬바람B" pitchFamily="18" charset="-127"/>
                <a:ea typeface="a하늬바람B" pitchFamily="18" charset="-127"/>
              </a:rPr>
              <a:t>구조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a하늬바람B" pitchFamily="18" charset="-127"/>
              <a:ea typeface="a하늬바람B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2786058"/>
            <a:ext cx="1928826" cy="119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02103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8" y="71829"/>
            <a:ext cx="4465470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 dirty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| </a:t>
            </a:r>
            <a:r>
              <a:rPr kumimoji="0" lang="en-US" altLang="ko-KR" sz="2500" dirty="0" smtClean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DATA BASE </a:t>
            </a:r>
            <a:r>
              <a:rPr kumimoji="0" lang="ko-KR" altLang="en-US" sz="2500" dirty="0" smtClean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구조</a:t>
            </a:r>
            <a:endParaRPr kumimoji="0" lang="ko-KR" altLang="en-US" sz="2500" dirty="0">
              <a:solidFill>
                <a:schemeClr val="bg1"/>
              </a:solidFill>
              <a:effectLst/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ales\Desktop\DIA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88" y="980728"/>
            <a:ext cx="9250240" cy="547260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/>
        </p:nvSpPr>
        <p:spPr>
          <a:xfrm>
            <a:off x="1547664" y="807683"/>
            <a:ext cx="1368152" cy="3603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1800" spc="0" dirty="0" smtClean="0">
                <a:solidFill>
                  <a:schemeClr val="bg1">
                    <a:lumMod val="95000"/>
                  </a:schemeClr>
                </a:solidFill>
                <a:latin typeface="Gobold" panose="02000500000000000000" pitchFamily="2" charset="0"/>
              </a:rPr>
              <a:t>INDEX</a:t>
            </a:r>
            <a:endParaRPr kumimoji="0" lang="ko-KR" altLang="en-US" sz="1800" spc="0" dirty="0">
              <a:solidFill>
                <a:srgbClr val="D84444"/>
              </a:solidFill>
              <a:latin typeface="Gobold" panose="02000500000000000000" pitchFamily="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75856" y="965281"/>
            <a:ext cx="27363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altLang="ko-KR" spc="300" dirty="0" smtClean="0">
                <a:solidFill>
                  <a:srgbClr val="002060"/>
                </a:solidFill>
                <a:latin typeface="a하늬바람B" pitchFamily="18" charset="-127"/>
                <a:ea typeface="a하늬바람B" pitchFamily="18" charset="-127"/>
              </a:rPr>
              <a:t>1 - </a:t>
            </a:r>
            <a:r>
              <a:rPr lang="ko-KR" altLang="en-US" spc="300" dirty="0" smtClean="0">
                <a:solidFill>
                  <a:srgbClr val="002060"/>
                </a:solidFill>
                <a:latin typeface="a하늬바람B" pitchFamily="18" charset="-127"/>
                <a:ea typeface="a하늬바람B" pitchFamily="18" charset="-127"/>
              </a:rPr>
              <a:t>소개</a:t>
            </a:r>
            <a:endParaRPr lang="en-US" altLang="ko-KR" spc="300" dirty="0" smtClean="0">
              <a:solidFill>
                <a:srgbClr val="002060"/>
              </a:solidFill>
              <a:latin typeface="a하늬바람B" pitchFamily="18" charset="-127"/>
              <a:ea typeface="a하늬바람B" pitchFamily="18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pc="300" dirty="0" smtClean="0">
                <a:solidFill>
                  <a:srgbClr val="002060"/>
                </a:solidFill>
                <a:latin typeface="a하늬바람B" pitchFamily="18" charset="-127"/>
                <a:ea typeface="a하늬바람B" pitchFamily="18" charset="-127"/>
              </a:rPr>
              <a:t>2 – </a:t>
            </a:r>
            <a:r>
              <a:rPr lang="ko-KR" altLang="en-US" spc="300" dirty="0" smtClean="0">
                <a:solidFill>
                  <a:srgbClr val="002060"/>
                </a:solidFill>
                <a:latin typeface="a하늬바람B" pitchFamily="18" charset="-127"/>
                <a:ea typeface="a하늬바람B" pitchFamily="18" charset="-127"/>
              </a:rPr>
              <a:t>기능구성</a:t>
            </a:r>
            <a:endParaRPr lang="en-US" altLang="ko-KR" spc="300" dirty="0" smtClean="0">
              <a:solidFill>
                <a:srgbClr val="002060"/>
              </a:solidFill>
              <a:latin typeface="a하늬바람B" pitchFamily="18" charset="-127"/>
              <a:ea typeface="a하늬바람B" pitchFamily="18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pc="300" dirty="0" smtClean="0">
                <a:solidFill>
                  <a:srgbClr val="002060"/>
                </a:solidFill>
                <a:latin typeface="a하늬바람B" pitchFamily="18" charset="-127"/>
                <a:ea typeface="a하늬바람B" pitchFamily="18" charset="-127"/>
              </a:rPr>
              <a:t>3 – </a:t>
            </a:r>
            <a:r>
              <a:rPr lang="ko-KR" altLang="en-US" spc="300" dirty="0" smtClean="0">
                <a:solidFill>
                  <a:srgbClr val="002060"/>
                </a:solidFill>
                <a:latin typeface="a하늬바람B" pitchFamily="18" charset="-127"/>
                <a:ea typeface="a하늬바람B" pitchFamily="18" charset="-127"/>
              </a:rPr>
              <a:t>진행도</a:t>
            </a:r>
            <a:endParaRPr lang="en-US" altLang="ko-KR" spc="300" dirty="0" smtClean="0">
              <a:solidFill>
                <a:srgbClr val="002060"/>
              </a:solidFill>
              <a:latin typeface="a하늬바람B" pitchFamily="18" charset="-127"/>
              <a:ea typeface="a하늬바람B" pitchFamily="18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pc="300" dirty="0" smtClean="0">
                <a:solidFill>
                  <a:srgbClr val="002060"/>
                </a:solidFill>
                <a:latin typeface="a하늬바람B" pitchFamily="18" charset="-127"/>
                <a:ea typeface="a하늬바람B" pitchFamily="18" charset="-127"/>
              </a:rPr>
              <a:t>4 - DB </a:t>
            </a:r>
            <a:r>
              <a:rPr lang="ko-KR" altLang="en-US" spc="300" dirty="0" smtClean="0">
                <a:solidFill>
                  <a:srgbClr val="002060"/>
                </a:solidFill>
                <a:latin typeface="a하늬바람B" pitchFamily="18" charset="-127"/>
                <a:ea typeface="a하늬바람B" pitchFamily="18" charset="-127"/>
              </a:rPr>
              <a:t>구조</a:t>
            </a:r>
            <a:endParaRPr lang="en-US" altLang="ko-KR" spc="300" dirty="0" smtClean="0">
              <a:solidFill>
                <a:srgbClr val="002060"/>
              </a:solidFill>
              <a:latin typeface="a하늬바람B" pitchFamily="18" charset="-127"/>
              <a:ea typeface="a하늬바람B" pitchFamily="18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pc="300" dirty="0" smtClean="0">
                <a:solidFill>
                  <a:srgbClr val="002060"/>
                </a:solidFill>
                <a:latin typeface="a하늬바람B" pitchFamily="18" charset="-127"/>
                <a:ea typeface="a하늬바람B" pitchFamily="18" charset="-127"/>
              </a:rPr>
              <a:t>5 - </a:t>
            </a:r>
            <a:r>
              <a:rPr lang="ko-KR" altLang="en-US" spc="300" dirty="0" smtClean="0">
                <a:solidFill>
                  <a:srgbClr val="002060"/>
                </a:solidFill>
                <a:latin typeface="a하늬바람B" pitchFamily="18" charset="-127"/>
                <a:ea typeface="a하늬바람B" pitchFamily="18" charset="-127"/>
              </a:rPr>
              <a:t>회원관리</a:t>
            </a:r>
            <a:endParaRPr lang="en-US" altLang="ko-KR" spc="300" dirty="0" smtClean="0">
              <a:solidFill>
                <a:srgbClr val="002060"/>
              </a:solidFill>
              <a:latin typeface="a하늬바람B" pitchFamily="18" charset="-127"/>
              <a:ea typeface="a하늬바람B" pitchFamily="18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pc="300" dirty="0" smtClean="0">
                <a:solidFill>
                  <a:srgbClr val="002060"/>
                </a:solidFill>
                <a:latin typeface="a하늬바람B" pitchFamily="18" charset="-127"/>
                <a:ea typeface="a하늬바람B" pitchFamily="18" charset="-127"/>
              </a:rPr>
              <a:t>6 - </a:t>
            </a:r>
            <a:r>
              <a:rPr lang="ko-KR" altLang="en-US" spc="300" dirty="0" smtClean="0">
                <a:solidFill>
                  <a:srgbClr val="002060"/>
                </a:solidFill>
                <a:latin typeface="a하늬바람B" pitchFamily="18" charset="-127"/>
                <a:ea typeface="a하늬바람B" pitchFamily="18" charset="-127"/>
              </a:rPr>
              <a:t>주요기능</a:t>
            </a:r>
            <a:endParaRPr lang="en-US" altLang="ko-KR" spc="300" dirty="0" smtClean="0">
              <a:solidFill>
                <a:srgbClr val="002060"/>
              </a:solidFill>
              <a:latin typeface="a하늬바람B" pitchFamily="18" charset="-127"/>
              <a:ea typeface="a하늬바람B" pitchFamily="18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pc="300" dirty="0" smtClean="0">
                <a:solidFill>
                  <a:srgbClr val="002060"/>
                </a:solidFill>
                <a:latin typeface="a하늬바람B" pitchFamily="18" charset="-127"/>
                <a:ea typeface="a하늬바람B" pitchFamily="18" charset="-127"/>
              </a:rPr>
              <a:t>7 - </a:t>
            </a:r>
            <a:r>
              <a:rPr lang="ko-KR" altLang="en-US" spc="300" dirty="0" smtClean="0">
                <a:solidFill>
                  <a:srgbClr val="002060"/>
                </a:solidFill>
                <a:latin typeface="a하늬바람B" pitchFamily="18" charset="-127"/>
                <a:ea typeface="a하늬바람B" pitchFamily="18" charset="-127"/>
              </a:rPr>
              <a:t>부가기능</a:t>
            </a:r>
            <a:endParaRPr lang="en-US" altLang="ko-KR" spc="300" dirty="0">
              <a:solidFill>
                <a:srgbClr val="002060"/>
              </a:solidFill>
              <a:latin typeface="a하늬바람B" pitchFamily="18" charset="-127"/>
              <a:ea typeface="a하늬바람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7484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8" y="71829"/>
            <a:ext cx="4465470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 dirty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| </a:t>
            </a:r>
            <a:r>
              <a:rPr kumimoji="0" lang="en-US" altLang="ko-KR" sz="2500" dirty="0" smtClean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DATA BASE </a:t>
            </a:r>
            <a:r>
              <a:rPr kumimoji="0" lang="ko-KR" altLang="en-US" sz="2500" dirty="0" smtClean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구조</a:t>
            </a:r>
            <a:endParaRPr kumimoji="0" lang="ko-KR" altLang="en-US" sz="2500" dirty="0">
              <a:solidFill>
                <a:schemeClr val="bg1"/>
              </a:solidFill>
              <a:effectLst/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sales\Desktop\Ma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692696"/>
            <a:ext cx="8352928" cy="643600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8" y="71829"/>
            <a:ext cx="4465470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 dirty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| </a:t>
            </a:r>
            <a:r>
              <a:rPr kumimoji="0" lang="en-US" altLang="ko-KR" sz="2500" dirty="0" smtClean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DATA BASE </a:t>
            </a:r>
            <a:r>
              <a:rPr kumimoji="0" lang="ko-KR" altLang="en-US" sz="2500" dirty="0" smtClean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구조</a:t>
            </a:r>
            <a:endParaRPr kumimoji="0" lang="ko-KR" altLang="en-US" sz="2500" dirty="0">
              <a:solidFill>
                <a:schemeClr val="bg1"/>
              </a:solidFill>
              <a:effectLst/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sales\Desktop\DIA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36712"/>
            <a:ext cx="9096375" cy="5715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595" y="3083093"/>
            <a:ext cx="2304505" cy="707886"/>
          </a:xfrm>
          <a:prstGeom prst="rect">
            <a:avLst/>
          </a:prstGeom>
          <a:ln w="47625"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pPr algn="dist"/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  <a:latin typeface="a하늬바람B" pitchFamily="18" charset="-127"/>
                <a:ea typeface="a하늬바람B" pitchFamily="18" charset="-127"/>
              </a:rPr>
              <a:t>회원관리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a하늬바람B" pitchFamily="18" charset="-127"/>
              <a:ea typeface="a하늬바람B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2786058"/>
            <a:ext cx="1928826" cy="119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02103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8" y="71829"/>
            <a:ext cx="5114994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 dirty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| </a:t>
            </a:r>
            <a:r>
              <a:rPr kumimoji="0" lang="ko-KR" altLang="en-US" sz="2500" dirty="0" smtClean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회원관리 </a:t>
            </a:r>
            <a:r>
              <a:rPr kumimoji="0" lang="en-US" altLang="ko-KR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– </a:t>
            </a:r>
            <a:r>
              <a:rPr kumimoji="0" lang="ko-KR" altLang="en-US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입사</a:t>
            </a:r>
            <a:r>
              <a:rPr kumimoji="0" lang="en-US" altLang="ko-KR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(</a:t>
            </a:r>
            <a:r>
              <a:rPr kumimoji="0" lang="ko-KR" altLang="en-US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회원가입</a:t>
            </a:r>
            <a:r>
              <a:rPr kumimoji="0" lang="en-US" altLang="ko-KR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)</a:t>
            </a:r>
            <a:endParaRPr kumimoji="0" lang="ko-KR" altLang="en-US" sz="2500" dirty="0">
              <a:solidFill>
                <a:schemeClr val="bg1"/>
              </a:solidFill>
              <a:effectLst/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64288" y="3861048"/>
            <a:ext cx="144016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sales\Desktop\ppt\2-1 입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764704"/>
            <a:ext cx="6592888" cy="571658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8" y="71829"/>
            <a:ext cx="5114994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 dirty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| </a:t>
            </a:r>
            <a:r>
              <a:rPr kumimoji="0" lang="ko-KR" altLang="en-US" sz="2500" dirty="0" smtClean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회원관리 </a:t>
            </a:r>
            <a:r>
              <a:rPr kumimoji="0" lang="en-US" altLang="ko-KR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– </a:t>
            </a:r>
            <a:r>
              <a:rPr kumimoji="0" lang="ko-KR" altLang="en-US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입사</a:t>
            </a:r>
            <a:r>
              <a:rPr kumimoji="0" lang="en-US" altLang="ko-KR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(</a:t>
            </a:r>
            <a:r>
              <a:rPr kumimoji="0" lang="ko-KR" altLang="en-US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회원가입</a:t>
            </a:r>
            <a:r>
              <a:rPr kumimoji="0" lang="en-US" altLang="ko-KR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)</a:t>
            </a:r>
            <a:endParaRPr kumimoji="0" lang="ko-KR" altLang="en-US" sz="2500" dirty="0">
              <a:solidFill>
                <a:schemeClr val="bg1"/>
              </a:solidFill>
              <a:effectLst/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sales\Desktop\ppt\2-2 입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764704"/>
            <a:ext cx="8100392" cy="1775739"/>
          </a:xfrm>
          <a:prstGeom prst="rect">
            <a:avLst/>
          </a:prstGeom>
          <a:noFill/>
        </p:spPr>
      </p:pic>
      <p:pic>
        <p:nvPicPr>
          <p:cNvPr id="2051" name="Picture 3" descr="C:\Users\sales\Desktop\ppt\2-3 입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708920"/>
            <a:ext cx="8070874" cy="2304256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323528" y="5301208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 Spring Mail Sender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로 승인 메일 발송</a:t>
            </a:r>
            <a:endParaRPr lang="en-US" altLang="ko-KR" sz="2800" dirty="0" smtClean="0">
              <a:latin typeface="a하늬바람B" pitchFamily="18" charset="-127"/>
              <a:ea typeface="a하늬바람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8" y="71829"/>
            <a:ext cx="5114994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 dirty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| </a:t>
            </a:r>
            <a:r>
              <a:rPr kumimoji="0" lang="ko-KR" altLang="en-US" sz="2500" dirty="0" smtClean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회원관리 </a:t>
            </a:r>
            <a:r>
              <a:rPr kumimoji="0" lang="en-US" altLang="ko-KR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– </a:t>
            </a:r>
            <a:r>
              <a:rPr kumimoji="0" lang="ko-KR" altLang="en-US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회원정보</a:t>
            </a:r>
            <a:endParaRPr kumimoji="0" lang="ko-KR" altLang="en-US" sz="2500" dirty="0">
              <a:solidFill>
                <a:schemeClr val="bg1"/>
              </a:solidFill>
              <a:effectLst/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sales\Desktop\ppt\3-1 회원관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8784976" cy="3488928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251520" y="2852936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7544" y="793732"/>
            <a:ext cx="2160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4293096"/>
            <a:ext cx="82809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 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사원은 개인메뉴 아이콘을 통해</a:t>
            </a: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, 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팀장과 관리자는 </a:t>
            </a:r>
            <a:r>
              <a:rPr lang="ko-KR" altLang="en-US" sz="2800" dirty="0" err="1" smtClean="0">
                <a:latin typeface="a하늬바람B" pitchFamily="18" charset="-127"/>
                <a:ea typeface="a하늬바람B" pitchFamily="18" charset="-127"/>
              </a:rPr>
              <a:t>영업팀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 메뉴를 통해 정보 확인 가능</a:t>
            </a:r>
            <a:endParaRPr lang="en-US" altLang="ko-KR" sz="2800" dirty="0" smtClean="0">
              <a:latin typeface="a하늬바람B" pitchFamily="18" charset="-127"/>
              <a:ea typeface="a하늬바람B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 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자신의 회원 정보일 경우 수정 가능</a:t>
            </a:r>
            <a:endParaRPr lang="en-US" altLang="ko-KR" sz="2800" dirty="0" smtClean="0">
              <a:latin typeface="a하늬바람B" pitchFamily="18" charset="-127"/>
              <a:ea typeface="a하늬바람B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 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관리자일 경우 다른 사람의 권한 수정 가능</a:t>
            </a:r>
            <a:endParaRPr lang="en-US" altLang="ko-KR" sz="2800" dirty="0" smtClean="0"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88424" y="764704"/>
            <a:ext cx="57606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8" y="71829"/>
            <a:ext cx="5114994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 dirty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| </a:t>
            </a:r>
            <a:r>
              <a:rPr kumimoji="0" lang="ko-KR" altLang="en-US" sz="2500" dirty="0" smtClean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회원관리 </a:t>
            </a:r>
            <a:r>
              <a:rPr kumimoji="0" lang="en-US" altLang="ko-KR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– </a:t>
            </a:r>
            <a:r>
              <a:rPr kumimoji="0" lang="ko-KR" altLang="en-US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권한수정</a:t>
            </a:r>
            <a:endParaRPr kumimoji="0" lang="ko-KR" altLang="en-US" sz="2500" dirty="0">
              <a:solidFill>
                <a:schemeClr val="bg1"/>
              </a:solidFill>
              <a:effectLst/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sales\Desktop\ppt\3-2 권한수정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3" y="836712"/>
            <a:ext cx="7443719" cy="5400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595" y="3083093"/>
            <a:ext cx="2304505" cy="707886"/>
          </a:xfrm>
          <a:prstGeom prst="rect">
            <a:avLst/>
          </a:prstGeom>
          <a:ln w="47625"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pPr algn="dist"/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  <a:latin typeface="a하늬바람B" pitchFamily="18" charset="-127"/>
                <a:ea typeface="a하늬바람B" pitchFamily="18" charset="-127"/>
              </a:rPr>
              <a:t>주요기능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a하늬바람B" pitchFamily="18" charset="-127"/>
              <a:ea typeface="a하늬바람B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2786058"/>
            <a:ext cx="1928826" cy="119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02103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8" y="71829"/>
            <a:ext cx="5114994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 dirty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| </a:t>
            </a:r>
            <a:r>
              <a:rPr kumimoji="0" lang="ko-KR" altLang="en-US" sz="2500" dirty="0" smtClean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주요기능 </a:t>
            </a:r>
            <a:r>
              <a:rPr kumimoji="0" lang="en-US" altLang="ko-KR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– </a:t>
            </a:r>
            <a:r>
              <a:rPr kumimoji="0" lang="ko-KR" altLang="en-US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상품관리</a:t>
            </a:r>
            <a:endParaRPr kumimoji="0" lang="ko-KR" altLang="en-US" sz="2500" dirty="0">
              <a:solidFill>
                <a:schemeClr val="bg1"/>
              </a:solidFill>
              <a:effectLst/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 descr="C:\Users\sales\Desktop\ppt\13-1 상품관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018" y="980728"/>
            <a:ext cx="7971286" cy="396044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323528" y="5067181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 </a:t>
            </a:r>
            <a:r>
              <a:rPr lang="ko-KR" altLang="en-US" sz="2800" dirty="0" err="1" smtClean="0">
                <a:latin typeface="a하늬바람B" pitchFamily="18" charset="-127"/>
                <a:ea typeface="a하늬바람B" pitchFamily="18" charset="-127"/>
              </a:rPr>
              <a:t>자재팀과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 관리자만 접근 가능</a:t>
            </a:r>
            <a:endParaRPr lang="en-US" altLang="ko-KR" sz="2800" dirty="0" smtClean="0">
              <a:latin typeface="a하늬바람B" pitchFamily="18" charset="-127"/>
              <a:ea typeface="a하늬바람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8" y="71829"/>
            <a:ext cx="5114994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 dirty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| </a:t>
            </a:r>
            <a:r>
              <a:rPr kumimoji="0" lang="ko-KR" altLang="en-US" sz="2500" dirty="0" smtClean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주요기능 </a:t>
            </a:r>
            <a:r>
              <a:rPr kumimoji="0" lang="en-US" altLang="ko-KR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– </a:t>
            </a:r>
            <a:r>
              <a:rPr kumimoji="0" lang="ko-KR" altLang="en-US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회계장부</a:t>
            </a:r>
            <a:endParaRPr kumimoji="0" lang="ko-KR" altLang="en-US" sz="2500" dirty="0">
              <a:solidFill>
                <a:schemeClr val="bg1"/>
              </a:solidFill>
              <a:effectLst/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3528" y="5354052"/>
            <a:ext cx="8280920" cy="1094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 </a:t>
            </a:r>
            <a:r>
              <a:rPr lang="ko-KR" altLang="en-US" sz="2800" dirty="0" err="1" smtClean="0">
                <a:latin typeface="a하늬바람B" pitchFamily="18" charset="-127"/>
                <a:ea typeface="a하늬바람B" pitchFamily="18" charset="-127"/>
              </a:rPr>
              <a:t>자재팀과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 관리자만 접근 가능</a:t>
            </a:r>
            <a:endParaRPr lang="en-US" altLang="ko-KR" sz="2800" dirty="0" smtClean="0">
              <a:latin typeface="a하늬바람B" pitchFamily="18" charset="-127"/>
              <a:ea typeface="a하늬바람B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 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자동적으로 입력되는 항목은 수정 </a:t>
            </a: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/ 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삭제 불가</a:t>
            </a:r>
            <a:endParaRPr lang="en-US" altLang="ko-KR" sz="2800" dirty="0" smtClean="0">
              <a:latin typeface="a하늬바람B" pitchFamily="18" charset="-127"/>
              <a:ea typeface="a하늬바람B" pitchFamily="18" charset="-127"/>
            </a:endParaRPr>
          </a:p>
        </p:txBody>
      </p:sp>
      <p:pic>
        <p:nvPicPr>
          <p:cNvPr id="9218" name="Picture 2" descr="C:\Users\sales\Desktop\ppt\13-4 회계장부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046" y="692696"/>
            <a:ext cx="8851639" cy="462158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595" y="3083093"/>
            <a:ext cx="2304505" cy="707886"/>
          </a:xfrm>
          <a:prstGeom prst="rect">
            <a:avLst/>
          </a:prstGeom>
          <a:ln w="47625"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pPr algn="dist"/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  <a:latin typeface="a하늬바람B" pitchFamily="18" charset="-127"/>
                <a:ea typeface="a하늬바람B" pitchFamily="18" charset="-127"/>
              </a:rPr>
              <a:t>소개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a하늬바람B" pitchFamily="18" charset="-127"/>
              <a:ea typeface="a하늬바람B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2786058"/>
            <a:ext cx="1928826" cy="119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02103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8" y="71829"/>
            <a:ext cx="5114994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 dirty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| </a:t>
            </a:r>
            <a:r>
              <a:rPr kumimoji="0" lang="ko-KR" altLang="en-US" sz="2500" dirty="0" smtClean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주요기능 </a:t>
            </a:r>
            <a:r>
              <a:rPr kumimoji="0" lang="en-US" altLang="ko-KR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– </a:t>
            </a:r>
            <a:r>
              <a:rPr kumimoji="0" lang="ko-KR" altLang="en-US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판매등록</a:t>
            </a:r>
            <a:endParaRPr kumimoji="0" lang="ko-KR" altLang="en-US" sz="2500" dirty="0">
              <a:solidFill>
                <a:schemeClr val="bg1"/>
              </a:solidFill>
              <a:effectLst/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3528" y="4365104"/>
            <a:ext cx="8280920" cy="1686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 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사원 </a:t>
            </a: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/ 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팀장은 자신의 것만 등록 가능</a:t>
            </a:r>
            <a:endParaRPr lang="en-US" altLang="ko-KR" sz="2800" dirty="0" smtClean="0">
              <a:latin typeface="a하늬바람B" pitchFamily="18" charset="-127"/>
              <a:ea typeface="a하늬바람B" pitchFamily="18" charset="-127"/>
            </a:endParaRP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 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관리자는 등록자를 선택 가능</a:t>
            </a:r>
            <a:endParaRPr lang="en-US" altLang="ko-KR" sz="2800" dirty="0" smtClean="0">
              <a:latin typeface="a하늬바람B" pitchFamily="18" charset="-127"/>
              <a:ea typeface="a하늬바람B" pitchFamily="18" charset="-127"/>
            </a:endParaRPr>
          </a:p>
        </p:txBody>
      </p:sp>
      <p:pic>
        <p:nvPicPr>
          <p:cNvPr id="10242" name="Picture 2" descr="C:\Users\sales\Desktop\ppt\11-판매등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92696"/>
            <a:ext cx="8331046" cy="346995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8" y="71829"/>
            <a:ext cx="5114994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 dirty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| </a:t>
            </a:r>
            <a:r>
              <a:rPr kumimoji="0" lang="ko-KR" altLang="en-US" sz="2500" dirty="0" smtClean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주요기능 </a:t>
            </a:r>
            <a:r>
              <a:rPr kumimoji="0" lang="en-US" altLang="ko-KR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– </a:t>
            </a:r>
            <a:r>
              <a:rPr kumimoji="0" lang="ko-KR" altLang="en-US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판매승인</a:t>
            </a:r>
            <a:endParaRPr kumimoji="0" lang="ko-KR" altLang="en-US" sz="2500" dirty="0">
              <a:solidFill>
                <a:schemeClr val="bg1"/>
              </a:solidFill>
              <a:effectLst/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3528" y="5054752"/>
            <a:ext cx="8280920" cy="1525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Tx/>
              <a:buChar char="-"/>
            </a:pP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 팀장은 소속 팀의 등록된 판매건만 승인 가능</a:t>
            </a:r>
            <a:endParaRPr lang="en-US" altLang="ko-KR" sz="2800" dirty="0" smtClean="0">
              <a:latin typeface="a하늬바람B" pitchFamily="18" charset="-127"/>
              <a:ea typeface="a하늬바람B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 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관리자는 모두 승인 가능</a:t>
            </a:r>
            <a:endParaRPr lang="en-US" altLang="ko-KR" sz="2800" dirty="0" smtClean="0">
              <a:latin typeface="a하늬바람B" pitchFamily="18" charset="-127"/>
              <a:ea typeface="a하늬바람B" pitchFamily="18" charset="-127"/>
            </a:endParaRPr>
          </a:p>
        </p:txBody>
      </p:sp>
      <p:pic>
        <p:nvPicPr>
          <p:cNvPr id="11266" name="Picture 2" descr="C:\Users\sales\Desktop\ppt\11-판매승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764704"/>
            <a:ext cx="8640960" cy="453468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8" y="71829"/>
            <a:ext cx="5114994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 dirty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| </a:t>
            </a:r>
            <a:r>
              <a:rPr kumimoji="0" lang="ko-KR" altLang="en-US" sz="2500" dirty="0" smtClean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주요기능 </a:t>
            </a:r>
            <a:r>
              <a:rPr kumimoji="0" lang="en-US" altLang="ko-KR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– </a:t>
            </a:r>
            <a:r>
              <a:rPr kumimoji="0" lang="ko-KR" altLang="en-US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판매승인</a:t>
            </a:r>
            <a:endParaRPr kumimoji="0" lang="ko-KR" altLang="en-US" sz="2500" dirty="0">
              <a:solidFill>
                <a:schemeClr val="bg1"/>
              </a:solidFill>
              <a:effectLst/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 descr="C:\Users\sales\Desktop\ppt\11-판매승인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692697"/>
            <a:ext cx="5675489" cy="2736304"/>
          </a:xfrm>
          <a:prstGeom prst="rect">
            <a:avLst/>
          </a:prstGeom>
          <a:noFill/>
        </p:spPr>
      </p:pic>
      <p:pic>
        <p:nvPicPr>
          <p:cNvPr id="12291" name="Picture 3" descr="C:\Users\sales\Desktop\ppt\11-판매승인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1" y="3429001"/>
            <a:ext cx="6552728" cy="2256364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323528" y="4869160"/>
            <a:ext cx="8280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 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판매 승인 시 쪽지가 자동 전송되고 회계장부에도 항목 기입 </a:t>
            </a: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/ 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상품의 재고 감소</a:t>
            </a:r>
            <a:endParaRPr lang="en-US" altLang="ko-KR" sz="2800" dirty="0" smtClean="0">
              <a:latin typeface="a하늬바람B" pitchFamily="18" charset="-127"/>
              <a:ea typeface="a하늬바람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8" y="71829"/>
            <a:ext cx="5114994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 dirty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| </a:t>
            </a:r>
            <a:r>
              <a:rPr kumimoji="0" lang="ko-KR" altLang="en-US" sz="2500" dirty="0" smtClean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주요기능 </a:t>
            </a:r>
            <a:r>
              <a:rPr kumimoji="0" lang="en-US" altLang="ko-KR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– </a:t>
            </a:r>
            <a:r>
              <a:rPr kumimoji="0" lang="ko-KR" altLang="en-US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판매승인</a:t>
            </a:r>
            <a:endParaRPr kumimoji="0" lang="ko-KR" altLang="en-US" sz="2500" dirty="0">
              <a:solidFill>
                <a:schemeClr val="bg1"/>
              </a:solidFill>
              <a:effectLst/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3528" y="4725144"/>
            <a:ext cx="82809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 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판매 승인 시 당월 실적 및 예정 월급에 반영</a:t>
            </a:r>
            <a:endParaRPr lang="en-US" altLang="ko-KR" sz="2800" dirty="0" smtClean="0">
              <a:latin typeface="a하늬바람B" pitchFamily="18" charset="-127"/>
              <a:ea typeface="a하늬바람B" pitchFamily="18" charset="-127"/>
            </a:endParaRPr>
          </a:p>
        </p:txBody>
      </p:sp>
      <p:pic>
        <p:nvPicPr>
          <p:cNvPr id="13314" name="Picture 2" descr="C:\Users\sales\Desktop\ppt\11-판매승인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8537933" cy="352839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8" y="71829"/>
            <a:ext cx="5114994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 dirty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| </a:t>
            </a:r>
            <a:r>
              <a:rPr kumimoji="0" lang="ko-KR" altLang="en-US" sz="2500" dirty="0" smtClean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주요기능 </a:t>
            </a:r>
            <a:r>
              <a:rPr kumimoji="0" lang="en-US" altLang="ko-KR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– </a:t>
            </a:r>
            <a:r>
              <a:rPr kumimoji="0" lang="ko-KR" altLang="en-US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구매신청</a:t>
            </a:r>
            <a:endParaRPr kumimoji="0" lang="ko-KR" altLang="en-US" sz="2500" dirty="0">
              <a:solidFill>
                <a:schemeClr val="bg1"/>
              </a:solidFill>
              <a:effectLst/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3528" y="4077072"/>
            <a:ext cx="8280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 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한꺼번에 여러 항목 구매요청 가능</a:t>
            </a:r>
            <a:endParaRPr lang="en-US" altLang="ko-KR" sz="2800" dirty="0" smtClean="0">
              <a:latin typeface="a하늬바람B" pitchFamily="18" charset="-127"/>
              <a:ea typeface="a하늬바람B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 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사원은 구매 신청</a:t>
            </a:r>
            <a:endParaRPr lang="en-US" altLang="ko-KR" sz="2800" dirty="0" smtClean="0">
              <a:latin typeface="a하늬바람B" pitchFamily="18" charset="-127"/>
              <a:ea typeface="a하늬바람B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 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팀장은 구매 종합</a:t>
            </a:r>
            <a:endParaRPr lang="en-US" altLang="ko-KR" sz="2800" dirty="0" smtClean="0">
              <a:latin typeface="a하늬바람B" pitchFamily="18" charset="-127"/>
              <a:ea typeface="a하늬바람B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 </a:t>
            </a:r>
            <a:r>
              <a:rPr lang="ko-KR" altLang="en-US" sz="2800" dirty="0" err="1" smtClean="0">
                <a:latin typeface="a하늬바람B" pitchFamily="18" charset="-127"/>
                <a:ea typeface="a하늬바람B" pitchFamily="18" charset="-127"/>
              </a:rPr>
              <a:t>자재팀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 </a:t>
            </a: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/ 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관리자는 구매 최종 승인</a:t>
            </a:r>
            <a:endParaRPr lang="en-US" altLang="ko-KR" sz="2800" dirty="0" smtClean="0">
              <a:latin typeface="a하늬바람B" pitchFamily="18" charset="-127"/>
              <a:ea typeface="a하늬바람B" pitchFamily="18" charset="-127"/>
            </a:endParaRPr>
          </a:p>
        </p:txBody>
      </p:sp>
      <p:pic>
        <p:nvPicPr>
          <p:cNvPr id="14339" name="Picture 3" descr="C:\Users\sales\Desktop\ppt\12-구매신청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496" y="764704"/>
            <a:ext cx="8798068" cy="302433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8" y="71829"/>
            <a:ext cx="5114994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 dirty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| </a:t>
            </a:r>
            <a:r>
              <a:rPr kumimoji="0" lang="ko-KR" altLang="en-US" sz="2500" dirty="0" smtClean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주요기능 </a:t>
            </a:r>
            <a:r>
              <a:rPr kumimoji="0" lang="en-US" altLang="ko-KR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– </a:t>
            </a:r>
            <a:r>
              <a:rPr kumimoji="0" lang="ko-KR" altLang="en-US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구매승인</a:t>
            </a:r>
            <a:endParaRPr kumimoji="0" lang="ko-KR" altLang="en-US" sz="2500" dirty="0">
              <a:solidFill>
                <a:schemeClr val="bg1"/>
              </a:solidFill>
              <a:effectLst/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62" name="Picture 2" descr="C:\Users\sales\Desktop\ppt\12-구매신청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580" y="764704"/>
            <a:ext cx="8006402" cy="1827946"/>
          </a:xfrm>
          <a:prstGeom prst="rect">
            <a:avLst/>
          </a:prstGeom>
          <a:noFill/>
        </p:spPr>
      </p:pic>
      <p:pic>
        <p:nvPicPr>
          <p:cNvPr id="15364" name="Picture 4" descr="C:\Users\sales\Desktop\ppt\12-자재팀승인대기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780928"/>
            <a:ext cx="8064896" cy="1864505"/>
          </a:xfrm>
          <a:prstGeom prst="rect">
            <a:avLst/>
          </a:prstGeom>
          <a:noFill/>
        </p:spPr>
      </p:pic>
      <p:pic>
        <p:nvPicPr>
          <p:cNvPr id="15365" name="Picture 5" descr="C:\Users\sales\Desktop\ppt\12-최종승인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528" y="4797152"/>
            <a:ext cx="8124900" cy="168101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563888" y="23395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8A3E"/>
                </a:solidFill>
                <a:latin typeface="a하늬바람B" pitchFamily="18" charset="-127"/>
                <a:ea typeface="a하늬바람B" pitchFamily="18" charset="-127"/>
              </a:rPr>
              <a:t> </a:t>
            </a:r>
            <a:r>
              <a:rPr lang="ko-KR" altLang="en-US" dirty="0" smtClean="0">
                <a:solidFill>
                  <a:srgbClr val="008A3E"/>
                </a:solidFill>
                <a:latin typeface="a하늬바람B" pitchFamily="18" charset="-127"/>
                <a:ea typeface="a하늬바람B" pitchFamily="18" charset="-127"/>
              </a:rPr>
              <a:t>사원의 구매신청</a:t>
            </a:r>
            <a:endParaRPr lang="ko-KR" altLang="en-US" dirty="0">
              <a:solidFill>
                <a:srgbClr val="008A3E"/>
              </a:solidFill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3888" y="435581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a하늬바람B" pitchFamily="18" charset="-127"/>
                <a:ea typeface="a하늬바람B" pitchFamily="18" charset="-127"/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  <a:latin typeface="a하늬바람B" pitchFamily="18" charset="-127"/>
                <a:ea typeface="a하늬바람B" pitchFamily="18" charset="-127"/>
              </a:rPr>
              <a:t>팀장의 구매종합</a:t>
            </a:r>
            <a:endParaRPr lang="ko-KR" altLang="en-US" dirty="0">
              <a:solidFill>
                <a:srgbClr val="0070C0"/>
              </a:solidFill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43808" y="637203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9900"/>
                </a:solidFill>
                <a:latin typeface="a하늬바람B" pitchFamily="18" charset="-127"/>
                <a:ea typeface="a하늬바람B" pitchFamily="18" charset="-127"/>
              </a:rPr>
              <a:t> </a:t>
            </a:r>
            <a:r>
              <a:rPr lang="ko-KR" altLang="en-US" dirty="0" err="1" smtClean="0">
                <a:solidFill>
                  <a:srgbClr val="FF9900"/>
                </a:solidFill>
                <a:latin typeface="a하늬바람B" pitchFamily="18" charset="-127"/>
                <a:ea typeface="a하늬바람B" pitchFamily="18" charset="-127"/>
              </a:rPr>
              <a:t>자재팀</a:t>
            </a:r>
            <a:r>
              <a:rPr lang="ko-KR" altLang="en-US" dirty="0" smtClean="0">
                <a:solidFill>
                  <a:srgbClr val="FF9900"/>
                </a:solidFill>
                <a:latin typeface="a하늬바람B" pitchFamily="18" charset="-127"/>
                <a:ea typeface="a하늬바람B" pitchFamily="18" charset="-127"/>
              </a:rPr>
              <a:t> </a:t>
            </a:r>
            <a:r>
              <a:rPr lang="en-US" altLang="ko-KR" dirty="0" smtClean="0">
                <a:latin typeface="a하늬바람B" pitchFamily="18" charset="-127"/>
                <a:ea typeface="a하늬바람B" pitchFamily="18" charset="-127"/>
              </a:rPr>
              <a:t>/</a:t>
            </a:r>
            <a:r>
              <a:rPr lang="en-US" altLang="ko-KR" dirty="0" smtClean="0">
                <a:solidFill>
                  <a:srgbClr val="0070C0"/>
                </a:solidFill>
                <a:latin typeface="a하늬바람B" pitchFamily="18" charset="-127"/>
                <a:ea typeface="a하늬바람B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a하늬바람B" pitchFamily="18" charset="-127"/>
                <a:ea typeface="a하늬바람B" pitchFamily="18" charset="-127"/>
              </a:rPr>
              <a:t>관리자의 최종 승인</a:t>
            </a:r>
            <a:endParaRPr lang="ko-KR" altLang="en-US" dirty="0">
              <a:solidFill>
                <a:srgbClr val="FF0000"/>
              </a:solidFill>
              <a:latin typeface="a하늬바람B" pitchFamily="18" charset="-127"/>
              <a:ea typeface="a하늬바람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8" y="71829"/>
            <a:ext cx="5114994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 dirty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| </a:t>
            </a:r>
            <a:r>
              <a:rPr kumimoji="0" lang="ko-KR" altLang="en-US" sz="2500" dirty="0" smtClean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주요기능 </a:t>
            </a:r>
            <a:r>
              <a:rPr kumimoji="0" lang="en-US" altLang="ko-KR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– </a:t>
            </a:r>
            <a:r>
              <a:rPr kumimoji="0" lang="ko-KR" altLang="en-US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구매승인</a:t>
            </a:r>
            <a:endParaRPr kumimoji="0" lang="ko-KR" altLang="en-US" sz="2500" dirty="0">
              <a:solidFill>
                <a:schemeClr val="bg1"/>
              </a:solidFill>
              <a:effectLst/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386" name="Picture 2" descr="C:\Users\sales\Desktop\ppt\12-최종승인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8596362" cy="2070369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467544" y="3356992"/>
            <a:ext cx="8280920" cy="1686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 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해당 내역을 회계장부에 기록</a:t>
            </a:r>
            <a:endParaRPr lang="en-US" altLang="ko-KR" sz="2800" dirty="0" smtClean="0">
              <a:latin typeface="a하늬바람B" pitchFamily="18" charset="-127"/>
              <a:ea typeface="a하늬바람B" pitchFamily="18" charset="-127"/>
            </a:endParaRPr>
          </a:p>
          <a:p>
            <a:pPr>
              <a:lnSpc>
                <a:spcPct val="200000"/>
              </a:lnSpc>
              <a:buFontTx/>
              <a:buChar char="-"/>
            </a:pP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 상품 재고가 증가</a:t>
            </a:r>
            <a:endParaRPr lang="en-US" altLang="ko-KR" sz="2800" dirty="0" smtClean="0">
              <a:latin typeface="a하늬바람B" pitchFamily="18" charset="-127"/>
              <a:ea typeface="a하늬바람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8" y="71829"/>
            <a:ext cx="5114994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 dirty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| </a:t>
            </a:r>
            <a:r>
              <a:rPr kumimoji="0" lang="ko-KR" altLang="en-US" sz="2500" dirty="0" smtClean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주요기능 </a:t>
            </a:r>
            <a:r>
              <a:rPr kumimoji="0" lang="en-US" altLang="ko-KR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– </a:t>
            </a:r>
            <a:r>
              <a:rPr kumimoji="0" lang="ko-KR" altLang="en-US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월급 지급</a:t>
            </a:r>
            <a:endParaRPr kumimoji="0" lang="ko-KR" altLang="en-US" sz="2500" dirty="0">
              <a:solidFill>
                <a:schemeClr val="bg1"/>
              </a:solidFill>
              <a:effectLst/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5536" y="4797152"/>
            <a:ext cx="8280920" cy="1686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 Spring Task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를 이용해 매월 </a:t>
            </a: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1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일 자동 지급</a:t>
            </a:r>
            <a:endParaRPr lang="en-US" altLang="ko-KR" sz="2800" dirty="0" smtClean="0">
              <a:latin typeface="a하늬바람B" pitchFamily="18" charset="-127"/>
              <a:ea typeface="a하늬바람B" pitchFamily="18" charset="-127"/>
            </a:endParaRP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 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내역은 회계장부에 자동 기록</a:t>
            </a:r>
            <a:endParaRPr lang="en-US" altLang="ko-KR" sz="2800" dirty="0" smtClean="0">
              <a:latin typeface="a하늬바람B" pitchFamily="18" charset="-127"/>
              <a:ea typeface="a하늬바람B" pitchFamily="18" charset="-127"/>
            </a:endParaRPr>
          </a:p>
        </p:txBody>
      </p:sp>
      <p:pic>
        <p:nvPicPr>
          <p:cNvPr id="17411" name="Picture 3" descr="C:\Users\sales\Desktop\ppt\스케쥴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80728"/>
            <a:ext cx="3705226" cy="733425"/>
          </a:xfrm>
          <a:prstGeom prst="rect">
            <a:avLst/>
          </a:prstGeom>
          <a:noFill/>
        </p:spPr>
      </p:pic>
      <p:pic>
        <p:nvPicPr>
          <p:cNvPr id="17412" name="Picture 4" descr="C:\Users\sales\Desktop\ppt\월급기록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00808"/>
            <a:ext cx="8216131" cy="309330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8" y="71829"/>
            <a:ext cx="5114994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 dirty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| </a:t>
            </a:r>
            <a:r>
              <a:rPr kumimoji="0" lang="ko-KR" altLang="en-US" sz="2500" dirty="0" smtClean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주요기능 </a:t>
            </a:r>
            <a:r>
              <a:rPr kumimoji="0" lang="en-US" altLang="ko-KR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– </a:t>
            </a:r>
            <a:r>
              <a:rPr kumimoji="0" lang="ko-KR" altLang="en-US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월급조회</a:t>
            </a:r>
            <a:r>
              <a:rPr kumimoji="0" lang="en-US" altLang="ko-KR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:</a:t>
            </a:r>
            <a:r>
              <a:rPr kumimoji="0" lang="ko-KR" altLang="en-US" sz="2500" dirty="0" err="1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자재팀</a:t>
            </a:r>
            <a:endParaRPr kumimoji="0" lang="ko-KR" altLang="en-US" sz="2500" dirty="0">
              <a:solidFill>
                <a:schemeClr val="bg1"/>
              </a:solidFill>
              <a:effectLst/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10" name="Picture 2" descr="C:\Users\sales\Desktop\ppt\월급조회-자재팀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8793757" cy="2036112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467544" y="3356992"/>
            <a:ext cx="8280920" cy="82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 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고정 급여 </a:t>
            </a:r>
            <a:endParaRPr lang="en-US" altLang="ko-KR" sz="2800" dirty="0" smtClean="0">
              <a:latin typeface="a하늬바람B" pitchFamily="18" charset="-127"/>
              <a:ea typeface="a하늬바람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8" y="71829"/>
            <a:ext cx="5114994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 dirty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| </a:t>
            </a:r>
            <a:r>
              <a:rPr kumimoji="0" lang="ko-KR" altLang="en-US" sz="2500" dirty="0" smtClean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주요기능 </a:t>
            </a:r>
            <a:r>
              <a:rPr kumimoji="0" lang="en-US" altLang="ko-KR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– </a:t>
            </a:r>
            <a:r>
              <a:rPr kumimoji="0" lang="ko-KR" altLang="en-US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월급조회</a:t>
            </a:r>
            <a:r>
              <a:rPr kumimoji="0" lang="en-US" altLang="ko-KR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:</a:t>
            </a:r>
            <a:r>
              <a:rPr kumimoji="0" lang="ko-KR" altLang="en-US" sz="2500" dirty="0" err="1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영업팀</a:t>
            </a:r>
            <a:r>
              <a:rPr kumimoji="0" lang="ko-KR" altLang="en-US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 사원</a:t>
            </a:r>
            <a:endParaRPr kumimoji="0" lang="ko-KR" altLang="en-US" sz="2500" dirty="0">
              <a:solidFill>
                <a:schemeClr val="bg1"/>
              </a:solidFill>
              <a:effectLst/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3356992"/>
            <a:ext cx="8280920" cy="1686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 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판매 승인된 실적을 바탕으로 월급 산정</a:t>
            </a:r>
            <a:endParaRPr lang="en-US" altLang="ko-KR" sz="2800" dirty="0" smtClean="0">
              <a:latin typeface="a하늬바람B" pitchFamily="18" charset="-127"/>
              <a:ea typeface="a하늬바람B" pitchFamily="18" charset="-127"/>
            </a:endParaRP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 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당월 실적도 함께 표기</a:t>
            </a:r>
            <a:endParaRPr lang="en-US" altLang="ko-KR" sz="2800" dirty="0" smtClean="0">
              <a:latin typeface="a하늬바람B" pitchFamily="18" charset="-127"/>
              <a:ea typeface="a하늬바람B" pitchFamily="18" charset="-127"/>
            </a:endParaRPr>
          </a:p>
        </p:txBody>
      </p:sp>
      <p:pic>
        <p:nvPicPr>
          <p:cNvPr id="18434" name="Picture 2" descr="C:\Users\sales\Desktop\ppt\사원월급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92" y="764704"/>
            <a:ext cx="8712968" cy="281397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8" y="71829"/>
            <a:ext cx="4465470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 dirty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| </a:t>
            </a:r>
            <a:r>
              <a:rPr kumimoji="0" lang="ko-KR" altLang="en-US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소개</a:t>
            </a:r>
            <a:endParaRPr kumimoji="0" lang="ko-KR" altLang="en-US" sz="2500" dirty="0">
              <a:solidFill>
                <a:schemeClr val="bg1"/>
              </a:solidFill>
              <a:effectLst/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428596" y="568091"/>
            <a:ext cx="3643338" cy="2503719"/>
            <a:chOff x="500034" y="500042"/>
            <a:chExt cx="3643338" cy="2503719"/>
          </a:xfrm>
        </p:grpSpPr>
        <p:sp>
          <p:nvSpPr>
            <p:cNvPr id="21" name="직사각형 20"/>
            <p:cNvSpPr/>
            <p:nvPr/>
          </p:nvSpPr>
          <p:spPr>
            <a:xfrm>
              <a:off x="500034" y="2357430"/>
              <a:ext cx="36433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-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차량 판매 영업사원이 사용하는 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하늬바람B" pitchFamily="18" charset="-127"/>
                <a:ea typeface="a하늬바람B" pitchFamily="18" charset="-127"/>
              </a:endParaRPr>
            </a:p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   ERP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시스템이다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하늬바람B" pitchFamily="18" charset="-127"/>
                <a:ea typeface="a하늬바람B" pitchFamily="18" charset="-127"/>
              </a:endParaRPr>
            </a:p>
          </p:txBody>
        </p:sp>
        <p:pic>
          <p:nvPicPr>
            <p:cNvPr id="2050" name="Picture 2" descr="C:\Users\PJK\Desktop\564275-200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28728" y="500042"/>
              <a:ext cx="1851241" cy="1851241"/>
            </a:xfrm>
            <a:prstGeom prst="rect">
              <a:avLst/>
            </a:prstGeom>
            <a:noFill/>
          </p:spPr>
        </p:pic>
      </p:grpSp>
      <p:sp>
        <p:nvSpPr>
          <p:cNvPr id="23" name="직사각형 22"/>
          <p:cNvSpPr/>
          <p:nvPr/>
        </p:nvSpPr>
        <p:spPr>
          <a:xfrm>
            <a:off x="-32" y="3429000"/>
            <a:ext cx="9144000" cy="3428976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0"/>
            <a:ext cx="4572000" cy="3428976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572000" y="3429024"/>
            <a:ext cx="4572000" cy="3428976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5143504" y="785794"/>
            <a:ext cx="3643338" cy="2428892"/>
            <a:chOff x="5143504" y="785794"/>
            <a:chExt cx="3643338" cy="2428892"/>
          </a:xfrm>
        </p:grpSpPr>
        <p:sp>
          <p:nvSpPr>
            <p:cNvPr id="28" name="직사각형 27"/>
            <p:cNvSpPr/>
            <p:nvPr/>
          </p:nvSpPr>
          <p:spPr>
            <a:xfrm>
              <a:off x="5143504" y="2291356"/>
              <a:ext cx="364333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-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크게 직접 판매하는 </a:t>
              </a:r>
              <a:r>
                <a:rPr lang="ko-KR" alt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영업팀과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 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하늬바람B" pitchFamily="18" charset="-127"/>
                <a:ea typeface="a하늬바람B" pitchFamily="18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  상품과 장부 관리를 담당하는 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하늬바람B" pitchFamily="18" charset="-127"/>
                <a:ea typeface="a하늬바람B" pitchFamily="18" charset="-127"/>
              </a:endParaRPr>
            </a:p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  </a:t>
              </a:r>
              <a:r>
                <a:rPr lang="ko-KR" alt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자재팀으로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 나뉜다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.</a:t>
              </a: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5159388" y="785794"/>
              <a:ext cx="3055950" cy="1627190"/>
              <a:chOff x="5230826" y="857232"/>
              <a:chExt cx="3055950" cy="1627190"/>
            </a:xfrm>
          </p:grpSpPr>
          <p:pic>
            <p:nvPicPr>
              <p:cNvPr id="2051" name="Picture 3" descr="C:\Users\PJK\Desktop\569650-200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358082" y="1214422"/>
                <a:ext cx="928694" cy="928694"/>
              </a:xfrm>
              <a:prstGeom prst="rect">
                <a:avLst/>
              </a:prstGeom>
              <a:noFill/>
            </p:spPr>
          </p:pic>
          <p:pic>
            <p:nvPicPr>
              <p:cNvPr id="2052" name="Picture 4" descr="C:\Users\PJK\Desktop\114020-200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30826" y="857232"/>
                <a:ext cx="1627190" cy="1627190"/>
              </a:xfrm>
              <a:prstGeom prst="rect">
                <a:avLst/>
              </a:prstGeom>
              <a:noFill/>
            </p:spPr>
          </p:pic>
          <p:sp>
            <p:nvSpPr>
              <p:cNvPr id="31" name="직사각형 30"/>
              <p:cNvSpPr/>
              <p:nvPr/>
            </p:nvSpPr>
            <p:spPr>
              <a:xfrm>
                <a:off x="5715008" y="1285860"/>
                <a:ext cx="257176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800" dirty="0" smtClean="0">
                    <a:latin typeface="a하늬바람L" pitchFamily="18" charset="-127"/>
                    <a:ea typeface="a하늬바람L" pitchFamily="18" charset="-127"/>
                  </a:rPr>
                  <a:t>&amp;</a:t>
                </a:r>
                <a:endParaRPr lang="ko-KR" altLang="en-US" sz="4800" dirty="0">
                  <a:latin typeface="a하늬바람L" pitchFamily="18" charset="-127"/>
                  <a:ea typeface="a하늬바람L" pitchFamily="18" charset="-127"/>
                </a:endParaRPr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571472" y="4016388"/>
            <a:ext cx="3643338" cy="2484446"/>
            <a:chOff x="571472" y="4016388"/>
            <a:chExt cx="3643338" cy="2484446"/>
          </a:xfrm>
        </p:grpSpPr>
        <p:sp>
          <p:nvSpPr>
            <p:cNvPr id="41" name="직사각형 40"/>
            <p:cNvSpPr/>
            <p:nvPr/>
          </p:nvSpPr>
          <p:spPr>
            <a:xfrm>
              <a:off x="571472" y="5577504"/>
              <a:ext cx="364333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Tx/>
                <a:buChar char="-"/>
              </a:pP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팀장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(Manager)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혹은 관리자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(Admin)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을 통하여 판매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/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구매 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하늬바람B" pitchFamily="18" charset="-127"/>
                <a:ea typeface="a하늬바람B" pitchFamily="18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행위가 승인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/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취소된다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하늬바람B" pitchFamily="18" charset="-127"/>
                <a:ea typeface="a하늬바람B" pitchFamily="18" charset="-127"/>
              </a:endParaRPr>
            </a:p>
          </p:txBody>
        </p:sp>
        <p:pic>
          <p:nvPicPr>
            <p:cNvPr id="2053" name="Picture 5" descr="C:\Users\PJK\Desktop\228840-20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00166" y="4016388"/>
              <a:ext cx="1341438" cy="1341438"/>
            </a:xfrm>
            <a:prstGeom prst="rect">
              <a:avLst/>
            </a:prstGeom>
            <a:noFill/>
          </p:spPr>
        </p:pic>
      </p:grpSp>
      <p:grpSp>
        <p:nvGrpSpPr>
          <p:cNvPr id="50" name="그룹 49"/>
          <p:cNvGrpSpPr/>
          <p:nvPr/>
        </p:nvGrpSpPr>
        <p:grpSpPr>
          <a:xfrm>
            <a:off x="5214942" y="3873512"/>
            <a:ext cx="3643338" cy="2888437"/>
            <a:chOff x="5214942" y="3873512"/>
            <a:chExt cx="3643338" cy="2888437"/>
          </a:xfrm>
        </p:grpSpPr>
        <p:sp>
          <p:nvSpPr>
            <p:cNvPr id="48" name="직사각형 47"/>
            <p:cNvSpPr/>
            <p:nvPr/>
          </p:nvSpPr>
          <p:spPr>
            <a:xfrm>
              <a:off x="5214942" y="5561620"/>
              <a:ext cx="364333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Tx/>
                <a:buChar char="-"/>
              </a:pP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 </a:t>
              </a:r>
              <a:r>
                <a:rPr lang="ko-KR" alt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팀별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 게시판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,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쪽지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, </a:t>
              </a:r>
              <a:r>
                <a:rPr lang="ko-KR" alt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스케쥴러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 등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하늬바람B" pitchFamily="18" charset="-127"/>
                <a:ea typeface="a하늬바람B" pitchFamily="18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  부가적인 기능도 제공한다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.</a:t>
              </a:r>
            </a:p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-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주요 기능의 경우 </a:t>
              </a:r>
              <a:r>
                <a:rPr lang="ko-KR" alt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반응형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 페이지         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하늬바람B" pitchFamily="18" charset="-127"/>
                <a:ea typeface="a하늬바람B" pitchFamily="18" charset="-127"/>
              </a:endParaRPr>
            </a:p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 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를 제공한다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하늬바람B" pitchFamily="18" charset="-127"/>
                  <a:ea typeface="a하늬바람B" pitchFamily="18" charset="-127"/>
                </a:rPr>
                <a:t>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하늬바람B" pitchFamily="18" charset="-127"/>
                <a:ea typeface="a하늬바람B" pitchFamily="18" charset="-127"/>
              </a:endParaRPr>
            </a:p>
          </p:txBody>
        </p:sp>
        <p:pic>
          <p:nvPicPr>
            <p:cNvPr id="2054" name="Picture 6" descr="C:\Users\PJK\Desktop\609027-200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215074" y="3873512"/>
              <a:ext cx="1555752" cy="155575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8" y="71829"/>
            <a:ext cx="5114994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 dirty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| </a:t>
            </a:r>
            <a:r>
              <a:rPr kumimoji="0" lang="ko-KR" altLang="en-US" sz="2500" dirty="0" smtClean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주요기능 </a:t>
            </a:r>
            <a:r>
              <a:rPr kumimoji="0" lang="en-US" altLang="ko-KR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– </a:t>
            </a:r>
            <a:r>
              <a:rPr kumimoji="0" lang="ko-KR" altLang="en-US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월급조회</a:t>
            </a:r>
            <a:r>
              <a:rPr kumimoji="0" lang="en-US" altLang="ko-KR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:</a:t>
            </a:r>
            <a:r>
              <a:rPr kumimoji="0" lang="ko-KR" altLang="en-US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영업팀장</a:t>
            </a:r>
            <a:endParaRPr kumimoji="0" lang="ko-KR" altLang="en-US" sz="2500" dirty="0">
              <a:solidFill>
                <a:schemeClr val="bg1"/>
              </a:solidFill>
              <a:effectLst/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4982744"/>
            <a:ext cx="82809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 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본인 실적 </a:t>
            </a: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/ 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팀원들의 실적을 바탕으로 월급 산정</a:t>
            </a:r>
            <a:endParaRPr lang="en-US" altLang="ko-KR" sz="2800" dirty="0" smtClean="0">
              <a:latin typeface="a하늬바람B" pitchFamily="18" charset="-127"/>
              <a:ea typeface="a하늬바람B" pitchFamily="18" charset="-127"/>
            </a:endParaRP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 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당월 본인 실적 </a:t>
            </a: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/ 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팀원 실적도 함께 표기</a:t>
            </a:r>
            <a:endParaRPr lang="en-US" altLang="ko-KR" sz="2800" dirty="0" smtClean="0">
              <a:latin typeface="a하늬바람B" pitchFamily="18" charset="-127"/>
              <a:ea typeface="a하늬바람B" pitchFamily="18" charset="-127"/>
            </a:endParaRPr>
          </a:p>
        </p:txBody>
      </p:sp>
      <p:pic>
        <p:nvPicPr>
          <p:cNvPr id="19458" name="Picture 2" descr="C:\Users\sales\Desktop\ppt\팀장월급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49716"/>
            <a:ext cx="8521703" cy="460851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595" y="3083093"/>
            <a:ext cx="2304505" cy="707886"/>
          </a:xfrm>
          <a:prstGeom prst="rect">
            <a:avLst/>
          </a:prstGeom>
          <a:ln w="47625"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pPr algn="dist"/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  <a:latin typeface="a하늬바람B" pitchFamily="18" charset="-127"/>
                <a:ea typeface="a하늬바람B" pitchFamily="18" charset="-127"/>
              </a:rPr>
              <a:t>부가기능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a하늬바람B" pitchFamily="18" charset="-127"/>
              <a:ea typeface="a하늬바람B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2786058"/>
            <a:ext cx="1928826" cy="119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02103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8" y="71829"/>
            <a:ext cx="4465470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 dirty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| </a:t>
            </a:r>
            <a:r>
              <a:rPr kumimoji="0" lang="ko-KR" altLang="en-US" sz="2500" dirty="0" smtClean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부가기능 </a:t>
            </a:r>
            <a:r>
              <a:rPr kumimoji="0" lang="en-US" altLang="ko-KR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- </a:t>
            </a:r>
            <a:r>
              <a:rPr kumimoji="0" lang="ko-KR" altLang="en-US" sz="2500" dirty="0" err="1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메인화면</a:t>
            </a:r>
            <a:endParaRPr kumimoji="0" lang="ko-KR" altLang="en-US" sz="2500" dirty="0">
              <a:solidFill>
                <a:schemeClr val="bg1"/>
              </a:solidFill>
              <a:effectLst/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ales\Desktop\ppt\제목 없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692696"/>
            <a:ext cx="7776864" cy="60184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8" y="71829"/>
            <a:ext cx="4465470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 dirty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| </a:t>
            </a:r>
            <a:r>
              <a:rPr kumimoji="0" lang="ko-KR" altLang="en-US" sz="2500" dirty="0" smtClean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부가기능 </a:t>
            </a:r>
            <a:r>
              <a:rPr kumimoji="0" lang="en-US" altLang="ko-KR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- </a:t>
            </a:r>
            <a:r>
              <a:rPr kumimoji="0" lang="ko-KR" altLang="en-US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공지사항</a:t>
            </a:r>
            <a:endParaRPr kumimoji="0" lang="ko-KR" altLang="en-US" sz="2500" dirty="0">
              <a:solidFill>
                <a:schemeClr val="bg1"/>
              </a:solidFill>
              <a:effectLst/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ales\Desktop\ppt\7-공지사항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8640687" cy="4392488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7164288" y="3861048"/>
            <a:ext cx="144016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3528" y="5301208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 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권한에 따라 공지사항 작성 </a:t>
            </a: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/ 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수정 </a:t>
            </a: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/ 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삭제 구분</a:t>
            </a:r>
            <a:endParaRPr lang="en-US" altLang="ko-KR" sz="2800" dirty="0" smtClean="0">
              <a:latin typeface="a하늬바람B" pitchFamily="18" charset="-127"/>
              <a:ea typeface="a하늬바람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8" y="71829"/>
            <a:ext cx="5114994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 dirty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| </a:t>
            </a:r>
            <a:r>
              <a:rPr kumimoji="0" lang="ko-KR" altLang="en-US" sz="2500" dirty="0" smtClean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부가기능 </a:t>
            </a:r>
            <a:r>
              <a:rPr kumimoji="0" lang="en-US" altLang="ko-KR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– </a:t>
            </a:r>
            <a:r>
              <a:rPr kumimoji="0" lang="ko-KR" altLang="en-US" sz="2500" dirty="0" err="1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팀별</a:t>
            </a:r>
            <a:r>
              <a:rPr kumimoji="0" lang="ko-KR" altLang="en-US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 게시판</a:t>
            </a:r>
            <a:endParaRPr kumimoji="0" lang="ko-KR" altLang="en-US" sz="2500" dirty="0">
              <a:solidFill>
                <a:schemeClr val="bg1"/>
              </a:solidFill>
              <a:effectLst/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C:\Users\sales\Desktop\ppt\4-팀별게시판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764704"/>
            <a:ext cx="8136904" cy="2828613"/>
          </a:xfrm>
          <a:prstGeom prst="rect">
            <a:avLst/>
          </a:prstGeom>
          <a:noFill/>
        </p:spPr>
      </p:pic>
      <p:pic>
        <p:nvPicPr>
          <p:cNvPr id="5123" name="Picture 3" descr="C:\Users\sales\Desktop\ppt\4-팀별게시판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24" y="3789040"/>
            <a:ext cx="8188873" cy="260588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8" y="71829"/>
            <a:ext cx="5114994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 dirty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| </a:t>
            </a:r>
            <a:r>
              <a:rPr kumimoji="0" lang="ko-KR" altLang="en-US" sz="2500" dirty="0" smtClean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부가기능 </a:t>
            </a:r>
            <a:r>
              <a:rPr kumimoji="0" lang="en-US" altLang="ko-KR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– </a:t>
            </a:r>
            <a:r>
              <a:rPr kumimoji="0" lang="ko-KR" altLang="en-US" sz="2500" dirty="0" err="1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스케쥴러</a:t>
            </a:r>
            <a:endParaRPr kumimoji="0" lang="ko-KR" altLang="en-US" sz="2500" dirty="0">
              <a:solidFill>
                <a:schemeClr val="bg1"/>
              </a:solidFill>
              <a:effectLst/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C:\Users\sales\Desktop\ppt\9-일정관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8711782" cy="417646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8" y="71829"/>
            <a:ext cx="5114994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 dirty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| </a:t>
            </a:r>
            <a:r>
              <a:rPr kumimoji="0" lang="ko-KR" altLang="en-US" sz="2500" dirty="0" smtClean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부가기능 </a:t>
            </a:r>
            <a:r>
              <a:rPr kumimoji="0" lang="en-US" altLang="ko-KR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– </a:t>
            </a:r>
            <a:r>
              <a:rPr kumimoji="0" lang="ko-KR" altLang="en-US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쪽지</a:t>
            </a:r>
            <a:endParaRPr kumimoji="0" lang="ko-KR" altLang="en-US" sz="2500" dirty="0">
              <a:solidFill>
                <a:schemeClr val="bg1"/>
              </a:solidFill>
              <a:effectLst/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C:\Users\sales\Desktop\ppt\10-1-쪽지메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92697"/>
            <a:ext cx="3608335" cy="1879890"/>
          </a:xfrm>
          <a:prstGeom prst="rect">
            <a:avLst/>
          </a:prstGeom>
          <a:noFill/>
        </p:spPr>
      </p:pic>
      <p:pic>
        <p:nvPicPr>
          <p:cNvPr id="7171" name="Picture 3" descr="C:\Users\sales\Desktop\ppt\10-2-받은쪽지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1" y="1700808"/>
            <a:ext cx="3928974" cy="1904637"/>
          </a:xfrm>
          <a:prstGeom prst="rect">
            <a:avLst/>
          </a:prstGeom>
          <a:noFill/>
        </p:spPr>
      </p:pic>
      <p:pic>
        <p:nvPicPr>
          <p:cNvPr id="7172" name="Picture 4" descr="C:\Users\sales\Desktop\ppt\10-3-보낸쪽지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2708921"/>
            <a:ext cx="3537407" cy="2088232"/>
          </a:xfrm>
          <a:prstGeom prst="rect">
            <a:avLst/>
          </a:prstGeom>
          <a:noFill/>
        </p:spPr>
      </p:pic>
      <p:pic>
        <p:nvPicPr>
          <p:cNvPr id="7174" name="Picture 6" descr="C:\Users\sales\Desktop\ppt\10-6-쪽지관리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3429000"/>
            <a:ext cx="4136896" cy="2376264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323528" y="5877272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 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바로 전 목록으로 </a:t>
            </a: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/ 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관리자 권한으로 쪽지 복구</a:t>
            </a:r>
            <a:endParaRPr lang="en-US" altLang="ko-KR" sz="2800" dirty="0" smtClean="0">
              <a:latin typeface="a하늬바람B" pitchFamily="18" charset="-127"/>
              <a:ea typeface="a하늬바람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38376" y="3083093"/>
            <a:ext cx="46672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하늬바람B" pitchFamily="18" charset="-127"/>
                <a:ea typeface="a하늬바람B" pitchFamily="18" charset="-127"/>
              </a:rPr>
              <a:t>THANK YOU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하늬바람B" pitchFamily="18" charset="-127"/>
              <a:ea typeface="a하늬바람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8" y="71829"/>
            <a:ext cx="4465470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| </a:t>
            </a:r>
            <a:r>
              <a:rPr kumimoji="0" lang="ko-KR" altLang="en-US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소개</a:t>
            </a:r>
            <a:endParaRPr kumimoji="0" lang="ko-KR" altLang="en-US" sz="2500" dirty="0">
              <a:solidFill>
                <a:schemeClr val="bg1"/>
              </a:solidFill>
              <a:effectLst/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928670"/>
            <a:ext cx="1928826" cy="119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928662" y="3357562"/>
            <a:ext cx="1714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하늬바람B" pitchFamily="18" charset="-127"/>
                <a:ea typeface="a하늬바람B" pitchFamily="18" charset="-127"/>
              </a:rPr>
              <a:t>Tiles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1472" y="2571744"/>
            <a:ext cx="23574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하늬바람B" pitchFamily="18" charset="-127"/>
                <a:ea typeface="a하늬바람B" pitchFamily="18" charset="-127"/>
              </a:rPr>
              <a:t>템플릿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28992" y="3354173"/>
            <a:ext cx="23574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하늬바람B" pitchFamily="18" charset="-127"/>
                <a:ea typeface="a하늬바람B" pitchFamily="18" charset="-127"/>
              </a:rPr>
              <a:t>MyBatis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0034" y="3071810"/>
            <a:ext cx="2633650" cy="1295384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67110" y="2571744"/>
            <a:ext cx="23574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하늬바람B" pitchFamily="18" charset="-127"/>
                <a:ea typeface="a하늬바람B" pitchFamily="18" charset="-127"/>
              </a:rPr>
              <a:t>DB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하늬바람B" pitchFamily="18" charset="-127"/>
                <a:ea typeface="a하늬바람B" pitchFamily="18" charset="-127"/>
              </a:rPr>
              <a:t>제어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43636" y="3354173"/>
            <a:ext cx="23574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하늬바람B" pitchFamily="18" charset="-127"/>
                <a:ea typeface="a하늬바람B" pitchFamily="18" charset="-127"/>
              </a:rPr>
              <a:t>Security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10316" y="3071810"/>
            <a:ext cx="2633650" cy="1295384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53192" y="2548590"/>
            <a:ext cx="23574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하늬바람B" pitchFamily="18" charset="-127"/>
                <a:ea typeface="a하늬바람B" pitchFamily="18" charset="-127"/>
              </a:rPr>
              <a:t>보안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24234" y="3071810"/>
            <a:ext cx="2633650" cy="1295384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8" y="71829"/>
            <a:ext cx="4465470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| </a:t>
            </a:r>
            <a:r>
              <a:rPr kumimoji="0" lang="ko-KR" altLang="en-US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소개</a:t>
            </a:r>
            <a:endParaRPr kumimoji="0" lang="ko-KR" altLang="en-US" sz="2500" dirty="0">
              <a:solidFill>
                <a:schemeClr val="bg1"/>
              </a:solidFill>
              <a:effectLst/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sales\Desktop\ppt\1-1-security 설정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4824"/>
            <a:ext cx="8345488" cy="4171950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251520" y="764704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- </a:t>
            </a:r>
            <a:r>
              <a:rPr lang="ko-KR" altLang="en-US" sz="2800" dirty="0" err="1" smtClean="0">
                <a:latin typeface="a하늬바람B" pitchFamily="18" charset="-127"/>
                <a:ea typeface="a하늬바람B" pitchFamily="18" charset="-127"/>
              </a:rPr>
              <a:t>요청값에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 따른 권한 설정 </a:t>
            </a:r>
            <a:endParaRPr lang="ko-KR" altLang="en-US" sz="2800" dirty="0">
              <a:latin typeface="a하늬바람B" pitchFamily="18" charset="-127"/>
              <a:ea typeface="a하늬바람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8" y="71829"/>
            <a:ext cx="4465470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| </a:t>
            </a:r>
            <a:r>
              <a:rPr kumimoji="0" lang="ko-KR" altLang="en-US" sz="2500" dirty="0" smtClean="0">
                <a:solidFill>
                  <a:schemeClr val="bg1"/>
                </a:solidFill>
                <a:latin typeface="a하늬바람B" pitchFamily="18" charset="-127"/>
                <a:ea typeface="a하늬바람B" pitchFamily="18" charset="-127"/>
              </a:rPr>
              <a:t>소개</a:t>
            </a:r>
            <a:endParaRPr kumimoji="0" lang="ko-KR" altLang="en-US" sz="2500" dirty="0">
              <a:solidFill>
                <a:schemeClr val="bg1"/>
              </a:solidFill>
              <a:effectLst/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1520" y="764704"/>
            <a:ext cx="8280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 </a:t>
            </a:r>
            <a:r>
              <a:rPr lang="en-US" altLang="ko-KR" sz="2800" dirty="0" err="1" smtClean="0">
                <a:latin typeface="a하늬바람B" pitchFamily="18" charset="-127"/>
                <a:ea typeface="a하늬바람B" pitchFamily="18" charset="-127"/>
              </a:rPr>
              <a:t>AuthenticationProvider</a:t>
            </a:r>
            <a:r>
              <a:rPr lang="en-US" altLang="ko-KR" sz="2800" dirty="0" smtClean="0">
                <a:latin typeface="a하늬바람B" pitchFamily="18" charset="-127"/>
                <a:ea typeface="a하늬바람B" pitchFamily="18" charset="-127"/>
              </a:rPr>
              <a:t> 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구현</a:t>
            </a:r>
            <a:endParaRPr lang="en-US" altLang="ko-KR" sz="2800" dirty="0" smtClean="0">
              <a:latin typeface="a하늬바람B" pitchFamily="18" charset="-127"/>
              <a:ea typeface="a하늬바람B" pitchFamily="18" charset="-127"/>
            </a:endParaRPr>
          </a:p>
          <a:p>
            <a:pPr lvl="1">
              <a:buFont typeface="Wingdings"/>
              <a:buChar char="Ø"/>
            </a:pP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 </a:t>
            </a:r>
            <a:r>
              <a:rPr lang="ko-KR" altLang="en-US" sz="2800" dirty="0" err="1" smtClean="0">
                <a:latin typeface="a하늬바람B" pitchFamily="18" charset="-127"/>
                <a:ea typeface="a하늬바람B" pitchFamily="18" charset="-127"/>
              </a:rPr>
              <a:t>시큐리티를</a:t>
            </a:r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 이용한 로그인 후 로그인 정보를</a:t>
            </a:r>
            <a:endParaRPr lang="en-US" altLang="ko-KR" sz="2800" dirty="0" smtClean="0">
              <a:latin typeface="a하늬바람B" pitchFamily="18" charset="-127"/>
              <a:ea typeface="a하늬바람B" pitchFamily="18" charset="-127"/>
            </a:endParaRPr>
          </a:p>
          <a:p>
            <a:pPr lvl="1"/>
            <a:r>
              <a:rPr lang="ko-KR" altLang="en-US" sz="2800" dirty="0" smtClean="0">
                <a:latin typeface="a하늬바람B" pitchFamily="18" charset="-127"/>
                <a:ea typeface="a하늬바람B" pitchFamily="18" charset="-127"/>
              </a:rPr>
              <a:t>   세션에 전달</a:t>
            </a:r>
            <a:endParaRPr lang="ko-KR" altLang="en-US" sz="2800" dirty="0">
              <a:latin typeface="a하늬바람B" pitchFamily="18" charset="-127"/>
              <a:ea typeface="a하늬바람B" pitchFamily="18" charset="-127"/>
            </a:endParaRPr>
          </a:p>
        </p:txBody>
      </p:sp>
      <p:pic>
        <p:nvPicPr>
          <p:cNvPr id="5123" name="Picture 3" descr="C:\Users\sales\Desktop\ppt\1-3-security 오버라이드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348880"/>
            <a:ext cx="8604448" cy="360916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595" y="3083093"/>
            <a:ext cx="2304505" cy="707886"/>
          </a:xfrm>
          <a:prstGeom prst="rect">
            <a:avLst/>
          </a:prstGeom>
          <a:ln w="47625"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pPr algn="dist"/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  <a:latin typeface="a하늬바람B" pitchFamily="18" charset="-127"/>
                <a:ea typeface="a하늬바람B" pitchFamily="18" charset="-127"/>
              </a:rPr>
              <a:t>기능구성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a하늬바람B" pitchFamily="18" charset="-127"/>
              <a:ea typeface="a하늬바람B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2786058"/>
            <a:ext cx="1928826" cy="119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02103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8" y="71829"/>
            <a:ext cx="4465470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 dirty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| </a:t>
            </a:r>
            <a:r>
              <a:rPr kumimoji="0" lang="ko-KR" altLang="en-US" sz="2500" dirty="0" smtClean="0">
                <a:solidFill>
                  <a:schemeClr val="bg1"/>
                </a:solidFill>
                <a:effectLst/>
                <a:latin typeface="a하늬바람B" pitchFamily="18" charset="-127"/>
                <a:ea typeface="a하늬바람B" pitchFamily="18" charset="-127"/>
              </a:rPr>
              <a:t>기능구성</a:t>
            </a:r>
            <a:endParaRPr kumimoji="0" lang="ko-KR" altLang="en-US" sz="2500" dirty="0">
              <a:solidFill>
                <a:schemeClr val="bg1"/>
              </a:solidFill>
              <a:effectLst/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0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928794" y="2284404"/>
            <a:ext cx="1500198" cy="1588"/>
          </a:xfrm>
          <a:prstGeom prst="straightConnector1">
            <a:avLst/>
          </a:prstGeom>
          <a:ln w="50800"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500034" y="1643050"/>
            <a:ext cx="1428761" cy="1519775"/>
            <a:chOff x="1121125" y="1057271"/>
            <a:chExt cx="1865779" cy="1984631"/>
          </a:xfrm>
        </p:grpSpPr>
        <p:pic>
          <p:nvPicPr>
            <p:cNvPr id="3074" name="Picture 2" descr="C:\Users\PJK\Desktop\697806-200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4414" y="1057271"/>
              <a:ext cx="1585911" cy="1585911"/>
            </a:xfrm>
            <a:prstGeom prst="rect">
              <a:avLst/>
            </a:prstGeom>
            <a:noFill/>
          </p:spPr>
        </p:pic>
        <p:sp>
          <p:nvSpPr>
            <p:cNvPr id="24" name="직사각형 23"/>
            <p:cNvSpPr/>
            <p:nvPr/>
          </p:nvSpPr>
          <p:spPr>
            <a:xfrm>
              <a:off x="1121125" y="2559602"/>
              <a:ext cx="1865779" cy="482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err="1" smtClean="0">
                  <a:latin typeface="a하늬바람B" pitchFamily="18" charset="-127"/>
                  <a:ea typeface="a하늬바람B" pitchFamily="18" charset="-127"/>
                </a:rPr>
                <a:t>영업팀</a:t>
              </a:r>
              <a:r>
                <a:rPr lang="ko-KR" altLang="en-US" dirty="0" smtClean="0">
                  <a:latin typeface="a하늬바람B" pitchFamily="18" charset="-127"/>
                  <a:ea typeface="a하늬바람B" pitchFamily="18" charset="-127"/>
                </a:rPr>
                <a:t> 사원</a:t>
              </a:r>
              <a:endParaRPr lang="ko-KR" altLang="en-US" dirty="0">
                <a:latin typeface="a하늬바람B" pitchFamily="18" charset="-127"/>
                <a:ea typeface="a하늬바람B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563888" y="4149080"/>
            <a:ext cx="1214446" cy="1500198"/>
            <a:chOff x="2465375" y="3714752"/>
            <a:chExt cx="1214446" cy="1500198"/>
          </a:xfrm>
        </p:grpSpPr>
        <p:grpSp>
          <p:nvGrpSpPr>
            <p:cNvPr id="32" name="그룹 31"/>
            <p:cNvGrpSpPr/>
            <p:nvPr/>
          </p:nvGrpSpPr>
          <p:grpSpPr>
            <a:xfrm>
              <a:off x="2465375" y="3714752"/>
              <a:ext cx="1214446" cy="1236670"/>
              <a:chOff x="2108184" y="3429000"/>
              <a:chExt cx="1214446" cy="1236670"/>
            </a:xfrm>
          </p:grpSpPr>
          <p:pic>
            <p:nvPicPr>
              <p:cNvPr id="3076" name="Picture 4" descr="C:\Users\PJK\Desktop\559893-200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285984" y="3429000"/>
                <a:ext cx="857256" cy="857256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PJK\Desktop\697806-200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108184" y="3451224"/>
                <a:ext cx="1214446" cy="1214446"/>
              </a:xfrm>
              <a:prstGeom prst="rect">
                <a:avLst/>
              </a:prstGeom>
              <a:noFill/>
            </p:spPr>
          </p:pic>
        </p:grpSp>
        <p:sp>
          <p:nvSpPr>
            <p:cNvPr id="31" name="직사각형 30"/>
            <p:cNvSpPr/>
            <p:nvPr/>
          </p:nvSpPr>
          <p:spPr>
            <a:xfrm>
              <a:off x="2643174" y="4845618"/>
              <a:ext cx="85725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err="1" smtClean="0">
                  <a:latin typeface="a하늬바람B" pitchFamily="18" charset="-127"/>
                  <a:ea typeface="a하늬바람B" pitchFamily="18" charset="-127"/>
                </a:rPr>
                <a:t>자재팀</a:t>
              </a:r>
              <a:endParaRPr lang="ko-KR" altLang="en-US" dirty="0">
                <a:latin typeface="a하늬바람B" pitchFamily="18" charset="-127"/>
                <a:ea typeface="a하늬바람B" pitchFamily="18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643306" y="1662627"/>
            <a:ext cx="1285884" cy="1512340"/>
            <a:chOff x="5500694" y="1142984"/>
            <a:chExt cx="1285884" cy="1512340"/>
          </a:xfrm>
        </p:grpSpPr>
        <p:pic>
          <p:nvPicPr>
            <p:cNvPr id="3075" name="Picture 3" descr="C:\Users\PJK\Desktop\418781-20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500694" y="1142984"/>
              <a:ext cx="1285884" cy="1285884"/>
            </a:xfrm>
            <a:prstGeom prst="rect">
              <a:avLst/>
            </a:prstGeom>
            <a:noFill/>
          </p:spPr>
        </p:pic>
        <p:sp>
          <p:nvSpPr>
            <p:cNvPr id="34" name="직사각형 33"/>
            <p:cNvSpPr/>
            <p:nvPr/>
          </p:nvSpPr>
          <p:spPr>
            <a:xfrm>
              <a:off x="5500694" y="2285992"/>
              <a:ext cx="1071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latin typeface="a하늬바람B" pitchFamily="18" charset="-127"/>
                  <a:ea typeface="a하늬바람B" pitchFamily="18" charset="-127"/>
                </a:rPr>
                <a:t>영업팀장</a:t>
              </a:r>
              <a:endParaRPr lang="ko-KR" altLang="en-US" dirty="0">
                <a:latin typeface="a하늬바람B" pitchFamily="18" charset="-127"/>
                <a:ea typeface="a하늬바람B" pitchFamily="18" charset="-127"/>
              </a:endParaRPr>
            </a:p>
          </p:txBody>
        </p:sp>
      </p:grpSp>
      <p:cxnSp>
        <p:nvCxnSpPr>
          <p:cNvPr id="46" name="직선 화살표 연결선 45"/>
          <p:cNvCxnSpPr/>
          <p:nvPr/>
        </p:nvCxnSpPr>
        <p:spPr>
          <a:xfrm flipV="1">
            <a:off x="4860032" y="3729770"/>
            <a:ext cx="1569356" cy="995374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 descr="C:\Users\PJK\Desktop\683437-200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04000" y="1268760"/>
            <a:ext cx="2540000" cy="2540000"/>
          </a:xfrm>
          <a:prstGeom prst="rect">
            <a:avLst/>
          </a:prstGeom>
          <a:noFill/>
        </p:spPr>
      </p:pic>
      <p:sp>
        <p:nvSpPr>
          <p:cNvPr id="48" name="직사각형 47"/>
          <p:cNvSpPr/>
          <p:nvPr/>
        </p:nvSpPr>
        <p:spPr>
          <a:xfrm>
            <a:off x="2123728" y="1843634"/>
            <a:ext cx="1206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a하늬바람B" pitchFamily="18" charset="-127"/>
                <a:ea typeface="a하늬바람B" pitchFamily="18" charset="-127"/>
              </a:rPr>
              <a:t>판매등록</a:t>
            </a:r>
            <a:endParaRPr lang="ko-KR" altLang="en-US" dirty="0"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220072" y="4509120"/>
            <a:ext cx="108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a하늬바람B" pitchFamily="18" charset="-127"/>
                <a:ea typeface="a하늬바람B" pitchFamily="18" charset="-127"/>
              </a:rPr>
              <a:t>구매승인</a:t>
            </a:r>
            <a:endParaRPr lang="ko-KR" altLang="en-US" dirty="0"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141398" y="2492896"/>
            <a:ext cx="1278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a하늬바람B" pitchFamily="18" charset="-127"/>
                <a:ea typeface="a하늬바람B" pitchFamily="18" charset="-127"/>
              </a:rPr>
              <a:t>구매요청</a:t>
            </a:r>
            <a:endParaRPr lang="ko-KR" altLang="en-US" dirty="0">
              <a:latin typeface="a하늬바람B" pitchFamily="18" charset="-127"/>
              <a:ea typeface="a하늬바람B" pitchFamily="18" charset="-127"/>
            </a:endParaRPr>
          </a:p>
        </p:txBody>
      </p:sp>
      <p:sp>
        <p:nvSpPr>
          <p:cNvPr id="53" name="모서리가 둥근 사각형 설명선 52"/>
          <p:cNvSpPr/>
          <p:nvPr/>
        </p:nvSpPr>
        <p:spPr>
          <a:xfrm>
            <a:off x="6675438" y="3892389"/>
            <a:ext cx="928694" cy="571504"/>
          </a:xfrm>
          <a:prstGeom prst="wedgeRoundRectCallout">
            <a:avLst>
              <a:gd name="adj1" fmla="val 21469"/>
              <a:gd name="adj2" fmla="val -66484"/>
              <a:gd name="adj3" fmla="val 16667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하늬바람L" pitchFamily="18" charset="-127"/>
                <a:ea typeface="a하늬바람L" pitchFamily="18" charset="-127"/>
              </a:rPr>
              <a:t>물품↑</a:t>
            </a:r>
            <a:endParaRPr lang="en-US" altLang="ko-KR" dirty="0" smtClean="0">
              <a:latin typeface="a하늬바람L" pitchFamily="18" charset="-127"/>
              <a:ea typeface="a하늬바람L" pitchFamily="18" charset="-127"/>
            </a:endParaRPr>
          </a:p>
          <a:p>
            <a:pPr algn="ctr"/>
            <a:r>
              <a:rPr lang="ko-KR" altLang="en-US" dirty="0" smtClean="0">
                <a:latin typeface="a하늬바람L" pitchFamily="18" charset="-127"/>
                <a:ea typeface="a하늬바람L" pitchFamily="18" charset="-127"/>
              </a:rPr>
              <a:t>자산↓</a:t>
            </a:r>
            <a:endParaRPr lang="ko-KR" altLang="en-US" dirty="0">
              <a:latin typeface="a하늬바람L" pitchFamily="18" charset="-127"/>
              <a:ea typeface="a하늬바람L" pitchFamily="18" charset="-127"/>
            </a:endParaRPr>
          </a:p>
        </p:txBody>
      </p:sp>
      <p:sp>
        <p:nvSpPr>
          <p:cNvPr id="54" name="모서리가 둥근 사각형 설명선 53"/>
          <p:cNvSpPr/>
          <p:nvPr/>
        </p:nvSpPr>
        <p:spPr>
          <a:xfrm>
            <a:off x="6675438" y="820555"/>
            <a:ext cx="928694" cy="571504"/>
          </a:xfrm>
          <a:prstGeom prst="wedgeRoundRectCallout">
            <a:avLst>
              <a:gd name="adj1" fmla="val 22983"/>
              <a:gd name="adj2" fmla="val 68899"/>
              <a:gd name="adj3" fmla="val 16667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하늬바람L" pitchFamily="18" charset="-127"/>
                <a:ea typeface="a하늬바람L" pitchFamily="18" charset="-127"/>
              </a:rPr>
              <a:t>물품↓</a:t>
            </a:r>
            <a:endParaRPr lang="en-US" altLang="ko-KR" dirty="0" smtClean="0">
              <a:latin typeface="a하늬바람L" pitchFamily="18" charset="-127"/>
              <a:ea typeface="a하늬바람L" pitchFamily="18" charset="-127"/>
            </a:endParaRPr>
          </a:p>
          <a:p>
            <a:pPr algn="ctr"/>
            <a:r>
              <a:rPr lang="ko-KR" altLang="en-US" dirty="0" smtClean="0">
                <a:latin typeface="a하늬바람L" pitchFamily="18" charset="-127"/>
                <a:ea typeface="a하늬바람L" pitchFamily="18" charset="-127"/>
              </a:rPr>
              <a:t>자산↑</a:t>
            </a:r>
            <a:endParaRPr lang="ko-KR" altLang="en-US" dirty="0">
              <a:latin typeface="a하늬바람L" pitchFamily="18" charset="-127"/>
              <a:ea typeface="a하늬바람L" pitchFamily="18" charset="-127"/>
            </a:endParaRPr>
          </a:p>
        </p:txBody>
      </p:sp>
      <p:pic>
        <p:nvPicPr>
          <p:cNvPr id="3078" name="Picture 6" descr="C:\Users\PJK\Desktop\7719-20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41031" y="1587496"/>
            <a:ext cx="702077" cy="841372"/>
          </a:xfrm>
          <a:prstGeom prst="rect">
            <a:avLst/>
          </a:prstGeom>
          <a:noFill/>
        </p:spPr>
      </p:pic>
      <p:pic>
        <p:nvPicPr>
          <p:cNvPr id="3079" name="Picture 7" descr="C:\Users\PJK\Desktop\633043-200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034" y="1643050"/>
            <a:ext cx="341306" cy="341306"/>
          </a:xfrm>
          <a:prstGeom prst="rect">
            <a:avLst/>
          </a:prstGeom>
          <a:noFill/>
        </p:spPr>
      </p:pic>
      <p:sp>
        <p:nvSpPr>
          <p:cNvPr id="60" name="U자형 화살표 59"/>
          <p:cNvSpPr/>
          <p:nvPr/>
        </p:nvSpPr>
        <p:spPr>
          <a:xfrm flipH="1">
            <a:off x="1619672" y="764704"/>
            <a:ext cx="4608512" cy="1368152"/>
          </a:xfrm>
          <a:prstGeom prst="uturnArrow">
            <a:avLst>
              <a:gd name="adj1" fmla="val 1310"/>
              <a:gd name="adj2" fmla="val 25000"/>
              <a:gd name="adj3" fmla="val 21249"/>
              <a:gd name="adj4" fmla="val 36367"/>
              <a:gd name="adj5" fmla="val 61367"/>
            </a:avLst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106190" y="908150"/>
            <a:ext cx="21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a하늬바람B" pitchFamily="18" charset="-127"/>
                <a:ea typeface="a하늬바람B" pitchFamily="18" charset="-127"/>
              </a:rPr>
              <a:t>정산 </a:t>
            </a:r>
            <a:r>
              <a:rPr lang="en-US" altLang="ko-KR" dirty="0" smtClean="0">
                <a:latin typeface="a하늬바람B" pitchFamily="18" charset="-127"/>
                <a:ea typeface="a하늬바람B" pitchFamily="18" charset="-127"/>
              </a:rPr>
              <a:t>/ </a:t>
            </a:r>
            <a:r>
              <a:rPr lang="ko-KR" altLang="en-US" dirty="0" smtClean="0">
                <a:latin typeface="a하늬바람B" pitchFamily="18" charset="-127"/>
                <a:ea typeface="a하늬바람B" pitchFamily="18" charset="-127"/>
              </a:rPr>
              <a:t>월급 지급</a:t>
            </a:r>
            <a:endParaRPr lang="ko-KR" altLang="en-US" dirty="0">
              <a:latin typeface="a하늬바람B" pitchFamily="18" charset="-127"/>
              <a:ea typeface="a하늬바람B" pitchFamily="18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1928794" y="2857496"/>
            <a:ext cx="1500198" cy="1588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5148064" y="2573626"/>
            <a:ext cx="1500198" cy="1588"/>
          </a:xfrm>
          <a:prstGeom prst="straightConnector1">
            <a:avLst/>
          </a:prstGeom>
          <a:ln w="50800"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342998" y="2132856"/>
            <a:ext cx="1206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a하늬바람B" pitchFamily="18" charset="-127"/>
                <a:ea typeface="a하늬바람B" pitchFamily="18" charset="-127"/>
              </a:rPr>
              <a:t>판매승인</a:t>
            </a:r>
            <a:endParaRPr lang="ko-KR" altLang="en-US" dirty="0">
              <a:latin typeface="a하늬바람B" pitchFamily="18" charset="-127"/>
              <a:ea typeface="a하늬바람B" pitchFamily="18" charset="-127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4211960" y="3212976"/>
            <a:ext cx="0" cy="888761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563888" y="3356992"/>
            <a:ext cx="1278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a하늬바람B" pitchFamily="18" charset="-127"/>
                <a:ea typeface="a하늬바람B" pitchFamily="18" charset="-127"/>
              </a:rPr>
              <a:t>구매  종합</a:t>
            </a:r>
            <a:endParaRPr lang="ko-KR" altLang="en-US" dirty="0">
              <a:latin typeface="a하늬바람B" pitchFamily="18" charset="-127"/>
              <a:ea typeface="a하늬바람B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64288" y="5013176"/>
            <a:ext cx="15621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직사각형 67"/>
          <p:cNvSpPr/>
          <p:nvPr/>
        </p:nvSpPr>
        <p:spPr>
          <a:xfrm>
            <a:off x="7452320" y="6237312"/>
            <a:ext cx="108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a하늬바람B" pitchFamily="18" charset="-127"/>
                <a:ea typeface="a하늬바람B" pitchFamily="18" charset="-127"/>
              </a:rPr>
              <a:t>회계장부</a:t>
            </a:r>
            <a:endParaRPr lang="ko-KR" altLang="en-US" dirty="0">
              <a:latin typeface="a하늬바람B" pitchFamily="18" charset="-127"/>
              <a:ea typeface="a하늬바람B" pitchFamily="18" charset="-127"/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8388424" y="3789040"/>
            <a:ext cx="0" cy="1224136"/>
          </a:xfrm>
          <a:prstGeom prst="straightConnector1">
            <a:avLst/>
          </a:prstGeom>
          <a:ln w="508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7769380" y="4221088"/>
            <a:ext cx="1278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a하늬바람B" pitchFamily="18" charset="-127"/>
                <a:ea typeface="a하늬바람B" pitchFamily="18" charset="-127"/>
              </a:rPr>
              <a:t>내역  기록</a:t>
            </a:r>
            <a:endParaRPr lang="ko-KR" altLang="en-US" dirty="0">
              <a:latin typeface="a하늬바람B" pitchFamily="18" charset="-127"/>
              <a:ea typeface="a하늬바람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2" grpId="0"/>
      <p:bldP spid="53" grpId="0" animBg="1"/>
      <p:bldP spid="54" grpId="0" animBg="1"/>
      <p:bldP spid="60" grpId="0" animBg="1"/>
      <p:bldP spid="40" grpId="0"/>
      <p:bldP spid="66" grpId="0"/>
      <p:bldP spid="71" grpId="0"/>
      <p:bldP spid="71" grpId="1"/>
      <p:bldP spid="71" grpId="2"/>
      <p:bldP spid="71" grpId="3"/>
      <p:bldP spid="71" grpId="4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Gobold"/>
        <a:ea typeface="나눔바른고딕"/>
        <a:cs typeface=""/>
      </a:majorFont>
      <a:minorFont>
        <a:latin typeface="Gobold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717</Words>
  <Application>Microsoft Office PowerPoint</Application>
  <PresentationFormat>화면 슬라이드 쇼(4:3)</PresentationFormat>
  <Paragraphs>266</Paragraphs>
  <Slides>47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7" baseType="lpstr">
      <vt:lpstr>굴림</vt:lpstr>
      <vt:lpstr>Arial</vt:lpstr>
      <vt:lpstr>Gobold</vt:lpstr>
      <vt:lpstr>나눔바른고딕</vt:lpstr>
      <vt:lpstr>a하늬바람B</vt:lpstr>
      <vt:lpstr>a하늬바람L</vt:lpstr>
      <vt:lpstr>Wingdings</vt:lpstr>
      <vt:lpstr>맑은 고딕</vt:lpstr>
      <vt:lpstr>-윤고딕340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ADPOTION.TISTORY.COM</dc:creator>
  <cp:keywords>CHOI-WON-SEOK</cp:keywords>
  <cp:lastModifiedBy>최현석</cp:lastModifiedBy>
  <cp:revision>197</cp:revision>
  <dcterms:created xsi:type="dcterms:W3CDTF">2012-06-04T15:04:39Z</dcterms:created>
  <dcterms:modified xsi:type="dcterms:W3CDTF">2016-12-05T08:09:35Z</dcterms:modified>
</cp:coreProperties>
</file>