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23" r:id="rId3"/>
    <p:sldId id="324" r:id="rId4"/>
    <p:sldId id="256" r:id="rId5"/>
    <p:sldId id="259" r:id="rId6"/>
    <p:sldId id="257" r:id="rId7"/>
    <p:sldId id="268" r:id="rId8"/>
    <p:sldId id="316" r:id="rId9"/>
    <p:sldId id="315" r:id="rId10"/>
    <p:sldId id="317" r:id="rId11"/>
    <p:sldId id="318" r:id="rId12"/>
    <p:sldId id="261" r:id="rId13"/>
    <p:sldId id="320" r:id="rId14"/>
    <p:sldId id="321" r:id="rId15"/>
    <p:sldId id="291" r:id="rId16"/>
    <p:sldId id="295" r:id="rId17"/>
    <p:sldId id="296" r:id="rId18"/>
    <p:sldId id="297" r:id="rId19"/>
    <p:sldId id="298" r:id="rId20"/>
    <p:sldId id="299" r:id="rId21"/>
    <p:sldId id="300" r:id="rId22"/>
    <p:sldId id="292" r:id="rId23"/>
    <p:sldId id="301" r:id="rId24"/>
    <p:sldId id="302" r:id="rId25"/>
    <p:sldId id="303" r:id="rId26"/>
    <p:sldId id="304" r:id="rId27"/>
    <p:sldId id="293" r:id="rId28"/>
    <p:sldId id="305" r:id="rId29"/>
    <p:sldId id="306" r:id="rId30"/>
    <p:sldId id="294" r:id="rId31"/>
    <p:sldId id="307" r:id="rId32"/>
    <p:sldId id="308" r:id="rId33"/>
    <p:sldId id="309" r:id="rId34"/>
    <p:sldId id="310" r:id="rId35"/>
    <p:sldId id="276" r:id="rId36"/>
    <p:sldId id="262" r:id="rId37"/>
    <p:sldId id="263" r:id="rId38"/>
    <p:sldId id="264" r:id="rId39"/>
    <p:sldId id="319" r:id="rId40"/>
    <p:sldId id="322" r:id="rId41"/>
    <p:sldId id="290" r:id="rId42"/>
    <p:sldId id="278" r:id="rId43"/>
    <p:sldId id="311" r:id="rId44"/>
    <p:sldId id="312" r:id="rId45"/>
    <p:sldId id="313" r:id="rId46"/>
    <p:sldId id="314" r:id="rId47"/>
    <p:sldId id="265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A57"/>
    <a:srgbClr val="CE7674"/>
    <a:srgbClr val="CB6D6B"/>
    <a:srgbClr val="D17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F817-FCC1-4BE5-A3A6-1A787771168D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7873-05AB-48A4-BAD3-EE183566F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8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6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77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7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77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76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77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7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11\Desktop\메인2.pn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1428728" y="2503986"/>
            <a:ext cx="6263422" cy="433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2219864" y="1402219"/>
            <a:ext cx="4860632" cy="37695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95736" y="1654056"/>
            <a:ext cx="4884760" cy="351775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46997" y="1669993"/>
            <a:ext cx="426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HY나무L" pitchFamily="18" charset="-127"/>
                <a:ea typeface="HY나무L" pitchFamily="18" charset="-127"/>
              </a:rPr>
              <a:t>도 서 관 리 시 </a:t>
            </a:r>
            <a:r>
              <a:rPr lang="ko-KR" altLang="en-US" sz="3600" b="1" dirty="0" err="1">
                <a:latin typeface="HY나무L" pitchFamily="18" charset="-127"/>
                <a:ea typeface="HY나무L" pitchFamily="18" charset="-127"/>
              </a:rPr>
              <a:t>스</a:t>
            </a:r>
            <a:r>
              <a:rPr lang="ko-KR" altLang="en-US" sz="3600" b="1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3600" b="1" dirty="0" err="1">
                <a:latin typeface="HY나무L" pitchFamily="18" charset="-127"/>
                <a:ea typeface="HY나무L" pitchFamily="18" charset="-127"/>
              </a:rPr>
              <a:t>템</a:t>
            </a:r>
            <a:endParaRPr lang="ko-KR" altLang="en-US" sz="3600" b="1" dirty="0">
              <a:latin typeface="HY나무L" pitchFamily="18" charset="-127"/>
              <a:ea typeface="HY나무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286242" y="2503985"/>
            <a:ext cx="78581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46656" y="2669123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나무L" pitchFamily="18" charset="-127"/>
                <a:ea typeface="HY나무L" pitchFamily="18" charset="-127"/>
              </a:rPr>
              <a:t>맨도롱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나무L" pitchFamily="18" charset="-127"/>
                <a:ea typeface="HY나무L" pitchFamily="18" charset="-127"/>
              </a:rPr>
              <a:t>또똥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57158" y="6558156"/>
            <a:ext cx="8358246" cy="141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48" y="21429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02. </a:t>
            </a:r>
            <a:r>
              <a:rPr lang="ko-KR" altLang="en-US" b="1" dirty="0">
                <a:solidFill>
                  <a:srgbClr val="FFC000"/>
                </a:solidFill>
              </a:rPr>
              <a:t>웹사이트 컨셉 및 전략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4499" y="523072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시나리오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사용자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8" y="2156952"/>
            <a:ext cx="1732640" cy="17326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88" y="2113426"/>
            <a:ext cx="1660633" cy="1660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67188"/>
            <a:ext cx="1512168" cy="15121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574010"/>
            <a:ext cx="1080120" cy="10801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4929" y="4348196"/>
            <a:ext cx="176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도서관 사이트를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이용하려는 사용자</a:t>
            </a:r>
            <a:r>
              <a:rPr lang="en-US" altLang="ko-KR" sz="11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68766" y="4388767"/>
            <a:ext cx="176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필요한 메뉴를 찾아 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헤매는 사용자</a:t>
            </a:r>
            <a:endParaRPr lang="en-US" altLang="ko-KR" sz="11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2225" y="4388767"/>
            <a:ext cx="176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한 눈에 알아보는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사용자</a:t>
            </a:r>
            <a:endParaRPr lang="en-US" altLang="ko-KR" sz="11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356" y="4315020"/>
            <a:ext cx="176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도서관 사이트를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빠르게 이용할 수 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있게 됨</a:t>
            </a:r>
            <a:endParaRPr lang="en-US" altLang="ko-KR" sz="11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65" y="3092602"/>
            <a:ext cx="240803" cy="25202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94224"/>
            <a:ext cx="240803" cy="2520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36" y="3093229"/>
            <a:ext cx="240803" cy="2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1" y="2497433"/>
            <a:ext cx="1142913" cy="115947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57158" y="6558156"/>
            <a:ext cx="8358246" cy="141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48" y="21429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02. </a:t>
            </a:r>
            <a:r>
              <a:rPr lang="ko-KR" altLang="en-US" b="1" dirty="0">
                <a:solidFill>
                  <a:srgbClr val="FFC000"/>
                </a:solidFill>
              </a:rPr>
              <a:t>웹사이트 컨셉 및 전략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4499" y="523072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시나리오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관리자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67188"/>
            <a:ext cx="1512168" cy="15121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4929" y="4348196"/>
            <a:ext cx="176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도서 관리를 하려는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사서</a:t>
            </a:r>
            <a:endParaRPr lang="en-US" altLang="ko-KR" sz="11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8766" y="4388767"/>
            <a:ext cx="176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부가 업무는 수기로 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작성해야하는 사서</a:t>
            </a:r>
            <a:endParaRPr lang="en-US" altLang="ko-KR" sz="11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2641" y="4370426"/>
            <a:ext cx="207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사서가 편리하게 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도서를 관리할 수 있도록 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기능 구성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4272" y="4370426"/>
            <a:ext cx="176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수기 작성이 아닌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관리자 페이지로 </a:t>
            </a:r>
            <a:endParaRPr lang="en-US" altLang="ko-KR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관리가 가능해진 사서</a:t>
            </a:r>
            <a:endParaRPr lang="en-US" altLang="ko-KR" sz="11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35" y="3092602"/>
            <a:ext cx="240803" cy="25202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50" y="3094224"/>
            <a:ext cx="240803" cy="2520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36" y="3093229"/>
            <a:ext cx="240803" cy="2520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8" y="2390940"/>
            <a:ext cx="1250484" cy="12504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816" y="2585319"/>
            <a:ext cx="1071592" cy="10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0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11\Desktop\sp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905553"/>
            <a:ext cx="2164262" cy="703110"/>
          </a:xfrm>
          <a:prstGeom prst="rect">
            <a:avLst/>
          </a:prstGeom>
          <a:noFill/>
        </p:spPr>
      </p:pic>
      <p:pic>
        <p:nvPicPr>
          <p:cNvPr id="6149" name="Picture 5" descr="C:\Users\11\Desktop\apach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456" y="3514687"/>
            <a:ext cx="2286017" cy="1714513"/>
          </a:xfrm>
          <a:prstGeom prst="rect">
            <a:avLst/>
          </a:prstGeom>
          <a:noFill/>
        </p:spPr>
      </p:pic>
      <p:pic>
        <p:nvPicPr>
          <p:cNvPr id="6150" name="Picture 6" descr="C:\Users\11\Desktop\windows7_v_we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3677263"/>
            <a:ext cx="2046947" cy="1265127"/>
          </a:xfrm>
          <a:prstGeom prst="rect">
            <a:avLst/>
          </a:prstGeom>
          <a:noFill/>
        </p:spPr>
      </p:pic>
      <p:pic>
        <p:nvPicPr>
          <p:cNvPr id="6151" name="Picture 7" descr="C:\Users\11\Desktop\window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3567115"/>
            <a:ext cx="1147568" cy="1428760"/>
          </a:xfrm>
          <a:prstGeom prst="rect">
            <a:avLst/>
          </a:prstGeom>
          <a:noFill/>
        </p:spPr>
      </p:pic>
      <p:pic>
        <p:nvPicPr>
          <p:cNvPr id="6152" name="Picture 8" descr="C:\Users\11\Desktop\mysq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26769" y="1762677"/>
            <a:ext cx="2000264" cy="10321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14348" y="21429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03. </a:t>
            </a:r>
            <a:r>
              <a:rPr lang="ko-KR" altLang="en-US" b="1" dirty="0">
                <a:solidFill>
                  <a:srgbClr val="FFC000"/>
                </a:solidFill>
              </a:rPr>
              <a:t>개발환경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90420" y="3535878"/>
            <a:ext cx="2281380" cy="632361"/>
          </a:xfrm>
          <a:prstGeom prst="round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604952" y="3526427"/>
            <a:ext cx="2255079" cy="632361"/>
          </a:xfrm>
          <a:prstGeom prst="round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625337" y="3526425"/>
            <a:ext cx="2250919" cy="6323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15140" y="3526426"/>
            <a:ext cx="1879574" cy="6323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1403049" y="3429000"/>
            <a:ext cx="144254" cy="106878"/>
          </a:xfrm>
          <a:prstGeom prst="triangle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5675106" y="3429000"/>
            <a:ext cx="385465" cy="20430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flipV="1">
            <a:off x="7886049" y="4154026"/>
            <a:ext cx="167381" cy="12109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flipV="1">
            <a:off x="3776166" y="4168239"/>
            <a:ext cx="209284" cy="106878"/>
          </a:xfrm>
          <a:prstGeom prst="triangle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8351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ko-KR" altLang="en-US" sz="48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4031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6154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ko-KR" altLang="en-US" sz="48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5527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0420" y="1700808"/>
            <a:ext cx="2054102" cy="1512168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회원가입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ID/PW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찾기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(email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로 전송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625055" y="4509120"/>
            <a:ext cx="2054102" cy="1728192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자기 글만 수정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삭제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답글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글 작성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권한부여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algn="ctr"/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9157" y="1700808"/>
            <a:ext cx="2054102" cy="1512168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도서검색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신착도서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간행물검색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86540" y="4509120"/>
            <a:ext cx="2054102" cy="1512168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대출현황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예약현황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대출내역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민원내역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신청내역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행사신청내역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21429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04. </a:t>
            </a:r>
            <a:r>
              <a:rPr lang="ko-KR" altLang="en-US" b="1" dirty="0">
                <a:solidFill>
                  <a:srgbClr val="FFC000"/>
                </a:solidFill>
              </a:rPr>
              <a:t>구현된 기능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90420" y="3535878"/>
            <a:ext cx="2281380" cy="632361"/>
          </a:xfrm>
          <a:prstGeom prst="round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도서관소식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604952" y="3526427"/>
            <a:ext cx="2255079" cy="632361"/>
          </a:xfrm>
          <a:prstGeom prst="round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625337" y="3526425"/>
            <a:ext cx="2250919" cy="6323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15140" y="3526426"/>
            <a:ext cx="1879574" cy="6323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열람실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8351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05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4031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06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6154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07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5527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08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0420" y="1700808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공지사항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도서관일정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대출도서 베스트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자유게시판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5055" y="4509120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방과후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학교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문화행사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배달서비스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공개자료실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민원게시판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9157" y="1700808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회원관리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관리자관리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연체관리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도서관리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서비스관리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86540" y="4509120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좌석배정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좌석취소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열람실현황</a:t>
            </a:r>
          </a:p>
        </p:txBody>
      </p:sp>
      <p:sp>
        <p:nvSpPr>
          <p:cNvPr id="22" name="이등변 삼각형 21"/>
          <p:cNvSpPr/>
          <p:nvPr/>
        </p:nvSpPr>
        <p:spPr>
          <a:xfrm>
            <a:off x="1475175" y="3429000"/>
            <a:ext cx="144254" cy="106878"/>
          </a:xfrm>
          <a:prstGeom prst="triangle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flipV="1">
            <a:off x="3635896" y="4168239"/>
            <a:ext cx="209284" cy="106878"/>
          </a:xfrm>
          <a:prstGeom prst="triangle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5554687" y="3356992"/>
            <a:ext cx="385465" cy="20430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flipV="1">
            <a:off x="7886049" y="4154026"/>
            <a:ext cx="167381" cy="12109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4348" y="21429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04. </a:t>
            </a:r>
            <a:r>
              <a:rPr lang="ko-KR" altLang="en-US" b="1" dirty="0">
                <a:solidFill>
                  <a:srgbClr val="FFC000"/>
                </a:solidFill>
              </a:rPr>
              <a:t>구현된 기능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19" y="1467197"/>
            <a:ext cx="3686657" cy="902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0" y="3150887"/>
            <a:ext cx="3694297" cy="85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389" y="4980164"/>
            <a:ext cx="3816424" cy="785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40" y="4747199"/>
            <a:ext cx="3701937" cy="1251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390" y="3096001"/>
            <a:ext cx="3816424" cy="945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389" y="1467196"/>
            <a:ext cx="3816424" cy="950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도서 관련</a:t>
            </a:r>
          </a:p>
        </p:txBody>
      </p:sp>
    </p:spTree>
    <p:extLst>
      <p:ext uri="{BB962C8B-B14F-4D97-AF65-F5344CB8AC3E}">
        <p14:creationId xmlns:p14="http://schemas.microsoft.com/office/powerpoint/2010/main" val="324457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0" y="3150887"/>
            <a:ext cx="3694297" cy="85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389" y="4980164"/>
            <a:ext cx="3816424" cy="785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40" y="4747199"/>
            <a:ext cx="3701937" cy="1251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390" y="3096001"/>
            <a:ext cx="3816424" cy="945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389" y="1467196"/>
            <a:ext cx="3816424" cy="950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도서 관련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1228154"/>
            <a:ext cx="5367498" cy="1313731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079285" y="2525820"/>
            <a:ext cx="3096344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대출된 도서들의 정보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5696" y="3887061"/>
            <a:ext cx="5827913" cy="12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19" y="1467197"/>
            <a:ext cx="3686657" cy="902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0" y="3150887"/>
            <a:ext cx="3694297" cy="85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389" y="4980164"/>
            <a:ext cx="3816424" cy="785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40" y="4747199"/>
            <a:ext cx="3701937" cy="1251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390" y="3096001"/>
            <a:ext cx="3816424" cy="945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도서 관련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52627" y="2510990"/>
            <a:ext cx="4611861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모든 도서가 대출되었을 때 예약 기능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276" y="1324899"/>
            <a:ext cx="4611861" cy="114828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14920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89" y="1467196"/>
            <a:ext cx="3816424" cy="950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9" y="1467197"/>
            <a:ext cx="3686657" cy="902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389" y="4980164"/>
            <a:ext cx="3816424" cy="785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40" y="4747199"/>
            <a:ext cx="3701937" cy="1251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390" y="3096001"/>
            <a:ext cx="3816424" cy="945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도서 관련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91680" y="2443173"/>
            <a:ext cx="4611861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사용자들이 대출할 수 있는 비치도서의 정보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3011032"/>
            <a:ext cx="5400600" cy="1247437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5392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0" y="3150887"/>
            <a:ext cx="3694297" cy="85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389" y="1467196"/>
            <a:ext cx="3816424" cy="950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19" y="1467197"/>
            <a:ext cx="3686657" cy="902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389" y="4980164"/>
            <a:ext cx="3816424" cy="785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40" y="4747199"/>
            <a:ext cx="3701937" cy="1251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도서 관련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-14288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16276" y="2510886"/>
            <a:ext cx="4611861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15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일 안에 반납을 하지 않으면 연체료가 붙는다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390" y="3096001"/>
            <a:ext cx="3816424" cy="945254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862" y="4378505"/>
            <a:ext cx="4316276" cy="16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749874" y="973598"/>
            <a:ext cx="7494534" cy="5495968"/>
            <a:chOff x="364981" y="691343"/>
            <a:chExt cx="8264320" cy="6060477"/>
          </a:xfrm>
        </p:grpSpPr>
        <p:sp>
          <p:nvSpPr>
            <p:cNvPr id="5" name="육각형 4"/>
            <p:cNvSpPr/>
            <p:nvPr/>
          </p:nvSpPr>
          <p:spPr>
            <a:xfrm>
              <a:off x="1716746" y="1887229"/>
              <a:ext cx="1503526" cy="1296144"/>
            </a:xfrm>
            <a:prstGeom prst="hexag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육각형 5"/>
            <p:cNvSpPr/>
            <p:nvPr/>
          </p:nvSpPr>
          <p:spPr>
            <a:xfrm>
              <a:off x="364981" y="2626173"/>
              <a:ext cx="1503526" cy="1296144"/>
            </a:xfrm>
            <a:prstGeom prst="hexagon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육각형 6"/>
            <p:cNvSpPr/>
            <p:nvPr/>
          </p:nvSpPr>
          <p:spPr>
            <a:xfrm>
              <a:off x="1716746" y="3365117"/>
              <a:ext cx="1503526" cy="129614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육각형 7"/>
            <p:cNvSpPr/>
            <p:nvPr/>
          </p:nvSpPr>
          <p:spPr>
            <a:xfrm>
              <a:off x="3076543" y="4104061"/>
              <a:ext cx="1503526" cy="129614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육각형 8"/>
            <p:cNvSpPr/>
            <p:nvPr/>
          </p:nvSpPr>
          <p:spPr>
            <a:xfrm>
              <a:off x="4436339" y="3365117"/>
              <a:ext cx="1503526" cy="1296144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육각형 9"/>
            <p:cNvSpPr/>
            <p:nvPr/>
          </p:nvSpPr>
          <p:spPr>
            <a:xfrm>
              <a:off x="3084574" y="2626173"/>
              <a:ext cx="1503526" cy="1296144"/>
            </a:xfrm>
            <a:prstGeom prst="hexagon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5796136" y="4104061"/>
              <a:ext cx="1503526" cy="129614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5796136" y="2644851"/>
              <a:ext cx="1503526" cy="1296144"/>
            </a:xfrm>
            <a:prstGeom prst="hexagon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7125775" y="3365117"/>
              <a:ext cx="1503526" cy="1296144"/>
            </a:xfrm>
            <a:prstGeom prst="hexagon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7125775" y="1915246"/>
              <a:ext cx="1503526" cy="129614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115616" y="1887229"/>
              <a:ext cx="0" cy="7389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411760" y="1148285"/>
              <a:ext cx="0" cy="73894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779912" y="1887229"/>
              <a:ext cx="0" cy="7389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20072" y="2626173"/>
              <a:ext cx="0" cy="73894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516216" y="1915246"/>
              <a:ext cx="0" cy="7389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7812360" y="1176302"/>
              <a:ext cx="0" cy="73894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22476" y="4661261"/>
              <a:ext cx="0" cy="7389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779912" y="5400205"/>
              <a:ext cx="0" cy="73894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211738" y="4661261"/>
              <a:ext cx="0" cy="7389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216" y="5400205"/>
              <a:ext cx="0" cy="73894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884368" y="4661261"/>
              <a:ext cx="0" cy="7389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4981" y="1411423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01</a:t>
              </a:r>
              <a:r>
                <a:rPr lang="ko-KR" altLang="en-US" sz="1600" dirty="0"/>
                <a:t>기획의도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30033" y="691343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02</a:t>
              </a:r>
              <a:r>
                <a:rPr lang="ko-KR" altLang="en-US" sz="1600" dirty="0"/>
                <a:t>컨셉</a:t>
              </a:r>
              <a:r>
                <a:rPr lang="en-US" altLang="ko-KR" sz="1600" dirty="0"/>
                <a:t>&amp;</a:t>
              </a:r>
              <a:r>
                <a:rPr lang="ko-KR" altLang="en-US" sz="1600" dirty="0"/>
                <a:t>전략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0155" y="1424103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03</a:t>
              </a:r>
              <a:r>
                <a:rPr lang="ko-KR" altLang="en-US" sz="1600" dirty="0"/>
                <a:t>개발환경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84383" y="2165970"/>
              <a:ext cx="1665483" cy="373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04</a:t>
              </a:r>
              <a:r>
                <a:rPr lang="ko-KR" altLang="en-US" sz="1600" dirty="0"/>
                <a:t>구현된 기능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16532" y="1483431"/>
              <a:ext cx="109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05DB</a:t>
              </a:r>
              <a:r>
                <a:rPr lang="ko-KR" altLang="en-US" sz="1600" dirty="0"/>
                <a:t>설계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77567" y="778953"/>
              <a:ext cx="14934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06LeanCanvas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93911" y="5433087"/>
              <a:ext cx="1322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07Milestone</a:t>
              </a:r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70155" y="6167045"/>
              <a:ext cx="1191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08UseCase</a:t>
              </a:r>
            </a:p>
            <a:p>
              <a:r>
                <a:rPr lang="en-US" altLang="ko-KR" sz="1600" dirty="0"/>
                <a:t>   Diagram</a:t>
              </a:r>
              <a:endParaRPr lang="ko-KR" alt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5181" y="5433087"/>
              <a:ext cx="1505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09ER Diagram</a:t>
              </a:r>
              <a:endParaRPr lang="ko-KR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20163" y="6166527"/>
              <a:ext cx="1438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10</a:t>
              </a:r>
              <a:r>
                <a:rPr lang="ko-KR" altLang="en-US" sz="1600" dirty="0"/>
                <a:t>단위테스트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81486" y="5433087"/>
              <a:ext cx="1438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11</a:t>
              </a:r>
              <a:r>
                <a:rPr lang="ko-KR" altLang="en-US" sz="1600" dirty="0"/>
                <a:t>화면설계서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4087" y="306415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6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90" y="3096001"/>
            <a:ext cx="3816424" cy="945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0" y="3150887"/>
            <a:ext cx="3694297" cy="85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389" y="1467196"/>
            <a:ext cx="3816424" cy="950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19" y="1467197"/>
            <a:ext cx="3686657" cy="902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389" y="4980164"/>
            <a:ext cx="3816424" cy="785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도서 관련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36854" y="3605895"/>
            <a:ext cx="255884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책의 대한 상세한 정보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4267232"/>
            <a:ext cx="5121492" cy="1731632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652" y="577528"/>
            <a:ext cx="3605308" cy="29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4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0" y="4747199"/>
            <a:ext cx="3701937" cy="1251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390" y="3096001"/>
            <a:ext cx="3816424" cy="945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0" y="3150887"/>
            <a:ext cx="3694297" cy="85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389" y="1467196"/>
            <a:ext cx="3816424" cy="950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19" y="1467197"/>
            <a:ext cx="3686657" cy="902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도서 관련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37994" y="4183469"/>
            <a:ext cx="2558844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+mn-ea"/>
              </a:rPr>
              <a:t>폐기한 책의 정보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4754692"/>
            <a:ext cx="5553932" cy="1143456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8697" y="1727350"/>
            <a:ext cx="5364088" cy="19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0" y="5540767"/>
            <a:ext cx="3600400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239" y="5540767"/>
            <a:ext cx="3908884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27" y="2665172"/>
            <a:ext cx="3484033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55" y="2665172"/>
            <a:ext cx="3862700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009" y="4076728"/>
            <a:ext cx="3920455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55" y="4106468"/>
            <a:ext cx="3862700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948918"/>
            <a:ext cx="3528392" cy="1331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8416" y="1087543"/>
            <a:ext cx="4002056" cy="105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게시판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4211960" y="1614618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447913" y="3182603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427984" y="4620401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334035" y="6058198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1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0" y="5540767"/>
            <a:ext cx="3600400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239" y="5540767"/>
            <a:ext cx="3908884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27" y="2665172"/>
            <a:ext cx="3484033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55" y="2665172"/>
            <a:ext cx="3862700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009" y="4076728"/>
            <a:ext cx="3920455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55" y="4106468"/>
            <a:ext cx="3862700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게시판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447913" y="3182603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427984" y="4620401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334035" y="6058198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948918"/>
            <a:ext cx="3528392" cy="1331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8416" y="1087543"/>
            <a:ext cx="4002056" cy="10541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직선 연결선 23"/>
          <p:cNvCxnSpPr/>
          <p:nvPr/>
        </p:nvCxnSpPr>
        <p:spPr>
          <a:xfrm flipV="1">
            <a:off x="4211960" y="1614618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4760" y="714333"/>
            <a:ext cx="8474341" cy="172794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accent6"/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11960" y="2521974"/>
            <a:ext cx="493204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자신이 원하는 책이 없을 때 도서 신청을 할 수 있다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842" y="3073979"/>
            <a:ext cx="5290605" cy="8595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6754" y="4070282"/>
            <a:ext cx="4191821" cy="25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21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0" y="5540767"/>
            <a:ext cx="3600400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239" y="5540767"/>
            <a:ext cx="3908884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09" y="4076728"/>
            <a:ext cx="3920455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55" y="4106468"/>
            <a:ext cx="3862700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948918"/>
            <a:ext cx="3528392" cy="1331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416" y="1087543"/>
            <a:ext cx="4002056" cy="105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게시판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4211960" y="1614618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427984" y="4620401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334035" y="6058198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7427" y="2665172"/>
            <a:ext cx="3484033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55" y="2665172"/>
            <a:ext cx="3862700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직선 연결선 22"/>
          <p:cNvCxnSpPr/>
          <p:nvPr/>
        </p:nvCxnSpPr>
        <p:spPr>
          <a:xfrm flipV="1">
            <a:off x="4447913" y="3182603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9883" y="2277116"/>
            <a:ext cx="8474341" cy="172794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accent6"/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1920" y="4054289"/>
            <a:ext cx="502711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도서관 및 사이트 이용 시 불편사항을 신청할 수 있다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0647" y="4869160"/>
            <a:ext cx="4162545" cy="13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61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0" y="5540767"/>
            <a:ext cx="3600400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239" y="5540767"/>
            <a:ext cx="3908884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27" y="2665172"/>
            <a:ext cx="3484033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55" y="2665172"/>
            <a:ext cx="3862700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948918"/>
            <a:ext cx="3528392" cy="1331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416" y="1087543"/>
            <a:ext cx="4002056" cy="105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게시판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4211960" y="1614618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447913" y="3182603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334035" y="6058198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8009" y="4076728"/>
            <a:ext cx="3920455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55" y="4106468"/>
            <a:ext cx="3862700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직선 연결선 22"/>
          <p:cNvCxnSpPr/>
          <p:nvPr/>
        </p:nvCxnSpPr>
        <p:spPr>
          <a:xfrm flipV="1">
            <a:off x="4427984" y="4620401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9883" y="3789284"/>
            <a:ext cx="8474341" cy="172794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accent6"/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93360" y="3209350"/>
            <a:ext cx="5027112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사용자들이 자유롭게 읽고 쓰고 가 가능하다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8884" y="1766913"/>
            <a:ext cx="5414480" cy="10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27" y="2665172"/>
            <a:ext cx="3484033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5" y="2665172"/>
            <a:ext cx="3862700" cy="1034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09" y="4076728"/>
            <a:ext cx="3920455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55" y="4106468"/>
            <a:ext cx="3862700" cy="1087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948918"/>
            <a:ext cx="3528392" cy="1331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416" y="1087543"/>
            <a:ext cx="4002056" cy="105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게시판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4211960" y="1614618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447913" y="3182603"/>
            <a:ext cx="606456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427984" y="4620401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-14288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290" y="5540767"/>
            <a:ext cx="3600400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1239" y="5540767"/>
            <a:ext cx="3908884" cy="10421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직선 연결선 22"/>
          <p:cNvCxnSpPr/>
          <p:nvPr/>
        </p:nvCxnSpPr>
        <p:spPr>
          <a:xfrm flipV="1">
            <a:off x="4334035" y="6058198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9883" y="5373216"/>
            <a:ext cx="8474341" cy="13681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accent6"/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18465" y="4927323"/>
            <a:ext cx="502711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업로드가 가능하다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6441" y="1438515"/>
            <a:ext cx="4409399" cy="29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4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975" y="4937903"/>
            <a:ext cx="4644786" cy="105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341081"/>
            <a:ext cx="3384375" cy="1056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046" y="1201693"/>
            <a:ext cx="3231855" cy="1374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56" y="3074503"/>
            <a:ext cx="3437502" cy="1343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587" y="3213541"/>
            <a:ext cx="3672408" cy="106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서비스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411090" y="1874466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269304" y="3746440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7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975" y="4937903"/>
            <a:ext cx="4644786" cy="105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56" y="3074503"/>
            <a:ext cx="3437502" cy="1343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587" y="3213541"/>
            <a:ext cx="3672408" cy="106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서비스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269304" y="3746440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1341081"/>
            <a:ext cx="3384375" cy="1056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046" y="1201693"/>
            <a:ext cx="3231855" cy="13747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직선 연결선 18"/>
          <p:cNvCxnSpPr/>
          <p:nvPr/>
        </p:nvCxnSpPr>
        <p:spPr>
          <a:xfrm flipV="1">
            <a:off x="4411090" y="1874466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9883" y="980728"/>
            <a:ext cx="8474341" cy="172794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accent6"/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68374" y="452171"/>
            <a:ext cx="5027112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도서관에서 이용하는 문화행사를 이용할 수 있다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340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341081"/>
            <a:ext cx="3384375" cy="1056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46" y="1201693"/>
            <a:ext cx="3231855" cy="1374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56" y="3074503"/>
            <a:ext cx="3437502" cy="1343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587" y="3213541"/>
            <a:ext cx="3672408" cy="106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서비스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411090" y="1874466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269304" y="3746440"/>
            <a:ext cx="398140" cy="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-14288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858" y="4750098"/>
            <a:ext cx="6370603" cy="1444767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322789" y="4258427"/>
            <a:ext cx="5027112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도서관 이용이 어려운 사용자를 위한 서비스이다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8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57158" y="6558156"/>
            <a:ext cx="8358246" cy="141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32256" y="3402610"/>
            <a:ext cx="889145" cy="23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/>
                </a:solidFill>
              </a:rPr>
              <a:t>조장</a:t>
            </a:r>
            <a:r>
              <a:rPr lang="en-US" altLang="ko-KR" sz="1100" dirty="0">
                <a:solidFill>
                  <a:schemeClr val="tx2"/>
                </a:solidFill>
              </a:rPr>
              <a:t>.</a:t>
            </a:r>
            <a:r>
              <a:rPr lang="en-US" altLang="ko-KR" sz="1100" dirty="0"/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최낙준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2381" y="3407957"/>
            <a:ext cx="1000803" cy="23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2"/>
                </a:solidFill>
              </a:rPr>
              <a:t>부조장</a:t>
            </a:r>
            <a:r>
              <a:rPr lang="en-US" altLang="ko-KR" sz="1100" dirty="0">
                <a:solidFill>
                  <a:schemeClr val="tx2"/>
                </a:solidFill>
              </a:rPr>
              <a:t>.</a:t>
            </a:r>
            <a:r>
              <a:rPr lang="en-US" altLang="ko-KR" sz="1100" dirty="0"/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김세호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4165" y="3402774"/>
            <a:ext cx="871515" cy="23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/>
                </a:solidFill>
              </a:rPr>
              <a:t>조원</a:t>
            </a:r>
            <a:r>
              <a:rPr lang="en-US" altLang="ko-KR" sz="1100" dirty="0">
                <a:solidFill>
                  <a:schemeClr val="tx2"/>
                </a:solidFill>
              </a:rPr>
              <a:t>.</a:t>
            </a:r>
            <a:r>
              <a:rPr lang="en-US" altLang="ko-KR" sz="1100" dirty="0"/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박준형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2256" y="5599657"/>
            <a:ext cx="889145" cy="23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/>
                </a:solidFill>
              </a:rPr>
              <a:t>조원</a:t>
            </a:r>
            <a:r>
              <a:rPr lang="en-US" altLang="ko-KR" sz="1100" dirty="0">
                <a:solidFill>
                  <a:schemeClr val="tx2"/>
                </a:solidFill>
              </a:rPr>
              <a:t>.</a:t>
            </a:r>
            <a:r>
              <a:rPr lang="en-US" altLang="ko-KR" sz="1100" dirty="0"/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이종상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28210" y="5599657"/>
            <a:ext cx="889145" cy="23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/>
                </a:solidFill>
              </a:rPr>
              <a:t>조원</a:t>
            </a:r>
            <a:r>
              <a:rPr lang="en-US" altLang="ko-KR" sz="1100" dirty="0">
                <a:solidFill>
                  <a:schemeClr val="tx2"/>
                </a:solidFill>
              </a:rPr>
              <a:t>.</a:t>
            </a:r>
            <a:r>
              <a:rPr lang="en-US" altLang="ko-KR" sz="1100" dirty="0"/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임경민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5349" y="5599657"/>
            <a:ext cx="889145" cy="23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/>
                </a:solidFill>
              </a:rPr>
              <a:t>조원</a:t>
            </a:r>
            <a:r>
              <a:rPr lang="en-US" altLang="ko-KR" sz="1100" dirty="0">
                <a:solidFill>
                  <a:schemeClr val="tx2"/>
                </a:solidFill>
              </a:rPr>
              <a:t>.</a:t>
            </a:r>
            <a:r>
              <a:rPr lang="en-US" altLang="ko-KR" sz="1100" dirty="0"/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김다솜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48" y="214290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FFC000"/>
                </a:solidFill>
              </a:rPr>
              <a:t>00. </a:t>
            </a:r>
            <a:r>
              <a:rPr lang="ko-KR" altLang="en-US" sz="2000" b="1" dirty="0" err="1">
                <a:solidFill>
                  <a:srgbClr val="FFC000"/>
                </a:solidFill>
              </a:rPr>
              <a:t>팀원소개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49" y="1696953"/>
            <a:ext cx="1052995" cy="16420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64" y="3674477"/>
            <a:ext cx="1563365" cy="19362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0" y="1466939"/>
            <a:ext cx="1814521" cy="1958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22" y="3850038"/>
            <a:ext cx="1639819" cy="1639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16" y="1467866"/>
            <a:ext cx="1806713" cy="19026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769847"/>
            <a:ext cx="172819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03" y="2141411"/>
            <a:ext cx="3554762" cy="691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0" y="3674344"/>
            <a:ext cx="3895458" cy="155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65" y="2045845"/>
            <a:ext cx="3312368" cy="882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3674344"/>
            <a:ext cx="3885521" cy="1554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2177578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03" y="2141411"/>
            <a:ext cx="3554762" cy="691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0" y="3674344"/>
            <a:ext cx="3895458" cy="155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74344"/>
            <a:ext cx="3885521" cy="1554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사용자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0" y="1939453"/>
            <a:ext cx="4111157" cy="1095123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611" y="3626195"/>
            <a:ext cx="3643716" cy="24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98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0" y="3674344"/>
            <a:ext cx="3895458" cy="155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65" y="2045845"/>
            <a:ext cx="3312368" cy="882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74344"/>
            <a:ext cx="3885521" cy="1554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사용자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814" y="1985510"/>
            <a:ext cx="4709731" cy="915788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0" y="3429000"/>
            <a:ext cx="9144000" cy="2534605"/>
          </a:xfrm>
          <a:prstGeom prst="rect">
            <a:avLst/>
          </a:prstGeom>
          <a:solidFill>
            <a:schemeClr val="dk1">
              <a:alpha val="6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40" y="3465116"/>
            <a:ext cx="602217" cy="6022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18" y="4347158"/>
            <a:ext cx="602217" cy="6022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18" y="5357997"/>
            <a:ext cx="605608" cy="6056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91034" y="3455512"/>
            <a:ext cx="827906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C000"/>
                </a:solidFill>
                <a:latin typeface="+mn-ea"/>
              </a:rPr>
              <a:t>관리자</a:t>
            </a:r>
            <a:endParaRPr lang="en-US" altLang="ko-KR" sz="16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1034" y="4394333"/>
            <a:ext cx="827906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C000"/>
                </a:solidFill>
                <a:latin typeface="+mn-ea"/>
              </a:rPr>
              <a:t>정회원</a:t>
            </a:r>
            <a:endParaRPr lang="en-US" altLang="ko-KR" sz="16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1034" y="5424849"/>
            <a:ext cx="827906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C000"/>
                </a:solidFill>
                <a:latin typeface="+mn-ea"/>
              </a:rPr>
              <a:t>준회원</a:t>
            </a:r>
            <a:endParaRPr lang="en-US" altLang="ko-KR" sz="16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03616" y="3454357"/>
            <a:ext cx="52403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민원게시판 댓글 달기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관리자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PAGE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3616" y="4394333"/>
            <a:ext cx="52403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읽기만 가능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외 모든 메뉴 사용 가능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03616" y="5419154"/>
            <a:ext cx="5240384" cy="414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모든 메뉴가 읽기만 가능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194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03" y="2141411"/>
            <a:ext cx="3554762" cy="691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65" y="2045845"/>
            <a:ext cx="3312368" cy="882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74344"/>
            <a:ext cx="3885521" cy="1554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사용자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19" y="3491964"/>
            <a:ext cx="4352383" cy="1737236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748" y="583622"/>
            <a:ext cx="3036869" cy="39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24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4348" y="2142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05. DB</a:t>
            </a:r>
            <a:r>
              <a:rPr lang="ko-KR" altLang="en-US" b="1" dirty="0">
                <a:solidFill>
                  <a:srgbClr val="FFC000"/>
                </a:solidFill>
              </a:rPr>
              <a:t>설계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03" y="2141411"/>
            <a:ext cx="3554762" cy="691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0" y="3674344"/>
            <a:ext cx="3895458" cy="155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65" y="2045845"/>
            <a:ext cx="3312368" cy="882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4499" y="523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사용자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-14288"/>
            <a:ext cx="9144000" cy="68580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945" y="3551672"/>
            <a:ext cx="4498626" cy="180019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48" y="938767"/>
            <a:ext cx="3270117" cy="36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4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142976" y="8572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린캔버스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작성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29618"/>
              </p:ext>
            </p:extLst>
          </p:nvPr>
        </p:nvGraphicFramePr>
        <p:xfrm>
          <a:off x="642910" y="1371582"/>
          <a:ext cx="7862970" cy="50666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72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2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2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895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문제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관리자 페이지가 신경 쓰여지지 않고 있어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관리자들이 불편을 겪고</a:t>
                      </a:r>
                      <a:r>
                        <a:rPr lang="ko-KR" altLang="en-US" sz="1500" b="0" baseline="0" dirty="0">
                          <a:latin typeface="+mn-ea"/>
                          <a:ea typeface="+mn-ea"/>
                        </a:rPr>
                        <a:t> 있다</a:t>
                      </a:r>
                      <a:r>
                        <a:rPr lang="en-US" altLang="ko-KR" sz="150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endParaRPr lang="en-US" altLang="ko-KR" sz="1500" b="0" baseline="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baseline="0" dirty="0">
                          <a:latin typeface="+mn-ea"/>
                          <a:ea typeface="+mn-ea"/>
                        </a:rPr>
                        <a:t>시간이 지나도 홈페이지의 개선사항이 없다</a:t>
                      </a:r>
                      <a:endParaRPr lang="en-US" altLang="ko-KR" sz="1500" b="0" dirty="0">
                        <a:latin typeface="+mn-ea"/>
                        <a:ea typeface="+mn-ea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솔루션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도서관이 기술이 발전한 만큼 관리자 페이지도 그에 맞게 발전시킨다</a:t>
                      </a:r>
                      <a:r>
                        <a:rPr lang="en-US" altLang="ko-KR" sz="1500" baseline="0" dirty="0"/>
                        <a:t>.</a:t>
                      </a:r>
                      <a:endParaRPr lang="en-US" altLang="ko-KR" sz="1500" dirty="0"/>
                    </a:p>
                  </a:txBody>
                  <a:tcPr marL="84406" marR="84406"/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고유의 가치제안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아직도 개선되지 않은 도서관 홈페이지를 보유하고 있는 도서관들에게 제공</a:t>
                      </a:r>
                      <a:endParaRPr lang="en-US" altLang="ko-KR" sz="1500" dirty="0"/>
                    </a:p>
                  </a:txBody>
                  <a:tcPr marL="84406" marR="84406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경쟁 우위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사용자</a:t>
                      </a:r>
                      <a:r>
                        <a:rPr lang="en-US" altLang="ko-KR" sz="1500" baseline="0" dirty="0"/>
                        <a:t>(</a:t>
                      </a:r>
                      <a:r>
                        <a:rPr lang="ko-KR" altLang="en-US" sz="1500" baseline="0" dirty="0"/>
                        <a:t>도서관 이용자</a:t>
                      </a:r>
                      <a:r>
                        <a:rPr lang="en-US" altLang="ko-KR" sz="1500" baseline="0" dirty="0"/>
                        <a:t>, </a:t>
                      </a:r>
                      <a:r>
                        <a:rPr lang="ko-KR" altLang="en-US" sz="1500" baseline="0" dirty="0"/>
                        <a:t>도서관 관리자</a:t>
                      </a:r>
                      <a:r>
                        <a:rPr lang="en-US" altLang="ko-KR" sz="1500" baseline="0" dirty="0"/>
                        <a:t>)</a:t>
                      </a:r>
                      <a:r>
                        <a:rPr lang="ko-KR" altLang="en-US" sz="1500" baseline="0" dirty="0"/>
                        <a:t>의 편리함</a:t>
                      </a:r>
                      <a:endParaRPr lang="en-US" altLang="ko-KR" sz="1500" baseline="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500" baseline="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500" baseline="0" dirty="0"/>
                        <a:t>회원제 운영</a:t>
                      </a:r>
                      <a:endParaRPr lang="en-US" altLang="ko-KR" sz="1500" baseline="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500" baseline="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500" dirty="0"/>
                    </a:p>
                  </a:txBody>
                  <a:tcPr marL="84406" marR="84406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고객군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도서관 홈페이지 이용자</a:t>
                      </a:r>
                      <a:endParaRPr lang="en-US" altLang="ko-KR" sz="1500" baseline="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500" baseline="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도서관 관리자</a:t>
                      </a:r>
                      <a:endParaRPr lang="en-US" altLang="ko-KR" sz="15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2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핵심지표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도서관 관리자</a:t>
                      </a:r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편의성</a:t>
                      </a:r>
                      <a:endParaRPr lang="en-US" altLang="ko-KR" sz="1500" dirty="0"/>
                    </a:p>
                  </a:txBody>
                  <a:tcPr marL="84406" marR="84406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채널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웹</a:t>
                      </a:r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dirty="0"/>
                        <a:t> IOT (</a:t>
                      </a:r>
                      <a:r>
                        <a:rPr lang="ko-KR" altLang="en-US" sz="1500" dirty="0"/>
                        <a:t>개발 예정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84406" marR="84406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491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비용구조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인건비</a:t>
                      </a:r>
                      <a:r>
                        <a:rPr lang="en-US" altLang="ko-KR" sz="1500" baseline="0" dirty="0"/>
                        <a:t>, </a:t>
                      </a:r>
                      <a:r>
                        <a:rPr lang="ko-KR" altLang="en-US" sz="1500" baseline="0" dirty="0" err="1"/>
                        <a:t>서버비</a:t>
                      </a:r>
                      <a:r>
                        <a:rPr lang="en-US" altLang="ko-KR" sz="1500" baseline="0" dirty="0"/>
                        <a:t>, </a:t>
                      </a:r>
                      <a:r>
                        <a:rPr lang="ko-KR" altLang="en-US" sz="1500" baseline="0" dirty="0" err="1"/>
                        <a:t>저작권비</a:t>
                      </a:r>
                      <a:endParaRPr lang="en-US" altLang="ko-KR" sz="15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수익원</a:t>
                      </a:r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도서 연체료</a:t>
                      </a:r>
                      <a:endParaRPr lang="en-US" altLang="ko-KR" sz="15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4348" y="214290"/>
            <a:ext cx="195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06. L</a:t>
            </a:r>
            <a:r>
              <a:rPr lang="en-US" altLang="ko-KR" b="1" dirty="0">
                <a:solidFill>
                  <a:schemeClr val="bg1"/>
                </a:solidFill>
              </a:rPr>
              <a:t>ean</a:t>
            </a:r>
            <a:r>
              <a:rPr lang="en-US" altLang="ko-KR" b="1" dirty="0">
                <a:solidFill>
                  <a:srgbClr val="FFC000"/>
                </a:solidFill>
              </a:rPr>
              <a:t> C</a:t>
            </a:r>
            <a:r>
              <a:rPr lang="en-US" altLang="ko-KR" b="1" dirty="0">
                <a:solidFill>
                  <a:schemeClr val="bg1"/>
                </a:solidFill>
              </a:rPr>
              <a:t>anvas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08171" y="1389956"/>
          <a:ext cx="8501120" cy="51460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2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999">
                <a:tc rowSpan="2">
                  <a:txBody>
                    <a:bodyPr/>
                    <a:lstStyle/>
                    <a:p>
                      <a:pPr algn="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200" b="0" kern="100" spc="-100" dirty="0">
                          <a:solidFill>
                            <a:schemeClr val="tx1"/>
                          </a:solidFill>
                          <a:effectLst/>
                        </a:rPr>
                        <a:t>알파상태</a:t>
                      </a:r>
                      <a:endParaRPr lang="ko-KR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200" b="0" kern="100" spc="-100" dirty="0">
                          <a:solidFill>
                            <a:schemeClr val="tx1"/>
                          </a:solidFill>
                          <a:effectLst/>
                        </a:rPr>
                        <a:t>배열하기</a:t>
                      </a:r>
                      <a:endParaRPr lang="ko-KR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Customer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Solution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Endeavour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이해관계자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소프트웨어시스템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00" dirty="0">
                          <a:effectLst/>
                        </a:rPr>
                        <a:t>팀</a:t>
                      </a:r>
                      <a:endParaRPr lang="ko-KR" alt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작업방식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셋업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요구분석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302049" y="1412407"/>
            <a:ext cx="1071570" cy="8572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5720" y="1857364"/>
            <a:ext cx="85724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ko-KR" sz="1200" kern="100" spc="-100" dirty="0" err="1">
                <a:effectLst/>
              </a:rPr>
              <a:t>마일스톤</a:t>
            </a:r>
            <a:endParaRPr lang="ko-KR" altLang="ko-KR" sz="1400" kern="100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ko-KR" sz="1200" kern="100" spc="-100" dirty="0">
                <a:effectLst/>
              </a:rPr>
              <a:t> </a:t>
            </a:r>
            <a:r>
              <a:rPr lang="ko-KR" altLang="ko-KR" sz="1200" kern="100" spc="-100" dirty="0">
                <a:effectLst/>
              </a:rPr>
              <a:t>정하기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오른쪽으로 구부러진 화살표 12"/>
          <p:cNvSpPr/>
          <p:nvPr/>
        </p:nvSpPr>
        <p:spPr>
          <a:xfrm>
            <a:off x="148966" y="5090451"/>
            <a:ext cx="298075" cy="495395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왼쪽으로 구부러진 화살표 13"/>
          <p:cNvSpPr/>
          <p:nvPr/>
        </p:nvSpPr>
        <p:spPr>
          <a:xfrm flipV="1">
            <a:off x="1269523" y="5035342"/>
            <a:ext cx="203675" cy="535544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67508" y="2410502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식별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67508" y="3324904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대표선출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67508" y="4229110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작업 참여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7508" y="4525069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배포 기준합의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73630" y="5110865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배포 합의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32956" y="2420709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기회 식별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9078" y="2696254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dirty="0"/>
              <a:t>솔루션 필요성 확인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39078" y="4218903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솔루션가치확인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39078" y="4514862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dirty="0"/>
              <a:t>솔루션 타당성 검증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32956" y="5131268"/>
            <a:ext cx="928694" cy="21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솔루션 개발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71868" y="2394173"/>
            <a:ext cx="928694" cy="214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개념정의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71868" y="2679925"/>
            <a:ext cx="928694" cy="214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범위정의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71868" y="3343281"/>
            <a:ext cx="928694" cy="214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요건정의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71868" y="4229110"/>
            <a:ext cx="928694" cy="214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요건 합의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1868" y="5841563"/>
            <a:ext cx="928694" cy="214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/>
              <a:t>니즈충족</a:t>
            </a:r>
            <a:endParaRPr lang="ko-KR" altLang="en-US" sz="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88197" y="5137390"/>
            <a:ext cx="928694" cy="214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요건 구현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43438" y="4229110"/>
            <a:ext cx="928694" cy="214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사용가능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43438" y="3343281"/>
            <a:ext cx="928694" cy="214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배포준비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15008" y="2410502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/>
              <a:t>팀요건</a:t>
            </a:r>
            <a:r>
              <a:rPr lang="ko-KR" altLang="en-US" sz="800" b="1" dirty="0"/>
              <a:t> 정의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15008" y="2696254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팀 구성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5008" y="3343281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팀 빌딩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715008" y="5098610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작업수행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786578" y="2410502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원칙수립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786578" y="3343281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작업방식확정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786578" y="3629033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시범적용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786578" y="5098610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전체적용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786578" y="4206659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dirty="0">
                <a:latin typeface="+mn-ea"/>
              </a:rPr>
              <a:t>작업방식화 내제화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858148" y="2410502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과업확정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858148" y="3343281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사전준비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858148" y="5098610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작업시작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858148" y="5384362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작업진행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58148" y="5845211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목표달성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858148" y="6133437"/>
            <a:ext cx="928694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작업종료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2976" y="8572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마일스톤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정의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4348" y="214290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07. M</a:t>
            </a:r>
            <a:r>
              <a:rPr lang="en-US" altLang="ko-KR" b="1" dirty="0">
                <a:solidFill>
                  <a:schemeClr val="bg1"/>
                </a:solidFill>
              </a:rPr>
              <a:t>ilestone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016429" y="1756238"/>
          <a:ext cx="7215238" cy="436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마일스톤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세부 설명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활동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200" dirty="0">
                          <a:latin typeface="+mn-lt"/>
                          <a:ea typeface="+mn-ea"/>
                        </a:rPr>
                        <a:t>제안서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주제선정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주제타당성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벤치마킹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장단점 파악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))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일정관리</a:t>
                      </a:r>
                      <a:endParaRPr lang="en-US" altLang="ko-KR" sz="1200" baseline="0" dirty="0">
                        <a:latin typeface="+mn-lt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팀 조직도 및 업무분담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셋업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latin typeface="+mn-lt"/>
                          <a:ea typeface="+mn-ea"/>
                        </a:rPr>
                        <a:t>개발환경 </a:t>
                      </a:r>
                      <a:r>
                        <a:rPr lang="ko-KR" altLang="en-US" sz="1200" dirty="0" err="1">
                          <a:latin typeface="+mn-lt"/>
                          <a:ea typeface="+mn-ea"/>
                        </a:rPr>
                        <a:t>셋팅</a:t>
                      </a:r>
                      <a:r>
                        <a:rPr lang="ko-KR" altLang="en-US" sz="120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lt"/>
                          <a:ea typeface="+mn-ea"/>
                        </a:rPr>
                        <a:t>개발 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PC)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요구분석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+mn-lt"/>
                          <a:ea typeface="+mn-ea"/>
                        </a:rPr>
                        <a:t>기능</a:t>
                      </a: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정의서 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( </a:t>
                      </a: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구현 기능 상세 설명서 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요구 사항 조사</a:t>
                      </a:r>
                      <a:endParaRPr lang="en-US" altLang="ko-KR" sz="1200" baseline="0" dirty="0">
                        <a:latin typeface="+mn-lt"/>
                        <a:ea typeface="+mn-ea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스토리 보드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aseline="0" dirty="0">
                          <a:latin typeface="+mn-lt"/>
                          <a:ea typeface="+mn-ea"/>
                        </a:rPr>
                        <a:t>객체 모델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( </a:t>
                      </a:r>
                      <a:r>
                        <a:rPr lang="en-US" altLang="ko-KR" sz="1200" baseline="0" dirty="0" err="1">
                          <a:latin typeface="+mn-lt"/>
                          <a:ea typeface="+mn-ea"/>
                        </a:rPr>
                        <a:t>usecase</a:t>
                      </a:r>
                      <a:r>
                        <a:rPr lang="en-US" altLang="ko-KR" sz="1200" baseline="0" dirty="0">
                          <a:latin typeface="+mn-lt"/>
                          <a:ea typeface="+mn-ea"/>
                        </a:rPr>
                        <a:t>, sequence model )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latin typeface="+mn-lt"/>
                          <a:ea typeface="+mn-ea"/>
                        </a:rPr>
                        <a:t>객체 모델 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( class )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latin typeface="+mn-lt"/>
                          <a:ea typeface="+mn-ea"/>
                        </a:rPr>
                        <a:t>프로젝트 완료 보고서 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( </a:t>
                      </a:r>
                      <a:r>
                        <a:rPr lang="ko-KR" altLang="en-US" sz="1200" dirty="0">
                          <a:latin typeface="+mn-lt"/>
                          <a:ea typeface="+mn-ea"/>
                        </a:rPr>
                        <a:t>향후 보완 및 개선 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42976" y="8572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수행계획 수립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14290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07. M</a:t>
            </a:r>
            <a:r>
              <a:rPr lang="en-US" altLang="ko-KR" b="1" dirty="0">
                <a:solidFill>
                  <a:schemeClr val="bg1"/>
                </a:solidFill>
              </a:rPr>
              <a:t>ilestone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565350" y="1353212"/>
          <a:ext cx="8001056" cy="5254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마일스톤</a:t>
                      </a:r>
                      <a:r>
                        <a:rPr lang="en-US" altLang="ko-KR" sz="14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수행타스크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수행 산출물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이해관계자 식별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대표선출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작업참여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기회식별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솔루션필요성확인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솔루션가치확인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 요구사항 개념정의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범위정의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 err="1">
                          <a:latin typeface="+mn-ea"/>
                          <a:ea typeface="+mn-ea"/>
                        </a:rPr>
                        <a:t>팀요건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 정의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팀 구성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 작업방식 원칙수립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작업방식 확정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 작업과업확정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사전준비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제안서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주제선정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주제 타당성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벤치마킹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장단저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파악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))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셋업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작업방식 시범적용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작업시작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개발환경 </a:t>
                      </a:r>
                      <a:r>
                        <a:rPr lang="ko-KR" altLang="en-US" sz="1050" baseline="0" dirty="0" err="1">
                          <a:latin typeface="+mn-ea"/>
                          <a:ea typeface="+mn-ea"/>
                        </a:rPr>
                        <a:t>세팅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 완료 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PC)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요구분석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이해관계자 배포 기준합의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솔루션 타당성 검증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솔루션 요건정의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합의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작업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스토리 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이해관계자와 배포합의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솔루션 개발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요건 구현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aseline="0" dirty="0" err="1">
                          <a:latin typeface="+mn-ea"/>
                          <a:ea typeface="+mn-ea"/>
                        </a:rPr>
                        <a:t>니즈충족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소프트웨어 사용가능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배포준비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팀 작업 수행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작성방식 내제화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작업 목표 달성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객체 모델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(class)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작업 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프로젝트 완료 보고서            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향후 보완 및 개선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2976" y="857232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세부 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</a:rPr>
              <a:t>타스크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및 산출물 정의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14290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07. M</a:t>
            </a:r>
            <a:r>
              <a:rPr lang="en-US" altLang="ko-KR" b="1" dirty="0">
                <a:solidFill>
                  <a:schemeClr val="bg1"/>
                </a:solidFill>
              </a:rPr>
              <a:t>ilestone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그룹 200"/>
          <p:cNvGrpSpPr/>
          <p:nvPr/>
        </p:nvGrpSpPr>
        <p:grpSpPr>
          <a:xfrm>
            <a:off x="655990" y="706336"/>
            <a:ext cx="8164482" cy="5958456"/>
            <a:chOff x="439966" y="548680"/>
            <a:chExt cx="8596530" cy="6273767"/>
          </a:xfrm>
        </p:grpSpPr>
        <p:grpSp>
          <p:nvGrpSpPr>
            <p:cNvPr id="24" name="그룹 23"/>
            <p:cNvGrpSpPr/>
            <p:nvPr/>
          </p:nvGrpSpPr>
          <p:grpSpPr>
            <a:xfrm>
              <a:off x="1372684" y="2840038"/>
              <a:ext cx="274250" cy="493649"/>
              <a:chOff x="827584" y="1124744"/>
              <a:chExt cx="351656" cy="864096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827584" y="112474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9" name="직선 연결선 8"/>
              <p:cNvCxnSpPr>
                <a:stCxn id="4" idx="4"/>
              </p:cNvCxnSpPr>
              <p:nvPr/>
            </p:nvCxnSpPr>
            <p:spPr>
              <a:xfrm>
                <a:off x="971600" y="1412776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827584" y="1556792"/>
                <a:ext cx="288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827584" y="1844824"/>
                <a:ext cx="144016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 flipV="1">
                <a:off x="971600" y="1844824"/>
                <a:ext cx="207640" cy="1356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5565699" y="2641104"/>
              <a:ext cx="274250" cy="493649"/>
              <a:chOff x="827584" y="1124744"/>
              <a:chExt cx="351656" cy="864096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827584" y="112474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7" name="직선 연결선 26"/>
              <p:cNvCxnSpPr>
                <a:stCxn id="26" idx="4"/>
              </p:cNvCxnSpPr>
              <p:nvPr/>
            </p:nvCxnSpPr>
            <p:spPr>
              <a:xfrm>
                <a:off x="971600" y="1412776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27584" y="1556792"/>
                <a:ext cx="288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827584" y="1844824"/>
                <a:ext cx="144016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 flipV="1">
                <a:off x="971600" y="1844824"/>
                <a:ext cx="207640" cy="1356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243446" y="5445224"/>
              <a:ext cx="274250" cy="493649"/>
              <a:chOff x="827584" y="1124744"/>
              <a:chExt cx="351656" cy="864096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827584" y="112474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33" name="직선 연결선 32"/>
              <p:cNvCxnSpPr>
                <a:stCxn id="32" idx="4"/>
              </p:cNvCxnSpPr>
              <p:nvPr/>
            </p:nvCxnSpPr>
            <p:spPr>
              <a:xfrm>
                <a:off x="971600" y="1412776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827584" y="1556792"/>
                <a:ext cx="288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827584" y="1844824"/>
                <a:ext cx="144016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 flipV="1">
                <a:off x="971600" y="1844824"/>
                <a:ext cx="207640" cy="1356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타원 36"/>
            <p:cNvSpPr/>
            <p:nvPr/>
          </p:nvSpPr>
          <p:spPr>
            <a:xfrm>
              <a:off x="1022605" y="2060937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내 정보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1035442" y="563200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개인정보수정</a:t>
              </a: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V="1">
              <a:off x="1565966" y="2449676"/>
              <a:ext cx="105777" cy="326064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2425275" y="1571519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대출현황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3121799" y="995595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예약현황</a:t>
              </a:r>
            </a:p>
          </p:txBody>
        </p:sp>
        <p:sp>
          <p:nvSpPr>
            <p:cNvPr id="43" name="타원 42"/>
            <p:cNvSpPr/>
            <p:nvPr/>
          </p:nvSpPr>
          <p:spPr>
            <a:xfrm>
              <a:off x="3847616" y="1722636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대출내역</a:t>
              </a:r>
            </a:p>
          </p:txBody>
        </p:sp>
        <p:sp>
          <p:nvSpPr>
            <p:cNvPr id="44" name="타원 43"/>
            <p:cNvSpPr/>
            <p:nvPr/>
          </p:nvSpPr>
          <p:spPr>
            <a:xfrm>
              <a:off x="2809260" y="2402739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민원내역</a:t>
              </a:r>
            </a:p>
          </p:txBody>
        </p:sp>
        <p:sp>
          <p:nvSpPr>
            <p:cNvPr id="46" name="타원 45"/>
            <p:cNvSpPr/>
            <p:nvPr/>
          </p:nvSpPr>
          <p:spPr>
            <a:xfrm>
              <a:off x="3486304" y="2830610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회원탈퇴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4333015" y="2378509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신청내역</a:t>
              </a:r>
            </a:p>
          </p:txBody>
        </p:sp>
        <p:sp>
          <p:nvSpPr>
            <p:cNvPr id="48" name="타원 47"/>
            <p:cNvSpPr/>
            <p:nvPr/>
          </p:nvSpPr>
          <p:spPr>
            <a:xfrm>
              <a:off x="2425275" y="3500866"/>
              <a:ext cx="1422340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행사신청내역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V="1">
              <a:off x="1717811" y="1692945"/>
              <a:ext cx="9130" cy="363203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899592" y="1302059"/>
              <a:ext cx="1636437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비밀번호재입력</a:t>
              </a:r>
              <a:endParaRPr lang="ko-KR" altLang="en-US" sz="1000" dirty="0"/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H="1">
              <a:off x="2055694" y="1321828"/>
              <a:ext cx="1175541" cy="746914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1" idx="3"/>
            </p:cNvCxnSpPr>
            <p:nvPr/>
          </p:nvCxnSpPr>
          <p:spPr>
            <a:xfrm flipH="1">
              <a:off x="2290600" y="1899240"/>
              <a:ext cx="323249" cy="248202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2334772" y="2003100"/>
              <a:ext cx="1547073" cy="269597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4" idx="2"/>
            </p:cNvCxnSpPr>
            <p:nvPr/>
          </p:nvCxnSpPr>
          <p:spPr>
            <a:xfrm flipH="1" flipV="1">
              <a:off x="2290600" y="2376557"/>
              <a:ext cx="518660" cy="218157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 flipV="1">
              <a:off x="2334772" y="2349207"/>
              <a:ext cx="2043241" cy="132907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6" idx="2"/>
              <a:endCxn id="37" idx="5"/>
            </p:cNvCxnSpPr>
            <p:nvPr/>
          </p:nvCxnSpPr>
          <p:spPr>
            <a:xfrm flipH="1" flipV="1">
              <a:off x="2121696" y="2388658"/>
              <a:ext cx="1364608" cy="633926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 flipV="1">
              <a:off x="1983990" y="2490319"/>
              <a:ext cx="760914" cy="1010547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6445621" y="2251600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로그인</a:t>
              </a:r>
              <a:endParaRPr lang="ko-KR" altLang="en-US" sz="10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242743" y="2828043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소개및안내</a:t>
              </a:r>
              <a:endParaRPr lang="ko-KR" altLang="en-US" sz="10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5621857" y="3562267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검색</a:t>
              </a:r>
            </a:p>
          </p:txBody>
        </p:sp>
        <p:sp>
          <p:nvSpPr>
            <p:cNvPr id="78" name="타원 77"/>
            <p:cNvSpPr/>
            <p:nvPr/>
          </p:nvSpPr>
          <p:spPr>
            <a:xfrm>
              <a:off x="4121213" y="3646251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서비스</a:t>
              </a:r>
            </a:p>
          </p:txBody>
        </p:sp>
        <p:sp>
          <p:nvSpPr>
            <p:cNvPr id="79" name="타원 78"/>
            <p:cNvSpPr/>
            <p:nvPr/>
          </p:nvSpPr>
          <p:spPr>
            <a:xfrm>
              <a:off x="7653497" y="748519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회원가입</a:t>
              </a:r>
            </a:p>
          </p:txBody>
        </p:sp>
        <p:sp>
          <p:nvSpPr>
            <p:cNvPr id="80" name="타원 79"/>
            <p:cNvSpPr/>
            <p:nvPr/>
          </p:nvSpPr>
          <p:spPr>
            <a:xfrm>
              <a:off x="7653496" y="1550344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ID/PW</a:t>
              </a:r>
              <a:r>
                <a:rPr lang="ko-KR" altLang="en-US" sz="1000" dirty="0"/>
                <a:t>찾기</a:t>
              </a:r>
            </a:p>
          </p:txBody>
        </p:sp>
        <p:sp>
          <p:nvSpPr>
            <p:cNvPr id="81" name="타원 80"/>
            <p:cNvSpPr/>
            <p:nvPr/>
          </p:nvSpPr>
          <p:spPr>
            <a:xfrm>
              <a:off x="2497440" y="548680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글쓰기</a:t>
              </a: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 flipH="1">
              <a:off x="1921018" y="972081"/>
              <a:ext cx="984592" cy="1056803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5" idx="0"/>
              <a:endCxn id="79" idx="3"/>
            </p:cNvCxnSpPr>
            <p:nvPr/>
          </p:nvCxnSpPr>
          <p:spPr>
            <a:xfrm flipV="1">
              <a:off x="7137121" y="1076240"/>
              <a:ext cx="718911" cy="1175360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endCxn id="80" idx="3"/>
            </p:cNvCxnSpPr>
            <p:nvPr/>
          </p:nvCxnSpPr>
          <p:spPr>
            <a:xfrm flipV="1">
              <a:off x="7547492" y="1878065"/>
              <a:ext cx="308539" cy="372410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타원 89"/>
            <p:cNvSpPr/>
            <p:nvPr/>
          </p:nvSpPr>
          <p:spPr>
            <a:xfrm>
              <a:off x="7496577" y="3195156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도서검색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7496576" y="3754761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신착도서</a:t>
              </a:r>
              <a:endParaRPr lang="ko-KR" altLang="en-US" sz="1000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7164532" y="4280881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간행물검색</a:t>
              </a:r>
            </a:p>
          </p:txBody>
        </p:sp>
        <p:cxnSp>
          <p:nvCxnSpPr>
            <p:cNvPr id="93" name="직선 화살표 연결선 92"/>
            <p:cNvCxnSpPr>
              <a:stCxn id="90" idx="2"/>
            </p:cNvCxnSpPr>
            <p:nvPr/>
          </p:nvCxnSpPr>
          <p:spPr>
            <a:xfrm flipH="1">
              <a:off x="6879960" y="3387130"/>
              <a:ext cx="616617" cy="269597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91" idx="2"/>
            </p:cNvCxnSpPr>
            <p:nvPr/>
          </p:nvCxnSpPr>
          <p:spPr>
            <a:xfrm flipH="1" flipV="1">
              <a:off x="7000458" y="3860218"/>
              <a:ext cx="496118" cy="86518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 flipV="1">
              <a:off x="6723041" y="3961961"/>
              <a:ext cx="465228" cy="411770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V="1">
              <a:off x="5955612" y="2524380"/>
              <a:ext cx="462598" cy="255978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endCxn id="76" idx="2"/>
            </p:cNvCxnSpPr>
            <p:nvPr/>
          </p:nvCxnSpPr>
          <p:spPr>
            <a:xfrm flipV="1">
              <a:off x="5928200" y="3020018"/>
              <a:ext cx="314543" cy="5965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5928200" y="3469360"/>
              <a:ext cx="202228" cy="109745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H="1">
              <a:off x="5130136" y="3464053"/>
              <a:ext cx="239926" cy="192674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5470232" y="4231098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행사신청</a:t>
              </a:r>
            </a:p>
          </p:txBody>
        </p:sp>
        <p:sp>
          <p:nvSpPr>
            <p:cNvPr id="110" name="타원 109"/>
            <p:cNvSpPr/>
            <p:nvPr/>
          </p:nvSpPr>
          <p:spPr>
            <a:xfrm>
              <a:off x="3966214" y="4253398"/>
              <a:ext cx="1382999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도서배달</a:t>
              </a:r>
              <a:endParaRPr lang="ko-KR" altLang="en-US" sz="1000" dirty="0"/>
            </a:p>
          </p:txBody>
        </p:sp>
        <p:cxnSp>
          <p:nvCxnSpPr>
            <p:cNvPr id="111" name="직선 화살표 연결선 110"/>
            <p:cNvCxnSpPr>
              <a:stCxn id="110" idx="0"/>
            </p:cNvCxnSpPr>
            <p:nvPr/>
          </p:nvCxnSpPr>
          <p:spPr>
            <a:xfrm flipV="1">
              <a:off x="4657714" y="3992298"/>
              <a:ext cx="47948" cy="261100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H="1" flipV="1">
              <a:off x="5427900" y="3918503"/>
              <a:ext cx="417431" cy="273852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1896528" y="3182652"/>
              <a:ext cx="3380712" cy="1222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221265" y="3446012"/>
              <a:ext cx="569387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정회원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414591" y="3176551"/>
              <a:ext cx="569387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준회원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92026" y="6021147"/>
              <a:ext cx="569387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관리자</a:t>
              </a:r>
            </a:p>
          </p:txBody>
        </p:sp>
        <p:sp>
          <p:nvSpPr>
            <p:cNvPr id="126" name="타원 125"/>
            <p:cNvSpPr/>
            <p:nvPr/>
          </p:nvSpPr>
          <p:spPr>
            <a:xfrm>
              <a:off x="495708" y="4609251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정보관리</a:t>
              </a:r>
            </a:p>
          </p:txBody>
        </p:sp>
        <p:sp>
          <p:nvSpPr>
            <p:cNvPr id="127" name="타원 126"/>
            <p:cNvSpPr/>
            <p:nvPr/>
          </p:nvSpPr>
          <p:spPr>
            <a:xfrm>
              <a:off x="2289203" y="5403536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이용자관리</a:t>
              </a:r>
            </a:p>
          </p:txBody>
        </p:sp>
        <p:sp>
          <p:nvSpPr>
            <p:cNvPr id="128" name="타원 127"/>
            <p:cNvSpPr/>
            <p:nvPr/>
          </p:nvSpPr>
          <p:spPr>
            <a:xfrm>
              <a:off x="2583321" y="5883419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열람실관리</a:t>
              </a:r>
            </a:p>
          </p:txBody>
        </p:sp>
        <p:sp>
          <p:nvSpPr>
            <p:cNvPr id="129" name="타원 128"/>
            <p:cNvSpPr/>
            <p:nvPr/>
          </p:nvSpPr>
          <p:spPr>
            <a:xfrm>
              <a:off x="2181032" y="6438498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도서관리</a:t>
              </a:r>
            </a:p>
          </p:txBody>
        </p:sp>
        <p:sp>
          <p:nvSpPr>
            <p:cNvPr id="130" name="타원 129"/>
            <p:cNvSpPr/>
            <p:nvPr/>
          </p:nvSpPr>
          <p:spPr>
            <a:xfrm>
              <a:off x="1724369" y="4816302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서비스</a:t>
              </a:r>
              <a:endParaRPr lang="ko-KR" altLang="en-US" sz="1000" dirty="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3135333" y="4923654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기타</a:t>
              </a:r>
            </a:p>
          </p:txBody>
        </p:sp>
        <p:cxnSp>
          <p:nvCxnSpPr>
            <p:cNvPr id="132" name="직선 화살표 연결선 131"/>
            <p:cNvCxnSpPr>
              <a:endCxn id="38" idx="4"/>
            </p:cNvCxnSpPr>
            <p:nvPr/>
          </p:nvCxnSpPr>
          <p:spPr>
            <a:xfrm flipV="1">
              <a:off x="1718202" y="947149"/>
              <a:ext cx="8740" cy="350496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1243446" y="5008276"/>
              <a:ext cx="41262" cy="422886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30" idx="3"/>
            </p:cNvCxnSpPr>
            <p:nvPr/>
          </p:nvCxnSpPr>
          <p:spPr>
            <a:xfrm flipH="1">
              <a:off x="1537199" y="5144023"/>
              <a:ext cx="375744" cy="397538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31" idx="2"/>
            </p:cNvCxnSpPr>
            <p:nvPr/>
          </p:nvCxnSpPr>
          <p:spPr>
            <a:xfrm flipH="1">
              <a:off x="1650981" y="5115629"/>
              <a:ext cx="1484352" cy="505159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/>
            <p:nvPr/>
          </p:nvCxnSpPr>
          <p:spPr>
            <a:xfrm flipH="1">
              <a:off x="1722035" y="5620788"/>
              <a:ext cx="562042" cy="82274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endCxn id="128" idx="2"/>
            </p:cNvCxnSpPr>
            <p:nvPr/>
          </p:nvCxnSpPr>
          <p:spPr>
            <a:xfrm>
              <a:off x="1751030" y="5865347"/>
              <a:ext cx="832291" cy="210047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>
              <a:endCxn id="129" idx="1"/>
            </p:cNvCxnSpPr>
            <p:nvPr/>
          </p:nvCxnSpPr>
          <p:spPr>
            <a:xfrm>
              <a:off x="1690237" y="5997975"/>
              <a:ext cx="679369" cy="496751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타원 152"/>
            <p:cNvSpPr/>
            <p:nvPr/>
          </p:nvSpPr>
          <p:spPr>
            <a:xfrm>
              <a:off x="439966" y="3734430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회원관리</a:t>
              </a:r>
            </a:p>
          </p:txBody>
        </p:sp>
        <p:sp>
          <p:nvSpPr>
            <p:cNvPr id="154" name="타원 153"/>
            <p:cNvSpPr/>
            <p:nvPr/>
          </p:nvSpPr>
          <p:spPr>
            <a:xfrm>
              <a:off x="1961509" y="3975871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관리자관리</a:t>
              </a:r>
            </a:p>
          </p:txBody>
        </p:sp>
        <p:sp>
          <p:nvSpPr>
            <p:cNvPr id="156" name="타원 155"/>
            <p:cNvSpPr/>
            <p:nvPr/>
          </p:nvSpPr>
          <p:spPr>
            <a:xfrm>
              <a:off x="4880791" y="4731679"/>
              <a:ext cx="1482132" cy="412344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민원목록조회</a:t>
              </a:r>
            </a:p>
          </p:txBody>
        </p:sp>
        <p:sp>
          <p:nvSpPr>
            <p:cNvPr id="158" name="타원 157"/>
            <p:cNvSpPr/>
            <p:nvPr/>
          </p:nvSpPr>
          <p:spPr>
            <a:xfrm>
              <a:off x="4913489" y="5200251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도서관일정</a:t>
              </a:r>
            </a:p>
          </p:txBody>
        </p:sp>
        <p:sp>
          <p:nvSpPr>
            <p:cNvPr id="159" name="타원 158"/>
            <p:cNvSpPr/>
            <p:nvPr/>
          </p:nvSpPr>
          <p:spPr>
            <a:xfrm>
              <a:off x="4269656" y="5550134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연체관리</a:t>
              </a:r>
            </a:p>
          </p:txBody>
        </p:sp>
        <p:cxnSp>
          <p:nvCxnSpPr>
            <p:cNvPr id="160" name="직선 화살표 연결선 159"/>
            <p:cNvCxnSpPr>
              <a:stCxn id="159" idx="2"/>
              <a:endCxn id="127" idx="6"/>
            </p:cNvCxnSpPr>
            <p:nvPr/>
          </p:nvCxnSpPr>
          <p:spPr>
            <a:xfrm flipH="1" flipV="1">
              <a:off x="3576868" y="5595511"/>
              <a:ext cx="692788" cy="146598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58" idx="2"/>
            </p:cNvCxnSpPr>
            <p:nvPr/>
          </p:nvCxnSpPr>
          <p:spPr>
            <a:xfrm flipH="1" flipV="1">
              <a:off x="4417014" y="5175803"/>
              <a:ext cx="496475" cy="216423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56" idx="2"/>
              <a:endCxn id="131" idx="6"/>
            </p:cNvCxnSpPr>
            <p:nvPr/>
          </p:nvCxnSpPr>
          <p:spPr>
            <a:xfrm flipH="1">
              <a:off x="4422998" y="4937851"/>
              <a:ext cx="457793" cy="177778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4" idx="3"/>
              <a:endCxn id="126" idx="7"/>
            </p:cNvCxnSpPr>
            <p:nvPr/>
          </p:nvCxnSpPr>
          <p:spPr>
            <a:xfrm flipH="1">
              <a:off x="1594799" y="4303592"/>
              <a:ext cx="555284" cy="361887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>
              <a:stCxn id="153" idx="4"/>
              <a:endCxn id="126" idx="0"/>
            </p:cNvCxnSpPr>
            <p:nvPr/>
          </p:nvCxnSpPr>
          <p:spPr>
            <a:xfrm>
              <a:off x="1083799" y="4118379"/>
              <a:ext cx="55742" cy="490872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타원 182"/>
            <p:cNvSpPr/>
            <p:nvPr/>
          </p:nvSpPr>
          <p:spPr>
            <a:xfrm>
              <a:off x="5414591" y="5767984"/>
              <a:ext cx="1287665" cy="38394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</a:p>
          </p:txBody>
        </p:sp>
        <p:sp>
          <p:nvSpPr>
            <p:cNvPr id="184" name="타원 183"/>
            <p:cNvSpPr/>
            <p:nvPr/>
          </p:nvSpPr>
          <p:spPr>
            <a:xfrm>
              <a:off x="5709057" y="6192799"/>
              <a:ext cx="1539460" cy="280121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신규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폐기등록</a:t>
              </a:r>
            </a:p>
          </p:txBody>
        </p:sp>
        <p:sp>
          <p:nvSpPr>
            <p:cNvPr id="185" name="타원 184"/>
            <p:cNvSpPr/>
            <p:nvPr/>
          </p:nvSpPr>
          <p:spPr>
            <a:xfrm>
              <a:off x="5392001" y="6518855"/>
              <a:ext cx="1539460" cy="280121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폐기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비치목록</a:t>
              </a:r>
            </a:p>
          </p:txBody>
        </p:sp>
        <p:cxnSp>
          <p:nvCxnSpPr>
            <p:cNvPr id="186" name="직선 화살표 연결선 185"/>
            <p:cNvCxnSpPr>
              <a:stCxn id="183" idx="2"/>
            </p:cNvCxnSpPr>
            <p:nvPr/>
          </p:nvCxnSpPr>
          <p:spPr>
            <a:xfrm flipH="1">
              <a:off x="3391167" y="5959959"/>
              <a:ext cx="2023424" cy="549327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stCxn id="184" idx="2"/>
            </p:cNvCxnSpPr>
            <p:nvPr/>
          </p:nvCxnSpPr>
          <p:spPr>
            <a:xfrm flipH="1">
              <a:off x="3468018" y="6332860"/>
              <a:ext cx="2241039" cy="289720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>
              <a:stCxn id="185" idx="2"/>
            </p:cNvCxnSpPr>
            <p:nvPr/>
          </p:nvCxnSpPr>
          <p:spPr>
            <a:xfrm flipH="1">
              <a:off x="3425909" y="6658916"/>
              <a:ext cx="1966092" cy="29157"/>
            </a:xfrm>
            <a:prstGeom prst="straightConnector1">
              <a:avLst/>
            </a:prstGeom>
            <a:ln>
              <a:prstDash val="dash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714348" y="214290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08. Use Case Diagram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6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11\Desktop\back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7" name="Picture 3" descr="C:\Users\11\Desktop\기사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0" y="357166"/>
            <a:ext cx="6496050" cy="61436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09" y="-14288"/>
            <a:ext cx="9144000" cy="685800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00398" y="2400312"/>
            <a:ext cx="5643602" cy="35719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책 읽는 도시 천안</a:t>
            </a:r>
            <a:r>
              <a:rPr lang="en-US" altLang="ko-KR" dirty="0">
                <a:solidFill>
                  <a:schemeClr val="tx1"/>
                </a:solidFill>
              </a:rPr>
              <a:t>’ </a:t>
            </a:r>
            <a:r>
              <a:rPr lang="ko-KR" altLang="en-US" dirty="0">
                <a:solidFill>
                  <a:schemeClr val="tx1"/>
                </a:solidFill>
              </a:rPr>
              <a:t>공공도서관 이용자 증가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4637" y="3857628"/>
            <a:ext cx="750936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도서대출은 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125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만 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7045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권으로 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2014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년 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116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만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9473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권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		2013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년 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116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만 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16558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권에 비해 각각 증가했다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.”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48" y="21429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01. </a:t>
            </a:r>
            <a:r>
              <a:rPr lang="ko-KR" altLang="en-US" b="1" dirty="0">
                <a:solidFill>
                  <a:srgbClr val="FFC000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획의도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97"/>
          <p:cNvSpPr txBox="1"/>
          <p:nvPr/>
        </p:nvSpPr>
        <p:spPr>
          <a:xfrm>
            <a:off x="714348" y="214290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09. ER Diagram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83622"/>
            <a:ext cx="6264696" cy="58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98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4281" y="1214423"/>
          <a:ext cx="8715438" cy="5429287"/>
        </p:xfrm>
        <a:graphic>
          <a:graphicData uri="http://schemas.openxmlformats.org/drawingml/2006/table">
            <a:tbl>
              <a:tblPr/>
              <a:tblGrid>
                <a:gridCol w="30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2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36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736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3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No.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세부항목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동작여부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No.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세부항목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동작여부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48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Main Frame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로그아웃 상태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Main Frame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 상태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개인정보수정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대출현황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아이디 찾기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예약현황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비밀번호 찾기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대출내역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도서관소개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회원탈퇴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이용안내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신청내역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도서 검색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행사신청내역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공지사항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글보기만 가능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도서배달서비스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장애인 등급을 가진 사람만 가능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도서관 일정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문화행사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추천도서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방과후학교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베스트셀러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공지사항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글보기만 가능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자유게시판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글보기만 가능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자유게시판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공개자료실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공개자료실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948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관리자페이지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회원목록조회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연체관리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단체메일발송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방과후학교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문화행사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3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도서배달서비스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좌석배정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좌석삭제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민원목록조회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일정관리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도서대출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반납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신규도서등록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도서폐기등록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서고도서등록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비치도서등록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795" marR="4795" marT="47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4348" y="21429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10. </a:t>
            </a:r>
            <a:r>
              <a:rPr lang="ko-KR" altLang="en-US" b="1" dirty="0">
                <a:solidFill>
                  <a:srgbClr val="FFC000"/>
                </a:solidFill>
              </a:rPr>
              <a:t>단위테스트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87321" y="1148840"/>
            <a:ext cx="7951426" cy="5017784"/>
            <a:chOff x="134542" y="983032"/>
            <a:chExt cx="8856984" cy="558924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57158" y="6558156"/>
              <a:ext cx="8358246" cy="1411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134542" y="983033"/>
              <a:ext cx="8856984" cy="5589241"/>
              <a:chOff x="595684" y="1261242"/>
              <a:chExt cx="6668462" cy="4352543"/>
            </a:xfrm>
          </p:grpSpPr>
          <p:sp>
            <p:nvSpPr>
              <p:cNvPr id="28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678335"/>
                <a:ext cx="6668462" cy="39354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5" y="1261242"/>
                <a:ext cx="6668461" cy="4187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30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98217" y="1501027"/>
                <a:ext cx="104088" cy="8787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17049" y="1316789"/>
                <a:ext cx="68654" cy="7426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225492" y="1452287"/>
                <a:ext cx="5810884" cy="18535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33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278591" y="1492982"/>
                <a:ext cx="65332" cy="103965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Navigation Buttons"/>
              <p:cNvGrpSpPr/>
              <p:nvPr/>
            </p:nvGrpSpPr>
            <p:grpSpPr>
              <a:xfrm>
                <a:off x="683512" y="1477511"/>
                <a:ext cx="447360" cy="134907"/>
                <a:chOff x="683512" y="1477511"/>
                <a:chExt cx="447360" cy="134907"/>
              </a:xfrm>
            </p:grpSpPr>
            <p:sp>
              <p:nvSpPr>
                <p:cNvPr id="35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83512" y="1497933"/>
                  <a:ext cx="106303" cy="9406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51826" y="1497933"/>
                  <a:ext cx="106303" cy="9406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020139" y="1477511"/>
                  <a:ext cx="110733" cy="134907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" name="직사각형 10"/>
            <p:cNvSpPr/>
            <p:nvPr/>
          </p:nvSpPr>
          <p:spPr>
            <a:xfrm>
              <a:off x="321789" y="1700808"/>
              <a:ext cx="8449352" cy="64807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도서관소개</a:t>
              </a:r>
              <a:r>
                <a:rPr lang="ko-KR" altLang="en-US" sz="1600" dirty="0">
                  <a:solidFill>
                    <a:schemeClr val="tx1"/>
                  </a:solidFill>
                </a:rPr>
                <a:t>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|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이용안내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|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검색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|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도서관소식</a:t>
              </a:r>
              <a:r>
                <a:rPr lang="ko-KR" altLang="en-US" sz="1600" dirty="0">
                  <a:solidFill>
                    <a:schemeClr val="tx1"/>
                  </a:solidFill>
                </a:rPr>
                <a:t>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|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서비스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|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내정보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8370" y="2749161"/>
              <a:ext cx="2203430" cy="33548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3"/>
            <p:cNvSpPr/>
            <p:nvPr/>
          </p:nvSpPr>
          <p:spPr>
            <a:xfrm>
              <a:off x="392384" y="2423950"/>
              <a:ext cx="8323019" cy="40203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25" idx="0"/>
            </p:cNvCxnSpPr>
            <p:nvPr/>
          </p:nvCxnSpPr>
          <p:spPr>
            <a:xfrm flipH="1" flipV="1">
              <a:off x="4509486" y="2310076"/>
              <a:ext cx="335481" cy="1226672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3023834" y="2749161"/>
              <a:ext cx="3025631" cy="33548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80719" y="2749161"/>
              <a:ext cx="2203430" cy="33548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5333" y="2884214"/>
              <a:ext cx="1744741" cy="1305067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3249345" y="3140968"/>
              <a:ext cx="2222210" cy="2548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239" y="3105634"/>
              <a:ext cx="358699" cy="35869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07334" y="3536747"/>
              <a:ext cx="1075267" cy="34282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상단 메뉴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857" y="3660037"/>
              <a:ext cx="830411" cy="83041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6588224" y="3395855"/>
              <a:ext cx="1656184" cy="14012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14348" y="21429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11. </a:t>
            </a:r>
            <a:r>
              <a:rPr lang="ko-KR" altLang="en-US" b="1" dirty="0" err="1">
                <a:solidFill>
                  <a:srgbClr val="FFC000"/>
                </a:solidFill>
              </a:rPr>
              <a:t>화면설계서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87176" y="6153951"/>
            <a:ext cx="7503680" cy="1267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Browser"/>
          <p:cNvGrpSpPr/>
          <p:nvPr>
            <p:custDataLst>
              <p:tags r:id="rId1"/>
            </p:custDataLst>
          </p:nvPr>
        </p:nvGrpSpPr>
        <p:grpSpPr>
          <a:xfrm>
            <a:off x="587321" y="1148840"/>
            <a:ext cx="7951426" cy="5017784"/>
            <a:chOff x="595684" y="1261242"/>
            <a:chExt cx="6668462" cy="4352543"/>
          </a:xfrm>
        </p:grpSpPr>
        <p:sp>
          <p:nvSpPr>
            <p:cNvPr id="8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78335"/>
              <a:ext cx="6668462" cy="3935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itle Bar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18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8217" y="1501027"/>
              <a:ext cx="104088" cy="8787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7049" y="1316789"/>
              <a:ext cx="68654" cy="7426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ddress Box"/>
            <p:cNvSpPr/>
            <p:nvPr>
              <p:custDataLst>
                <p:tags r:id="rId6"/>
              </p:custDataLst>
            </p:nvPr>
          </p:nvSpPr>
          <p:spPr>
            <a:xfrm>
              <a:off x="1225492" y="1452287"/>
              <a:ext cx="5810884" cy="1853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6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78591" y="1492982"/>
              <a:ext cx="65332" cy="1039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Navigation Buttons"/>
            <p:cNvGrpSpPr/>
            <p:nvPr/>
          </p:nvGrpSpPr>
          <p:grpSpPr>
            <a:xfrm>
              <a:off x="683512" y="1477511"/>
              <a:ext cx="447360" cy="134907"/>
              <a:chOff x="683512" y="1477511"/>
              <a:chExt cx="447360" cy="134907"/>
            </a:xfrm>
          </p:grpSpPr>
          <p:sp>
            <p:nvSpPr>
              <p:cNvPr id="18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3512" y="1497933"/>
                <a:ext cx="106303" cy="9406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1826" y="1497933"/>
                <a:ext cx="106303" cy="9406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0139" y="1477511"/>
                <a:ext cx="110733" cy="1349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976793" y="2734396"/>
            <a:ext cx="1978146" cy="3011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801" y="2442435"/>
            <a:ext cx="7472055" cy="36092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81205" y="2734396"/>
            <a:ext cx="2716284" cy="3011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105099" y="2734396"/>
            <a:ext cx="1978146" cy="3011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9529" y="2855641"/>
            <a:ext cx="1566355" cy="1171634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3383660" y="3086144"/>
            <a:ext cx="1995006" cy="228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18" y="3054423"/>
            <a:ext cx="322025" cy="32202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26" y="3552142"/>
            <a:ext cx="745508" cy="74550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6381164" y="3314971"/>
            <a:ext cx="1486852" cy="1258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5423" y="1793229"/>
            <a:ext cx="7585471" cy="5818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도서관소개</a:t>
            </a:r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|   </a:t>
            </a:r>
            <a:r>
              <a:rPr lang="ko-KR" altLang="en-US" sz="1400" dirty="0">
                <a:solidFill>
                  <a:schemeClr val="tx1"/>
                </a:solidFill>
              </a:rPr>
              <a:t>이용안내</a:t>
            </a:r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|      </a:t>
            </a:r>
            <a:r>
              <a:rPr lang="ko-KR" altLang="en-US" sz="1400" dirty="0">
                <a:solidFill>
                  <a:schemeClr val="tx1"/>
                </a:solidFill>
              </a:rPr>
              <a:t>검색</a:t>
            </a:r>
            <a:r>
              <a:rPr lang="ko-KR" altLang="en-US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</a:rPr>
              <a:t>|   </a:t>
            </a:r>
            <a:r>
              <a:rPr lang="ko-KR" altLang="en-US" sz="1400" dirty="0" err="1">
                <a:solidFill>
                  <a:schemeClr val="tx1"/>
                </a:solidFill>
              </a:rPr>
              <a:t>도서관소식</a:t>
            </a:r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|     </a:t>
            </a:r>
            <a:r>
              <a:rPr lang="ko-KR" altLang="en-US" sz="1400" dirty="0">
                <a:solidFill>
                  <a:schemeClr val="tx1"/>
                </a:solidFill>
              </a:rPr>
              <a:t>서비스</a:t>
            </a:r>
            <a:r>
              <a:rPr lang="ko-KR" altLang="en-US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|     </a:t>
            </a:r>
            <a:r>
              <a:rPr lang="ko-KR" altLang="en-US" sz="1400" dirty="0" err="1">
                <a:solidFill>
                  <a:schemeClr val="tx1"/>
                </a:solidFill>
              </a:rPr>
              <a:t>내정보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2737262" y="3988854"/>
            <a:ext cx="1064984" cy="803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19582" y="4801136"/>
            <a:ext cx="965329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좌측 메뉴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09487" y="5042669"/>
            <a:ext cx="2347721" cy="36780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</a:rPr>
              <a:t>광고 및 자주 찾는 서비스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4348" y="21429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11. </a:t>
            </a:r>
            <a:r>
              <a:rPr lang="ko-KR" altLang="en-US" b="1" dirty="0" err="1">
                <a:solidFill>
                  <a:srgbClr val="FFC000"/>
                </a:solidFill>
              </a:rPr>
              <a:t>화면설계서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34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87176" y="6153951"/>
            <a:ext cx="7503680" cy="1267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Browser"/>
          <p:cNvGrpSpPr/>
          <p:nvPr>
            <p:custDataLst>
              <p:tags r:id="rId1"/>
            </p:custDataLst>
          </p:nvPr>
        </p:nvGrpSpPr>
        <p:grpSpPr>
          <a:xfrm>
            <a:off x="587321" y="1148840"/>
            <a:ext cx="7951426" cy="5017784"/>
            <a:chOff x="595684" y="1261242"/>
            <a:chExt cx="6668462" cy="4352543"/>
          </a:xfrm>
        </p:grpSpPr>
        <p:sp>
          <p:nvSpPr>
            <p:cNvPr id="8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78335"/>
              <a:ext cx="6668462" cy="3935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itle Bar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18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8217" y="1501027"/>
              <a:ext cx="104088" cy="8787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7049" y="1316789"/>
              <a:ext cx="68654" cy="7426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ddress Box"/>
            <p:cNvSpPr/>
            <p:nvPr>
              <p:custDataLst>
                <p:tags r:id="rId6"/>
              </p:custDataLst>
            </p:nvPr>
          </p:nvSpPr>
          <p:spPr>
            <a:xfrm>
              <a:off x="1225492" y="1452287"/>
              <a:ext cx="5810884" cy="1853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6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78591" y="1492982"/>
              <a:ext cx="65332" cy="1039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Navigation Buttons"/>
            <p:cNvGrpSpPr/>
            <p:nvPr/>
          </p:nvGrpSpPr>
          <p:grpSpPr>
            <a:xfrm>
              <a:off x="683512" y="1477511"/>
              <a:ext cx="447360" cy="134907"/>
              <a:chOff x="683512" y="1477511"/>
              <a:chExt cx="447360" cy="134907"/>
            </a:xfrm>
          </p:grpSpPr>
          <p:sp>
            <p:nvSpPr>
              <p:cNvPr id="18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3512" y="1497933"/>
                <a:ext cx="106303" cy="9406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1826" y="1497933"/>
                <a:ext cx="106303" cy="9406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0139" y="1477511"/>
                <a:ext cx="110733" cy="1349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976793" y="2734396"/>
            <a:ext cx="1978146" cy="3011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801" y="2442435"/>
            <a:ext cx="7472055" cy="36092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81205" y="2734396"/>
            <a:ext cx="2716284" cy="3011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105099" y="2734396"/>
            <a:ext cx="1978146" cy="3011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9529" y="2855641"/>
            <a:ext cx="1566355" cy="1171634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3383660" y="3086144"/>
            <a:ext cx="1995006" cy="228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18" y="3054423"/>
            <a:ext cx="322025" cy="32202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26" y="3552142"/>
            <a:ext cx="745508" cy="74550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6381164" y="3314971"/>
            <a:ext cx="1486852" cy="1258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5423" y="1793229"/>
            <a:ext cx="7585471" cy="5818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도서관소개</a:t>
            </a:r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|   </a:t>
            </a:r>
            <a:r>
              <a:rPr lang="ko-KR" altLang="en-US" sz="1400" dirty="0">
                <a:solidFill>
                  <a:schemeClr val="tx1"/>
                </a:solidFill>
              </a:rPr>
              <a:t>이용안내</a:t>
            </a:r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|      </a:t>
            </a:r>
            <a:r>
              <a:rPr lang="ko-KR" altLang="en-US" sz="1400" dirty="0">
                <a:solidFill>
                  <a:schemeClr val="tx1"/>
                </a:solidFill>
              </a:rPr>
              <a:t>검색</a:t>
            </a:r>
            <a:r>
              <a:rPr lang="ko-KR" altLang="en-US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</a:rPr>
              <a:t>|   </a:t>
            </a:r>
            <a:r>
              <a:rPr lang="ko-KR" altLang="en-US" sz="1400" dirty="0" err="1">
                <a:solidFill>
                  <a:schemeClr val="tx1"/>
                </a:solidFill>
              </a:rPr>
              <a:t>도서관소식</a:t>
            </a:r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|     </a:t>
            </a:r>
            <a:r>
              <a:rPr lang="ko-KR" altLang="en-US" sz="1400" dirty="0">
                <a:solidFill>
                  <a:schemeClr val="tx1"/>
                </a:solidFill>
              </a:rPr>
              <a:t>서비스</a:t>
            </a:r>
            <a:r>
              <a:rPr lang="ko-KR" altLang="en-US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|     </a:t>
            </a:r>
            <a:r>
              <a:rPr lang="ko-KR" altLang="en-US" sz="1400" dirty="0" err="1">
                <a:solidFill>
                  <a:schemeClr val="tx1"/>
                </a:solidFill>
              </a:rPr>
              <a:t>내정보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378666" y="4572996"/>
            <a:ext cx="921526" cy="4696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17717" y="4259821"/>
            <a:ext cx="965329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우측 메뉴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89173" y="3943983"/>
            <a:ext cx="2347721" cy="36780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</a:rPr>
              <a:t>로그인 및 도서 일정 안내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348" y="21429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11. </a:t>
            </a:r>
            <a:r>
              <a:rPr lang="ko-KR" altLang="en-US" b="1" dirty="0" err="1">
                <a:solidFill>
                  <a:srgbClr val="FFC000"/>
                </a:solidFill>
              </a:rPr>
              <a:t>화면설계서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22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87176" y="6153951"/>
            <a:ext cx="7503680" cy="1267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Browser"/>
          <p:cNvGrpSpPr/>
          <p:nvPr>
            <p:custDataLst>
              <p:tags r:id="rId1"/>
            </p:custDataLst>
          </p:nvPr>
        </p:nvGrpSpPr>
        <p:grpSpPr>
          <a:xfrm>
            <a:off x="587321" y="1148840"/>
            <a:ext cx="7951426" cy="5017784"/>
            <a:chOff x="595684" y="1261242"/>
            <a:chExt cx="6668462" cy="4352543"/>
          </a:xfrm>
        </p:grpSpPr>
        <p:sp>
          <p:nvSpPr>
            <p:cNvPr id="8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78335"/>
              <a:ext cx="6668462" cy="3935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itle Bar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18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8217" y="1501027"/>
              <a:ext cx="104088" cy="8787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7049" y="1316789"/>
              <a:ext cx="68654" cy="7426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ddress Box"/>
            <p:cNvSpPr/>
            <p:nvPr>
              <p:custDataLst>
                <p:tags r:id="rId6"/>
              </p:custDataLst>
            </p:nvPr>
          </p:nvSpPr>
          <p:spPr>
            <a:xfrm>
              <a:off x="1225492" y="1452287"/>
              <a:ext cx="5810884" cy="1853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6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78591" y="1492982"/>
              <a:ext cx="65332" cy="1039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Navigation Buttons"/>
            <p:cNvGrpSpPr/>
            <p:nvPr/>
          </p:nvGrpSpPr>
          <p:grpSpPr>
            <a:xfrm>
              <a:off x="683512" y="1477511"/>
              <a:ext cx="447360" cy="134907"/>
              <a:chOff x="683512" y="1477511"/>
              <a:chExt cx="447360" cy="134907"/>
            </a:xfrm>
          </p:grpSpPr>
          <p:sp>
            <p:nvSpPr>
              <p:cNvPr id="18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3512" y="1497933"/>
                <a:ext cx="106303" cy="9406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1826" y="1497933"/>
                <a:ext cx="106303" cy="9406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0139" y="1477511"/>
                <a:ext cx="110733" cy="1349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976793" y="2734396"/>
            <a:ext cx="1978146" cy="3011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801" y="2442435"/>
            <a:ext cx="7472055" cy="36092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81205" y="2734396"/>
            <a:ext cx="2716284" cy="3011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105099" y="2734396"/>
            <a:ext cx="1978146" cy="3011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9529" y="2855641"/>
            <a:ext cx="1566355" cy="1171634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3383660" y="3086144"/>
            <a:ext cx="1995006" cy="228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18" y="3054423"/>
            <a:ext cx="322025" cy="32202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26" y="3552142"/>
            <a:ext cx="745508" cy="74550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6381164" y="3314971"/>
            <a:ext cx="1486852" cy="1258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5423" y="1793229"/>
            <a:ext cx="7585471" cy="5818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도서관소개</a:t>
            </a:r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|   </a:t>
            </a:r>
            <a:r>
              <a:rPr lang="ko-KR" altLang="en-US" sz="1400" dirty="0">
                <a:solidFill>
                  <a:schemeClr val="tx1"/>
                </a:solidFill>
              </a:rPr>
              <a:t>이용안내</a:t>
            </a:r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|      </a:t>
            </a:r>
            <a:r>
              <a:rPr lang="ko-KR" altLang="en-US" sz="1400" dirty="0">
                <a:solidFill>
                  <a:schemeClr val="tx1"/>
                </a:solidFill>
              </a:rPr>
              <a:t>검색</a:t>
            </a:r>
            <a:r>
              <a:rPr lang="ko-KR" altLang="en-US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</a:rPr>
              <a:t>|   </a:t>
            </a:r>
            <a:r>
              <a:rPr lang="ko-KR" altLang="en-US" sz="1400" dirty="0" err="1">
                <a:solidFill>
                  <a:schemeClr val="tx1"/>
                </a:solidFill>
              </a:rPr>
              <a:t>도서관소식</a:t>
            </a:r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|     </a:t>
            </a:r>
            <a:r>
              <a:rPr lang="ko-KR" altLang="en-US" sz="1400" dirty="0">
                <a:solidFill>
                  <a:schemeClr val="tx1"/>
                </a:solidFill>
              </a:rPr>
              <a:t>서비스</a:t>
            </a:r>
            <a:r>
              <a:rPr lang="ko-KR" altLang="en-US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|     </a:t>
            </a:r>
            <a:r>
              <a:rPr lang="ko-KR" altLang="en-US" sz="1400" dirty="0" err="1">
                <a:solidFill>
                  <a:schemeClr val="tx1"/>
                </a:solidFill>
              </a:rPr>
              <a:t>내정보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943918" y="4022876"/>
            <a:ext cx="437245" cy="58962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415834" y="4602589"/>
            <a:ext cx="99642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CONTENT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641638" y="4879220"/>
            <a:ext cx="2347721" cy="36780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</a:rPr>
              <a:t>검색 및 게시판 미리 보기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4348" y="21429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11. </a:t>
            </a:r>
            <a:r>
              <a:rPr lang="ko-KR" altLang="en-US" b="1" dirty="0" err="1">
                <a:solidFill>
                  <a:srgbClr val="FFC000"/>
                </a:solidFill>
              </a:rPr>
              <a:t>화면설계서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27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87176" y="6153951"/>
            <a:ext cx="7503680" cy="1267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Browser"/>
          <p:cNvGrpSpPr/>
          <p:nvPr>
            <p:custDataLst>
              <p:tags r:id="rId1"/>
            </p:custDataLst>
          </p:nvPr>
        </p:nvGrpSpPr>
        <p:grpSpPr>
          <a:xfrm>
            <a:off x="587321" y="1148840"/>
            <a:ext cx="7951426" cy="5017784"/>
            <a:chOff x="595684" y="1261242"/>
            <a:chExt cx="6668462" cy="4352543"/>
          </a:xfrm>
        </p:grpSpPr>
        <p:sp>
          <p:nvSpPr>
            <p:cNvPr id="8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78335"/>
              <a:ext cx="6668462" cy="3935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itle Bar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18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8217" y="1501027"/>
              <a:ext cx="104088" cy="8787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7049" y="1316789"/>
              <a:ext cx="68654" cy="7426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ddress Box"/>
            <p:cNvSpPr/>
            <p:nvPr>
              <p:custDataLst>
                <p:tags r:id="rId6"/>
              </p:custDataLst>
            </p:nvPr>
          </p:nvSpPr>
          <p:spPr>
            <a:xfrm>
              <a:off x="1225492" y="1452287"/>
              <a:ext cx="5810884" cy="1853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6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78591" y="1492982"/>
              <a:ext cx="65332" cy="1039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Navigation Buttons"/>
            <p:cNvGrpSpPr/>
            <p:nvPr/>
          </p:nvGrpSpPr>
          <p:grpSpPr>
            <a:xfrm>
              <a:off x="683512" y="1477511"/>
              <a:ext cx="447360" cy="134907"/>
              <a:chOff x="683512" y="1477511"/>
              <a:chExt cx="447360" cy="134907"/>
            </a:xfrm>
          </p:grpSpPr>
          <p:sp>
            <p:nvSpPr>
              <p:cNvPr id="18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3512" y="1497933"/>
                <a:ext cx="106303" cy="9406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1826" y="1497933"/>
                <a:ext cx="106303" cy="9406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20139" y="1477511"/>
                <a:ext cx="110733" cy="1349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714349" y="1950840"/>
            <a:ext cx="1913436" cy="3926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/>
          <p:cNvSpPr/>
          <p:nvPr/>
        </p:nvSpPr>
        <p:spPr>
          <a:xfrm>
            <a:off x="882870" y="2305121"/>
            <a:ext cx="1534346" cy="372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정보관리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882870" y="2889332"/>
            <a:ext cx="1534346" cy="372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이용자관리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873634" y="3469275"/>
            <a:ext cx="1534346" cy="372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열람실관리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882870" y="4042892"/>
            <a:ext cx="1534346" cy="372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도서관리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882870" y="4629188"/>
            <a:ext cx="1534346" cy="372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882870" y="5216461"/>
            <a:ext cx="1534346" cy="372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59263" y="1950840"/>
            <a:ext cx="5407893" cy="38544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59" name="직선 화살표 연결선 58"/>
          <p:cNvCxnSpPr>
            <a:stCxn id="60" idx="0"/>
          </p:cNvCxnSpPr>
          <p:nvPr/>
        </p:nvCxnSpPr>
        <p:spPr>
          <a:xfrm flipH="1" flipV="1">
            <a:off x="2477195" y="3342130"/>
            <a:ext cx="1353334" cy="105274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47864" y="4394873"/>
            <a:ext cx="965329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상단 메뉴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52052" y="2524011"/>
            <a:ext cx="138537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관리자 </a:t>
            </a:r>
            <a:r>
              <a:rPr lang="en-US" altLang="ko-KR" sz="1600" b="1" dirty="0">
                <a:solidFill>
                  <a:schemeClr val="accent6"/>
                </a:solidFill>
              </a:rPr>
              <a:t>PAGE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5868144" y="4022399"/>
            <a:ext cx="437245" cy="58962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40060" y="4602112"/>
            <a:ext cx="99642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CONTENT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5565864" y="4878743"/>
            <a:ext cx="2347721" cy="36780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</a:rPr>
              <a:t>메뉴 상세보기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4348" y="21429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11. </a:t>
            </a:r>
            <a:r>
              <a:rPr lang="ko-KR" altLang="en-US" b="1" dirty="0" err="1">
                <a:solidFill>
                  <a:srgbClr val="FFC000"/>
                </a:solidFill>
              </a:rPr>
              <a:t>화면설계서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75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43240" y="3714752"/>
            <a:ext cx="3143272" cy="161582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   연</a:t>
            </a:r>
            <a:endParaRPr lang="en-US" altLang="ko-KR" sz="66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 descr="C:\Users\11\Desktop\cam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428736"/>
            <a:ext cx="1857388" cy="1857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11\Desktop\물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3000372"/>
            <a:ext cx="8286808" cy="108574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“</a:t>
            </a:r>
            <a:r>
              <a:rPr lang="ko-KR" altLang="en-US" sz="2300" b="1" dirty="0">
                <a:solidFill>
                  <a:schemeClr val="bg1"/>
                </a:solidFill>
              </a:rPr>
              <a:t>이용자가 많아지는 반면 </a:t>
            </a:r>
            <a:r>
              <a:rPr lang="ko-KR" altLang="en-US" sz="2300" b="1" dirty="0">
                <a:solidFill>
                  <a:schemeClr val="accent6"/>
                </a:solidFill>
              </a:rPr>
              <a:t>도서관 홈페이지가 </a:t>
            </a:r>
            <a:endParaRPr lang="en-US" altLang="ko-KR" sz="23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schemeClr val="accent6"/>
                </a:solidFill>
              </a:rPr>
              <a:t>				</a:t>
            </a:r>
            <a:r>
              <a:rPr lang="ko-KR" altLang="en-US" sz="2300" b="1" dirty="0">
                <a:solidFill>
                  <a:schemeClr val="accent6"/>
                </a:solidFill>
              </a:rPr>
              <a:t>개선</a:t>
            </a:r>
            <a:r>
              <a:rPr lang="ko-KR" altLang="en-US" sz="2300" b="1" dirty="0">
                <a:solidFill>
                  <a:schemeClr val="bg1"/>
                </a:solidFill>
              </a:rPr>
              <a:t>되지 않는 이유는 무엇일까</a:t>
            </a:r>
            <a:r>
              <a:rPr lang="en-US" altLang="ko-KR" sz="2300" b="1" dirty="0">
                <a:solidFill>
                  <a:schemeClr val="bg1"/>
                </a:solidFill>
              </a:rPr>
              <a:t>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21429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01. </a:t>
            </a:r>
            <a:r>
              <a:rPr lang="ko-KR" altLang="en-US" b="1" dirty="0">
                <a:solidFill>
                  <a:srgbClr val="FFC000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획의도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11\Desktop\back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11\Desktop\불편사항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57166"/>
            <a:ext cx="4714876" cy="3650253"/>
          </a:xfrm>
          <a:prstGeom prst="rect">
            <a:avLst/>
          </a:prstGeom>
        </p:spPr>
      </p:pic>
      <p:pic>
        <p:nvPicPr>
          <p:cNvPr id="2051" name="Picture 3" descr="C:\Users\11\Desktop\불편사항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838801" y="2857496"/>
            <a:ext cx="4804869" cy="365407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4288"/>
            <a:ext cx="9144000" cy="685800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71934" y="1671634"/>
            <a:ext cx="5072066" cy="35719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불편하고 복잡해요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886080"/>
            <a:ext cx="3792000" cy="494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너무나 불편하고 복잡합니다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..”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0431" y="3814774"/>
            <a:ext cx="564357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책 한 권 찾는데 미 대사관이나 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정보기관에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 들어가듯이 복잡하게 만들었다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”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48" y="21429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01. </a:t>
            </a:r>
            <a:r>
              <a:rPr lang="ko-KR" altLang="en-US" b="1" dirty="0">
                <a:solidFill>
                  <a:srgbClr val="FFC000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획의도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C:\Users\11\Desktop\id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08309" cy="6858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5786" y="3000372"/>
            <a:ext cx="7929618" cy="11541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“</a:t>
            </a:r>
            <a:r>
              <a:rPr lang="ko-KR" altLang="en-US" sz="2300" b="1" dirty="0">
                <a:solidFill>
                  <a:schemeClr val="accent6"/>
                </a:solidFill>
              </a:rPr>
              <a:t>복잡하지 않은 </a:t>
            </a:r>
            <a:r>
              <a:rPr lang="ko-KR" altLang="en-US" sz="2300" b="1" dirty="0">
                <a:solidFill>
                  <a:schemeClr val="bg1"/>
                </a:solidFill>
              </a:rPr>
              <a:t>메뉴 구성과 사용자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			</a:t>
            </a:r>
            <a:r>
              <a:rPr lang="ko-KR" altLang="en-US" sz="2300" b="1" dirty="0">
                <a:solidFill>
                  <a:schemeClr val="bg1"/>
                </a:solidFill>
              </a:rPr>
              <a:t>입장에서 </a:t>
            </a:r>
            <a:r>
              <a:rPr lang="ko-KR" altLang="en-US" sz="2300" b="1" dirty="0">
                <a:solidFill>
                  <a:schemeClr val="accent6"/>
                </a:solidFill>
              </a:rPr>
              <a:t>필요할 메뉴</a:t>
            </a:r>
            <a:r>
              <a:rPr lang="ko-KR" altLang="en-US" sz="2300" b="1" dirty="0">
                <a:solidFill>
                  <a:schemeClr val="bg1"/>
                </a:solidFill>
              </a:rPr>
              <a:t>를 구상해본다</a:t>
            </a:r>
            <a:r>
              <a:rPr lang="en-US" altLang="ko-KR" sz="2300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348" y="21429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01. </a:t>
            </a:r>
            <a:r>
              <a:rPr lang="ko-KR" altLang="en-US" b="1" dirty="0">
                <a:solidFill>
                  <a:srgbClr val="FFC000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획의도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57158" y="6558156"/>
            <a:ext cx="8358246" cy="141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48" y="21429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02. </a:t>
            </a:r>
            <a:r>
              <a:rPr lang="ko-KR" altLang="en-US" b="1" dirty="0">
                <a:solidFill>
                  <a:srgbClr val="FFC000"/>
                </a:solidFill>
              </a:rPr>
              <a:t>웹사이트 컨셉 및 전략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69" y="1696553"/>
            <a:ext cx="2016223" cy="201622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411760" y="4293096"/>
            <a:ext cx="47525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11760" y="5445224"/>
            <a:ext cx="47525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/>
          <p:cNvSpPr txBox="1"/>
          <p:nvPr/>
        </p:nvSpPr>
        <p:spPr>
          <a:xfrm>
            <a:off x="2710371" y="4545269"/>
            <a:ext cx="415530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7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기존 도서관 사이트 메뉴를 기반으로 </a:t>
            </a:r>
            <a:r>
              <a:rPr lang="ko-KR" altLang="en-US" sz="1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이해하기 쉽게 메뉴를 세분화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하고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관리자 또한 </a:t>
            </a:r>
            <a:r>
              <a:rPr lang="ko-KR" altLang="en-US" sz="1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편리하게 도서를 관리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할 수 있도록 메뉴를 구성한다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둔다</a:t>
            </a:r>
            <a:r>
              <a:rPr lang="en-US" altLang="ko-KR" sz="1200" dirty="0">
                <a:solidFill>
                  <a:schemeClr val="accent6">
                    <a:lumMod val="75000"/>
                    <a:alpha val="99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1200" dirty="0">
              <a:solidFill>
                <a:schemeClr val="accent6">
                  <a:lumMod val="75000"/>
                  <a:alpha val="99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14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57158" y="6558156"/>
            <a:ext cx="8358246" cy="141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48" y="21429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</a:rPr>
              <a:t>02. </a:t>
            </a:r>
            <a:r>
              <a:rPr lang="ko-KR" altLang="en-US" b="1" dirty="0">
                <a:solidFill>
                  <a:srgbClr val="FFC000"/>
                </a:solidFill>
              </a:rPr>
              <a:t>웹사이트 컨셉 및 전략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14340" y="-14288"/>
            <a:ext cx="0" cy="514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77" y="1926688"/>
            <a:ext cx="1457380" cy="1457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9" y="1926688"/>
            <a:ext cx="1457380" cy="14573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30" y="1926688"/>
            <a:ext cx="1457380" cy="14573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4929" y="4243625"/>
            <a:ext cx="27518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accent6"/>
                </a:solidFill>
              </a:rPr>
              <a:t>한눈에 알아볼 수 있는 사용자</a:t>
            </a:r>
            <a:endParaRPr lang="en-US" altLang="ko-KR" sz="1200" b="1" dirty="0">
              <a:solidFill>
                <a:schemeClr val="accent6"/>
              </a:solidFill>
            </a:endParaRPr>
          </a:p>
          <a:p>
            <a:pPr algn="ctr"/>
            <a:endParaRPr lang="en-US" altLang="ko-KR" sz="5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사용하고자 하는 메뉴를 찾아 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헤매지 않고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한번에 들어갈 수 있도록 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메뉴 설명을 자세히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하고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더욱 세분화시켜 메뉴를 구성 시킨다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1314" y="4186620"/>
            <a:ext cx="250260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accent6"/>
                </a:solidFill>
              </a:rPr>
              <a:t>원시적인 방법을 </a:t>
            </a:r>
            <a:endParaRPr lang="en-US" altLang="ko-KR" sz="12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accent6"/>
                </a:solidFill>
              </a:rPr>
              <a:t>사용하지 않는 관리자</a:t>
            </a:r>
            <a:endParaRPr lang="en-US" altLang="ko-KR" sz="1200" b="1" dirty="0">
              <a:solidFill>
                <a:schemeClr val="accent6"/>
              </a:solidFill>
            </a:endParaRPr>
          </a:p>
          <a:p>
            <a:pPr algn="ctr"/>
            <a:endParaRPr lang="en-US" altLang="ko-KR" sz="5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수기로 작성하여 관리하는 방법을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관리자 페이지에서 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할 수 있도록 메뉴 구성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편리함 제공</a:t>
            </a:r>
            <a:endParaRPr lang="en-US" altLang="ko-KR" sz="1200" b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4672" y="4191318"/>
            <a:ext cx="276550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accent6"/>
                </a:solidFill>
              </a:rPr>
              <a:t>발전하지 않은 </a:t>
            </a:r>
            <a:endParaRPr lang="en-US" altLang="ko-KR" sz="12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accent6"/>
                </a:solidFill>
              </a:rPr>
              <a:t>기존 도서홈페이지 보완</a:t>
            </a:r>
            <a:endParaRPr lang="en-US" altLang="ko-KR" sz="1200" b="1" dirty="0">
              <a:solidFill>
                <a:schemeClr val="accent6"/>
              </a:solidFill>
            </a:endParaRPr>
          </a:p>
          <a:p>
            <a:pPr algn="ctr"/>
            <a:endParaRPr lang="en-US" altLang="ko-KR" sz="5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이용자는 많아지는 반면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도서홈페이지는 변화가 없다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기존 도서홈페이지를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좀 더 보완하여 사용자의 편리를 도움</a:t>
            </a:r>
            <a:endParaRPr lang="en-US" altLang="ko-KR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99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1249</Words>
  <Application>Microsoft Office PowerPoint</Application>
  <PresentationFormat>화면 슬라이드 쇼(4:3)</PresentationFormat>
  <Paragraphs>522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HY견고딕</vt:lpstr>
      <vt:lpstr>HY나무L</vt:lpstr>
      <vt:lpstr>나눔바른고딕 Light</vt:lpstr>
      <vt:lpstr>맑은 고딕</vt:lpstr>
      <vt:lpstr>배달의민족 주아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11</dc:creator>
  <cp:lastModifiedBy>Nk Choi</cp:lastModifiedBy>
  <cp:revision>126</cp:revision>
  <dcterms:created xsi:type="dcterms:W3CDTF">2016-11-09T00:48:37Z</dcterms:created>
  <dcterms:modified xsi:type="dcterms:W3CDTF">2016-12-05T06:51:41Z</dcterms:modified>
</cp:coreProperties>
</file>