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7" r:id="rId20"/>
    <p:sldId id="274" r:id="rId21"/>
    <p:sldId id="275" r:id="rId22"/>
  </p:sldIdLst>
  <p:sldSz cx="9144000" cy="6858000" type="screen4x3"/>
  <p:notesSz cx="6858000" cy="9144000"/>
  <p:embeddedFontLst>
    <p:embeddedFont>
      <p:font typeface="Koverwatch" pitchFamily="18" charset="-127"/>
      <p:regular r:id="rId24"/>
    </p:embeddedFont>
    <p:embeddedFont>
      <p:font typeface="맑은 고딕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29"/>
    <a:srgbClr val="FF9900"/>
    <a:srgbClr val="FFC50D"/>
    <a:srgbClr val="FFD65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9" autoAdjust="0"/>
    <p:restoredTop sz="94746" autoAdjust="0"/>
  </p:normalViewPr>
  <p:slideViewPr>
    <p:cSldViewPr>
      <p:cViewPr>
        <p:scale>
          <a:sx n="75" d="100"/>
          <a:sy n="75" d="100"/>
        </p:scale>
        <p:origin x="-68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78037-E1DB-4028-9049-B77A34C63747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09551-7183-450E-84CF-C420FABEB7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09551-7183-450E-84CF-C420FABEB76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703-2E9A-4CA7-A1B8-EE0B92768728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2B4F-2E34-4B5A-BC61-74F146C705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703-2E9A-4CA7-A1B8-EE0B92768728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2B4F-2E34-4B5A-BC61-74F146C705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703-2E9A-4CA7-A1B8-EE0B92768728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2B4F-2E34-4B5A-BC61-74F146C705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703-2E9A-4CA7-A1B8-EE0B92768728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2B4F-2E34-4B5A-BC61-74F146C705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703-2E9A-4CA7-A1B8-EE0B92768728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2B4F-2E34-4B5A-BC61-74F146C705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703-2E9A-4CA7-A1B8-EE0B92768728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2B4F-2E34-4B5A-BC61-74F146C705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703-2E9A-4CA7-A1B8-EE0B92768728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2B4F-2E34-4B5A-BC61-74F146C705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703-2E9A-4CA7-A1B8-EE0B92768728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2B4F-2E34-4B5A-BC61-74F146C705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703-2E9A-4CA7-A1B8-EE0B92768728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2B4F-2E34-4B5A-BC61-74F146C705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703-2E9A-4CA7-A1B8-EE0B92768728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2B4F-2E34-4B5A-BC61-74F146C705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6703-2E9A-4CA7-A1B8-EE0B92768728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2B4F-2E34-4B5A-BC61-74F146C705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703-2E9A-4CA7-A1B8-EE0B92768728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2B4F-2E34-4B5A-BC61-74F146C705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35696" y="80813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1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차 프로젝트 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1169457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99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  <a:tileRect/>
                </a:gradFill>
                <a:latin typeface="Koverwatch" pitchFamily="18" charset="-127"/>
                <a:ea typeface="Koverwatch" pitchFamily="18" charset="-127"/>
              </a:rPr>
              <a:t>주차관리 시스템</a:t>
            </a:r>
            <a:endParaRPr lang="ko-KR" altLang="en-US" sz="80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99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  <a:tileRect/>
              </a:gra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952" y="336976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Koverwatch" pitchFamily="18" charset="-127"/>
                <a:ea typeface="Koverwatch" pitchFamily="18" charset="-127"/>
              </a:rPr>
              <a:t>최고의 플레이</a:t>
            </a:r>
            <a:endParaRPr lang="ko-KR" altLang="en-US" sz="2000" dirty="0">
              <a:solidFill>
                <a:srgbClr val="FF00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0072" y="3656637"/>
            <a:ext cx="1728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i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3RD TEAM </a:t>
            </a:r>
            <a:r>
              <a:rPr lang="ko-KR" altLang="en-US" sz="2600" i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현</a:t>
            </a:r>
            <a:r>
              <a:rPr lang="en-US" altLang="ko-KR" sz="2600" i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.</a:t>
            </a:r>
            <a:r>
              <a:rPr lang="ko-KR" altLang="en-US" sz="2600" i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아</a:t>
            </a:r>
            <a:r>
              <a:rPr lang="en-US" altLang="ko-KR" sz="2600" i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.</a:t>
            </a:r>
            <a:endParaRPr lang="ko-KR" altLang="en-US" sz="2600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0192" y="429309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김진아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	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김희연</a:t>
            </a:r>
            <a:endParaRPr lang="en-US" altLang="ko-KR" sz="2400" dirty="0" smtClean="0"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박미나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	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이상선</a:t>
            </a:r>
            <a:endParaRPr lang="en-US" altLang="ko-KR" sz="2400" dirty="0" smtClean="0"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최현</a:t>
            </a:r>
            <a:r>
              <a:rPr lang="ko-KR" altLang="en-US" sz="2400" dirty="0">
                <a:latin typeface="Koverwatch" pitchFamily="18" charset="-127"/>
                <a:ea typeface="Koverwatch" pitchFamily="18" charset="-127"/>
              </a:rPr>
              <a:t>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88635" y="504383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  <a:latin typeface="Koverwatch" pitchFamily="18" charset="-127"/>
                <a:ea typeface="Koverwatch" pitchFamily="18" charset="-127"/>
              </a:rPr>
              <a:t>조장</a:t>
            </a:r>
            <a:endParaRPr lang="ko-KR" altLang="en-US" sz="2400" dirty="0">
              <a:solidFill>
                <a:srgbClr val="0070C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8104" y="4668465"/>
            <a:ext cx="1072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9966FF"/>
                </a:solidFill>
                <a:latin typeface="Koverwatch" pitchFamily="18" charset="-127"/>
                <a:ea typeface="Koverwatch" pitchFamily="18" charset="-127"/>
              </a:rPr>
              <a:t>부조장</a:t>
            </a:r>
            <a:endParaRPr lang="ko-KR" altLang="en-US" sz="2400" dirty="0">
              <a:solidFill>
                <a:srgbClr val="9966FF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5" name="그림 14" descr="m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0.07882 -0.0004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5 -1.48148E-6 L -0.00781 -1.48148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710584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err="1" smtClean="0">
                <a:latin typeface="Koverwatch" pitchFamily="18" charset="-127"/>
                <a:ea typeface="Koverwatch" pitchFamily="18" charset="-127"/>
              </a:rPr>
              <a:t>컨</a:t>
            </a:r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  </a:t>
            </a:r>
            <a:r>
              <a:rPr lang="ko-KR" altLang="en-US" sz="5000" dirty="0" err="1" smtClean="0">
                <a:latin typeface="Koverwatch" pitchFamily="18" charset="-127"/>
                <a:ea typeface="Koverwatch" pitchFamily="18" charset="-127"/>
              </a:rPr>
              <a:t>트</a:t>
            </a:r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  </a:t>
            </a:r>
            <a:r>
              <a:rPr lang="ko-KR" altLang="en-US" sz="5000" dirty="0" err="1" smtClean="0">
                <a:latin typeface="Koverwatch" pitchFamily="18" charset="-127"/>
                <a:ea typeface="Koverwatch" pitchFamily="18" charset="-127"/>
              </a:rPr>
              <a:t>롤</a:t>
            </a:r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  </a:t>
            </a:r>
            <a:r>
              <a:rPr lang="ko-KR" altLang="en-US" sz="5000" dirty="0" err="1" smtClean="0">
                <a:latin typeface="Koverwatch" pitchFamily="18" charset="-127"/>
                <a:ea typeface="Koverwatch" pitchFamily="18" charset="-127"/>
              </a:rPr>
              <a:t>러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52000" y="694664"/>
            <a:ext cx="1026000" cy="102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7\Desktop\문서작업\New-High-Quality-font-b-USB-b-font-PXN-2113-For-Computer-font-b-Flight-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3832" y="692696"/>
            <a:ext cx="1026000" cy="1026000"/>
          </a:xfrm>
          <a:prstGeom prst="rect">
            <a:avLst/>
          </a:prstGeom>
          <a:noFill/>
        </p:spPr>
      </p:pic>
      <p:sp>
        <p:nvSpPr>
          <p:cNvPr id="80" name="모서리가 둥근 직사각형 79"/>
          <p:cNvSpPr/>
          <p:nvPr/>
        </p:nvSpPr>
        <p:spPr>
          <a:xfrm>
            <a:off x="1475656" y="2781048"/>
            <a:ext cx="720000" cy="216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View</a:t>
            </a: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jsp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6016" y="2781048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Front</a:t>
            </a:r>
          </a:p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Controller</a:t>
            </a: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servlet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82" name="오른쪽 화살표 81"/>
          <p:cNvSpPr/>
          <p:nvPr/>
        </p:nvSpPr>
        <p:spPr>
          <a:xfrm>
            <a:off x="2267744" y="2997072"/>
            <a:ext cx="936104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Koverwatch" pitchFamily="18" charset="-127"/>
                <a:ea typeface="Koverwatch" pitchFamily="18" charset="-127"/>
              </a:rPr>
              <a:t>R e q u e s t</a:t>
            </a:r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220072" y="2781048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Action</a:t>
            </a:r>
          </a:p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Command map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84" name="모서리가 둥근 사각형 설명선 83"/>
          <p:cNvSpPr/>
          <p:nvPr/>
        </p:nvSpPr>
        <p:spPr>
          <a:xfrm>
            <a:off x="5868144" y="1268880"/>
            <a:ext cx="2376264" cy="1584176"/>
          </a:xfrm>
          <a:prstGeom prst="wedgeRoundRectCallout">
            <a:avLst>
              <a:gd name="adj1" fmla="val -37327"/>
              <a:gd name="adj2" fmla="val 6670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Key=value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[ </a:t>
            </a:r>
            <a:r>
              <a:rPr lang="en-US" altLang="ko-KR" sz="14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List.park</a:t>
            </a:r>
            <a:r>
              <a:rPr lang="en-US" altLang="ko-KR" sz="14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= class </a:t>
            </a:r>
            <a:r>
              <a:rPr lang="en-US" altLang="ko-KR" sz="14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ListAction</a:t>
            </a:r>
            <a:endParaRPr lang="en-US" altLang="ko-KR" sz="1400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Login.park</a:t>
            </a:r>
            <a:r>
              <a:rPr lang="en-US" altLang="ko-KR" sz="14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= class </a:t>
            </a:r>
            <a:r>
              <a:rPr lang="en-US" altLang="ko-KR" sz="14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loginformaction</a:t>
            </a:r>
            <a:endParaRPr lang="en-US" altLang="ko-KR" sz="1400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List.memo</a:t>
            </a:r>
            <a:r>
              <a:rPr lang="en-US" altLang="ko-KR" sz="14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= class </a:t>
            </a:r>
            <a:r>
              <a:rPr lang="en-US" altLang="ko-KR" sz="14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listaction</a:t>
            </a:r>
            <a:endParaRPr lang="en-US" altLang="ko-KR" sz="1400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Action.park</a:t>
            </a:r>
            <a:r>
              <a:rPr lang="en-US" altLang="ko-KR" sz="14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= class action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…]</a:t>
            </a:r>
            <a:endParaRPr lang="ko-KR" altLang="en-US" sz="1400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012160" y="2276872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275856" y="4043284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Class action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6804248" y="4043402"/>
            <a:ext cx="1368152" cy="900000"/>
            <a:chOff x="7524328" y="2571750"/>
            <a:chExt cx="1440000" cy="1440000"/>
          </a:xfrm>
        </p:grpSpPr>
        <p:pic>
          <p:nvPicPr>
            <p:cNvPr id="88" name="Picture 6" descr="C:\Users\7\Desktop\문서작업\db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24328" y="2571750"/>
              <a:ext cx="1440000" cy="1440000"/>
            </a:xfrm>
            <a:prstGeom prst="rect">
              <a:avLst/>
            </a:prstGeom>
            <a:noFill/>
          </p:spPr>
        </p:pic>
        <p:sp>
          <p:nvSpPr>
            <p:cNvPr id="89" name="TextBox 88"/>
            <p:cNvSpPr txBox="1"/>
            <p:nvPr/>
          </p:nvSpPr>
          <p:spPr>
            <a:xfrm>
              <a:off x="7668344" y="278777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Koverwatch" pitchFamily="18" charset="-127"/>
                  <a:ea typeface="Koverwatch" pitchFamily="18" charset="-127"/>
                </a:rPr>
                <a:t>DATA BASE</a:t>
              </a:r>
              <a:endParaRPr lang="ko-KR" altLang="en-US" dirty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90" name="타원 89"/>
          <p:cNvSpPr/>
          <p:nvPr/>
        </p:nvSpPr>
        <p:spPr>
          <a:xfrm>
            <a:off x="5220192" y="3933176"/>
            <a:ext cx="1080000" cy="1080000"/>
          </a:xfrm>
          <a:prstGeom prst="ellipse">
            <a:avLst/>
          </a:prstGeom>
          <a:gradFill>
            <a:gsLst>
              <a:gs pos="0">
                <a:schemeClr val="bg1"/>
              </a:gs>
              <a:gs pos="33000">
                <a:srgbClr val="9966FF"/>
              </a:gs>
              <a:gs pos="100000">
                <a:srgbClr val="7030A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Koverwatch" pitchFamily="18" charset="-127"/>
                <a:ea typeface="Koverwatch" pitchFamily="18" charset="-127"/>
              </a:rPr>
              <a:t>Data access</a:t>
            </a:r>
          </a:p>
          <a:p>
            <a:pPr algn="ctr"/>
            <a:r>
              <a:rPr lang="en-US" altLang="ko-KR" sz="1600" dirty="0" smtClean="0">
                <a:latin typeface="Koverwatch" pitchFamily="18" charset="-127"/>
                <a:ea typeface="Koverwatch" pitchFamily="18" charset="-127"/>
              </a:rPr>
              <a:t>object</a:t>
            </a:r>
            <a:endParaRPr lang="ko-KR" altLang="en-US" sz="16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1" name="오른쪽 화살표 90"/>
          <p:cNvSpPr/>
          <p:nvPr/>
        </p:nvSpPr>
        <p:spPr>
          <a:xfrm>
            <a:off x="4797549" y="2992880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 rot="8016562">
            <a:off x="3955110" y="3229326"/>
            <a:ext cx="2495927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3" name="오른쪽 화살표 92"/>
          <p:cNvSpPr/>
          <p:nvPr/>
        </p:nvSpPr>
        <p:spPr>
          <a:xfrm>
            <a:off x="4860032" y="4077192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4" name="오른쪽 화살표 93"/>
          <p:cNvSpPr/>
          <p:nvPr/>
        </p:nvSpPr>
        <p:spPr>
          <a:xfrm>
            <a:off x="6372200" y="4067667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5" name="오른쪽 화살표 94"/>
          <p:cNvSpPr/>
          <p:nvPr/>
        </p:nvSpPr>
        <p:spPr>
          <a:xfrm rot="10800000">
            <a:off x="6372200" y="4509240"/>
            <a:ext cx="360040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6" name="오른쪽 화살표 95"/>
          <p:cNvSpPr/>
          <p:nvPr/>
        </p:nvSpPr>
        <p:spPr>
          <a:xfrm rot="10800000">
            <a:off x="4788024" y="4509240"/>
            <a:ext cx="360040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7" name="왼쪽 화살표 96"/>
          <p:cNvSpPr/>
          <p:nvPr/>
        </p:nvSpPr>
        <p:spPr>
          <a:xfrm>
            <a:off x="2224311" y="4437232"/>
            <a:ext cx="1011535" cy="3600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R e s p o n s e</a:t>
            </a:r>
            <a:endParaRPr lang="ko-KR" altLang="en-US" sz="1300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275856" y="2781048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Front</a:t>
            </a:r>
          </a:p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Controller</a:t>
            </a: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Servlet</a:t>
            </a:r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9" name="오른쪽 화살표 98"/>
          <p:cNvSpPr/>
          <p:nvPr/>
        </p:nvSpPr>
        <p:spPr>
          <a:xfrm rot="8094907">
            <a:off x="4718575" y="3647701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FC000"/>
              </a:gs>
              <a:gs pos="33000">
                <a:srgbClr val="FFCC29"/>
              </a:gs>
              <a:gs pos="100000">
                <a:srgbClr val="FFD6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476672"/>
            <a:ext cx="914400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4932000" y="116632"/>
            <a:ext cx="21602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560000" y="-2880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뷰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&amp;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모   델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6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주   제   선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112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컨</a:t>
            </a:r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트</a:t>
            </a:r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롤</a:t>
            </a:r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러</a:t>
            </a:r>
            <a:endParaRPr lang="ko-KR" altLang="en-US" sz="2400" dirty="0">
              <a:ln>
                <a:solidFill>
                  <a:schemeClr val="bg1">
                    <a:lumMod val="50000"/>
                  </a:schemeClr>
                </a:solidFill>
              </a:ln>
              <a:gradFill>
                <a:gsLst>
                  <a:gs pos="0">
                    <a:schemeClr val="bg1"/>
                  </a:gs>
                  <a:gs pos="33000">
                    <a:schemeClr val="bg1">
                      <a:lumMod val="8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4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환   경   설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36" name="그림 35" descr="m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86" grpId="0" animBg="1"/>
      <p:bldP spid="91" grpId="0" animBg="1"/>
      <p:bldP spid="92" grpId="0" animBg="1"/>
      <p:bldP spid="92" grpId="1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710584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Koverwatch" pitchFamily="18" charset="-127"/>
                <a:ea typeface="Koverwatch" pitchFamily="18" charset="-127"/>
              </a:rPr>
              <a:t>S e r v l e t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52000" y="694664"/>
            <a:ext cx="1026000" cy="102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7\Desktop\문서작업\New-High-Quality-font-b-USB-b-font-PXN-2113-For-Computer-font-b-Flight-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3832" y="692696"/>
            <a:ext cx="1026000" cy="1026000"/>
          </a:xfrm>
          <a:prstGeom prst="rect">
            <a:avLst/>
          </a:prstGeom>
          <a:noFill/>
        </p:spPr>
      </p:pic>
      <p:sp>
        <p:nvSpPr>
          <p:cNvPr id="37" name="모서리가 둥근 직사각형 36"/>
          <p:cNvSpPr/>
          <p:nvPr/>
        </p:nvSpPr>
        <p:spPr>
          <a:xfrm>
            <a:off x="1763688" y="2564904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Front</a:t>
            </a:r>
          </a:p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Controller</a:t>
            </a: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Servlet</a:t>
            </a:r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011920" y="3789040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Action</a:t>
            </a:r>
          </a:p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Command map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763688" y="3789040"/>
            <a:ext cx="2160000" cy="900000"/>
            <a:chOff x="2843808" y="2571750"/>
            <a:chExt cx="3096344" cy="1080120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2843808" y="2571750"/>
              <a:ext cx="3096344" cy="108012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3000">
                  <a:srgbClr val="FFFF99"/>
                </a:gs>
                <a:gs pos="100000">
                  <a:srgbClr val="00B050"/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Properties object</a:t>
              </a:r>
            </a:p>
            <a:p>
              <a:pPr algn="ctr"/>
              <a:endParaRPr lang="en-US" altLang="ko-KR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endParaRPr>
            </a:p>
            <a:p>
              <a:pPr algn="ctr"/>
              <a:endParaRPr lang="ko-KR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987824" y="3090265"/>
              <a:ext cx="2808312" cy="3600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sx="1000" sy="1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Command.Properties</a:t>
              </a:r>
              <a:r>
                <a:rPr lang="en-US" altLang="ko-K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 file</a:t>
              </a:r>
              <a:endParaRPr lang="ko-KR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11960" y="2492896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3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Init  method</a:t>
            </a:r>
            <a:endParaRPr lang="ko-KR" altLang="en-US" sz="3200" spc="3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46" name="Picture 7" descr="C:\Users\7\Desktop\문서작업\med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8487" y="2610000"/>
            <a:ext cx="432048" cy="432048"/>
          </a:xfrm>
          <a:prstGeom prst="rect">
            <a:avLst/>
          </a:prstGeom>
          <a:noFill/>
        </p:spPr>
      </p:pic>
      <p:sp>
        <p:nvSpPr>
          <p:cNvPr id="47" name="오른쪽 화살표 46"/>
          <p:cNvSpPr/>
          <p:nvPr/>
        </p:nvSpPr>
        <p:spPr>
          <a:xfrm>
            <a:off x="3851680" y="4005064"/>
            <a:ext cx="2304256" cy="504056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All action classes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FC000"/>
              </a:gs>
              <a:gs pos="33000">
                <a:srgbClr val="FFCC29"/>
              </a:gs>
              <a:gs pos="100000">
                <a:srgbClr val="FFD6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476672"/>
            <a:ext cx="914400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4932000" y="116632"/>
            <a:ext cx="21602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560000" y="-2880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뷰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&amp;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모   델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주   제   선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12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컨</a:t>
            </a:r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트</a:t>
            </a:r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롤</a:t>
            </a:r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러</a:t>
            </a:r>
            <a:endParaRPr lang="ko-KR" altLang="en-US" sz="2400" dirty="0">
              <a:ln>
                <a:solidFill>
                  <a:schemeClr val="bg1">
                    <a:lumMod val="50000"/>
                  </a:schemeClr>
                </a:solidFill>
              </a:ln>
              <a:gradFill>
                <a:gsLst>
                  <a:gs pos="0">
                    <a:schemeClr val="bg1"/>
                  </a:gs>
                  <a:gs pos="33000">
                    <a:schemeClr val="bg1">
                      <a:lumMod val="8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64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환   경   설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24" name="그림 23" descr="m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710584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Koverwatch" pitchFamily="18" charset="-127"/>
                <a:ea typeface="Koverwatch" pitchFamily="18" charset="-127"/>
              </a:rPr>
              <a:t>S e r v l e t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52000" y="692696"/>
            <a:ext cx="1026000" cy="102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7\Desktop\문서작업\New-High-Quality-font-b-USB-b-font-PXN-2113-For-Computer-font-b-Flight-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3832" y="692696"/>
            <a:ext cx="1026000" cy="1026000"/>
          </a:xfrm>
          <a:prstGeom prst="rect">
            <a:avLst/>
          </a:prstGeom>
          <a:noFill/>
        </p:spPr>
      </p:pic>
      <p:grpSp>
        <p:nvGrpSpPr>
          <p:cNvPr id="51" name="그룹 50"/>
          <p:cNvGrpSpPr/>
          <p:nvPr/>
        </p:nvGrpSpPr>
        <p:grpSpPr>
          <a:xfrm>
            <a:off x="1764000" y="2492896"/>
            <a:ext cx="6336392" cy="2707728"/>
            <a:chOff x="2915816" y="1273710"/>
            <a:chExt cx="6336392" cy="270772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2915816" y="1347614"/>
              <a:ext cx="1440000" cy="900000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3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Front</a:t>
              </a:r>
            </a:p>
            <a:p>
              <a:pPr algn="ctr"/>
              <a:r>
                <a:rPr lang="en-US" altLang="ko-K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Controller</a:t>
              </a:r>
            </a:p>
            <a:p>
              <a:pPr algn="ctr"/>
              <a:r>
                <a:rPr lang="en-US" altLang="ko-KR" sz="170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Servlet</a:t>
              </a:r>
              <a:endPara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endParaRPr>
            </a:p>
          </p:txBody>
        </p:sp>
        <p:grpSp>
          <p:nvGrpSpPr>
            <p:cNvPr id="27" name="그룹 77"/>
            <p:cNvGrpSpPr/>
            <p:nvPr/>
          </p:nvGrpSpPr>
          <p:grpSpPr>
            <a:xfrm>
              <a:off x="4960615" y="1273710"/>
              <a:ext cx="4291593" cy="1077218"/>
              <a:chOff x="4960615" y="1101119"/>
              <a:chExt cx="4291593" cy="1077218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364088" y="1101119"/>
                <a:ext cx="388812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spc="300" dirty="0" smtClean="0">
                    <a:solidFill>
                      <a:srgbClr val="FF6600"/>
                    </a:solidFill>
                    <a:latin typeface="Koverwatch" pitchFamily="18" charset="-127"/>
                    <a:ea typeface="Koverwatch" pitchFamily="18" charset="-127"/>
                  </a:rPr>
                  <a:t>Process method</a:t>
                </a:r>
              </a:p>
              <a:p>
                <a:r>
                  <a:rPr lang="en-US" altLang="ko-KR" sz="3200" b="1" spc="300" dirty="0" smtClean="0">
                    <a:latin typeface="Koverwatch" pitchFamily="18" charset="-127"/>
                    <a:ea typeface="Koverwatch" pitchFamily="18" charset="-127"/>
                  </a:rPr>
                  <a:t>(do get / do post )</a:t>
                </a:r>
                <a:endParaRPr lang="ko-KR" altLang="en-US" sz="3200" spc="300" dirty="0">
                  <a:latin typeface="Koverwatch" pitchFamily="18" charset="-127"/>
                  <a:ea typeface="Koverwatch" pitchFamily="18" charset="-127"/>
                </a:endParaRPr>
              </a:p>
            </p:txBody>
          </p:sp>
          <p:pic>
            <p:nvPicPr>
              <p:cNvPr id="29" name="Picture 7" descr="C:\Users\7\Desktop\문서작업\medal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60615" y="1219462"/>
                <a:ext cx="432048" cy="432048"/>
              </a:xfrm>
              <a:prstGeom prst="rect">
                <a:avLst/>
              </a:prstGeom>
              <a:noFill/>
            </p:spPr>
          </p:pic>
        </p:grpSp>
        <p:sp>
          <p:nvSpPr>
            <p:cNvPr id="30" name="모서리가 둥근 직사각형 29"/>
            <p:cNvSpPr/>
            <p:nvPr/>
          </p:nvSpPr>
          <p:spPr>
            <a:xfrm>
              <a:off x="2915816" y="2469270"/>
              <a:ext cx="1440000" cy="64807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3000">
                  <a:srgbClr val="FFFF99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Action</a:t>
              </a:r>
            </a:p>
            <a:p>
              <a:pPr algn="ctr"/>
              <a:r>
                <a:rPr lang="en-US" altLang="ko-K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Command  map</a:t>
              </a:r>
              <a:endParaRPr lang="ko-KR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932040" y="2469270"/>
              <a:ext cx="1440000" cy="64807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3000">
                  <a:srgbClr val="FFFF99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selected</a:t>
              </a:r>
            </a:p>
            <a:p>
              <a:pPr algn="ctr"/>
              <a:r>
                <a:rPr lang="en-US" altLang="ko-K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Class  action</a:t>
              </a:r>
              <a:endParaRPr lang="ko-KR" altLang="en-US" sz="17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4283968" y="2613286"/>
              <a:ext cx="720080" cy="36004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948424" y="2469270"/>
              <a:ext cx="1440000" cy="64807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3000">
                  <a:srgbClr val="FFFF99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Execute  class.</a:t>
              </a:r>
            </a:p>
            <a:p>
              <a:pPr algn="ctr"/>
              <a:r>
                <a:rPr lang="en-US" altLang="ko-K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Process( );</a:t>
              </a:r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6300352" y="2613286"/>
              <a:ext cx="720080" cy="36004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948264" y="3333366"/>
              <a:ext cx="1440000" cy="64807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3000">
                  <a:srgbClr val="FFFF99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Return</a:t>
              </a:r>
            </a:p>
            <a:p>
              <a:pPr algn="ctr"/>
              <a:r>
                <a:rPr lang="en-US" altLang="ko-K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View  URL</a:t>
              </a:r>
            </a:p>
          </p:txBody>
        </p:sp>
        <p:sp>
          <p:nvSpPr>
            <p:cNvPr id="41" name="오른쪽 화살표 40"/>
            <p:cNvSpPr/>
            <p:nvPr/>
          </p:nvSpPr>
          <p:spPr>
            <a:xfrm rot="5400000">
              <a:off x="7488324" y="3081338"/>
              <a:ext cx="432048" cy="36004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4932200" y="3333366"/>
              <a:ext cx="1440000" cy="64807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3000">
                  <a:srgbClr val="FFFF99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err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Req</a:t>
              </a:r>
              <a:r>
                <a:rPr lang="en-US" altLang="ko-K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-Dispatcher object</a:t>
              </a: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2915816" y="3333366"/>
              <a:ext cx="1440000" cy="64807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33000">
                  <a:srgbClr val="FFFF99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template</a:t>
              </a:r>
            </a:p>
          </p:txBody>
        </p:sp>
        <p:sp>
          <p:nvSpPr>
            <p:cNvPr id="49" name="오른쪽 화살표 48"/>
            <p:cNvSpPr/>
            <p:nvPr/>
          </p:nvSpPr>
          <p:spPr>
            <a:xfrm rot="10800000">
              <a:off x="4274443" y="3477382"/>
              <a:ext cx="720080" cy="36004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0" name="오른쪽 화살표 49"/>
            <p:cNvSpPr/>
            <p:nvPr/>
          </p:nvSpPr>
          <p:spPr>
            <a:xfrm rot="10800000">
              <a:off x="6281142" y="3477382"/>
              <a:ext cx="720080" cy="36004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FC000"/>
              </a:gs>
              <a:gs pos="33000">
                <a:srgbClr val="FFCC29"/>
              </a:gs>
              <a:gs pos="100000">
                <a:srgbClr val="FFD6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476672"/>
            <a:ext cx="914400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4932000" y="116632"/>
            <a:ext cx="21602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560000" y="-2880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뷰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&amp;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모   델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6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주   제   선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12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컨</a:t>
            </a:r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트</a:t>
            </a:r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롤</a:t>
            </a:r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러</a:t>
            </a:r>
            <a:endParaRPr lang="ko-KR" altLang="en-US" sz="2400" dirty="0">
              <a:ln>
                <a:solidFill>
                  <a:schemeClr val="bg1">
                    <a:lumMod val="50000"/>
                  </a:schemeClr>
                </a:solidFill>
              </a:ln>
              <a:gradFill>
                <a:gsLst>
                  <a:gs pos="0">
                    <a:schemeClr val="bg1"/>
                  </a:gs>
                  <a:gs pos="33000">
                    <a:schemeClr val="bg1">
                      <a:lumMod val="8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4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환   경   설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46" name="그림 45" descr="m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708616"/>
            <a:ext cx="5256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잠  금  해  제  </a:t>
            </a:r>
            <a:r>
              <a:rPr lang="en-US" altLang="ko-KR" sz="5000" dirty="0" smtClean="0">
                <a:latin typeface="Koverwatch" pitchFamily="18" charset="-127"/>
                <a:ea typeface="Koverwatch" pitchFamily="18" charset="-127"/>
              </a:rPr>
              <a:t>( </a:t>
            </a:r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로  그  인 </a:t>
            </a:r>
            <a:r>
              <a:rPr lang="en-US" altLang="ko-KR" sz="5000" dirty="0" smtClean="0">
                <a:latin typeface="Koverwatch" pitchFamily="18" charset="-127"/>
                <a:ea typeface="Koverwatch" pitchFamily="18" charset="-127"/>
              </a:rPr>
              <a:t>)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39" name="Picture 3" descr="C:\Users\7\Desktop\문서작업\l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4000" y="692696"/>
            <a:ext cx="1026000" cy="1026000"/>
          </a:xfrm>
          <a:prstGeom prst="rect">
            <a:avLst/>
          </a:prstGeom>
          <a:noFill/>
        </p:spPr>
      </p:pic>
      <p:sp>
        <p:nvSpPr>
          <p:cNvPr id="18" name="모서리가 둥근 직사각형 17"/>
          <p:cNvSpPr/>
          <p:nvPr/>
        </p:nvSpPr>
        <p:spPr>
          <a:xfrm>
            <a:off x="2915816" y="3467096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servlet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452320" y="4653136"/>
            <a:ext cx="1080000" cy="1080000"/>
          </a:xfrm>
          <a:prstGeom prst="ellipse">
            <a:avLst/>
          </a:prstGeom>
          <a:gradFill>
            <a:gsLst>
              <a:gs pos="0">
                <a:schemeClr val="bg1"/>
              </a:gs>
              <a:gs pos="33000">
                <a:srgbClr val="9966FF"/>
              </a:gs>
              <a:gs pos="100000">
                <a:srgbClr val="7030A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Koverwatch" pitchFamily="18" charset="-127"/>
                <a:ea typeface="Koverwatch" pitchFamily="18" charset="-127"/>
              </a:rPr>
              <a:t>Data access</a:t>
            </a:r>
          </a:p>
          <a:p>
            <a:pPr algn="ctr"/>
            <a:r>
              <a:rPr lang="en-US" altLang="ko-KR" sz="1600" dirty="0" smtClean="0">
                <a:latin typeface="Koverwatch" pitchFamily="18" charset="-127"/>
                <a:ea typeface="Koverwatch" pitchFamily="18" charset="-127"/>
              </a:rPr>
              <a:t>object</a:t>
            </a:r>
            <a:endParaRPr lang="ko-KR" altLang="en-US" sz="16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03648" y="3465344"/>
            <a:ext cx="720000" cy="216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View</a:t>
            </a: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jsp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308304" y="3429000"/>
            <a:ext cx="1368152" cy="900000"/>
            <a:chOff x="7524328" y="2571750"/>
            <a:chExt cx="1440000" cy="1440000"/>
          </a:xfrm>
        </p:grpSpPr>
        <p:pic>
          <p:nvPicPr>
            <p:cNvPr id="25" name="Picture 6" descr="C:\Users\7\Desktop\문서작업\db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24328" y="2571750"/>
              <a:ext cx="1440000" cy="144000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7668344" y="2787774"/>
              <a:ext cx="1152128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/>
                    </a:solidFill>
                  </a:ln>
                  <a:latin typeface="Koverwatch" pitchFamily="18" charset="-127"/>
                  <a:ea typeface="Koverwatch" pitchFamily="18" charset="-127"/>
                </a:rPr>
                <a:t>Login db</a:t>
              </a:r>
              <a:endParaRPr lang="ko-KR" altLang="en-US" dirty="0">
                <a:ln>
                  <a:solidFill>
                    <a:schemeClr val="bg1"/>
                  </a:solidFill>
                </a:ln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5148064" y="2348880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Class A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3059832" y="2024936"/>
            <a:ext cx="1080000" cy="1116032"/>
            <a:chOff x="3347984" y="2024936"/>
            <a:chExt cx="1080000" cy="1116032"/>
          </a:xfrm>
        </p:grpSpPr>
        <p:sp>
          <p:nvSpPr>
            <p:cNvPr id="28" name="타원 27"/>
            <p:cNvSpPr/>
            <p:nvPr/>
          </p:nvSpPr>
          <p:spPr>
            <a:xfrm>
              <a:off x="3347984" y="2024936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Koverwatch" pitchFamily="18" charset="-127"/>
                  <a:ea typeface="Koverwatch" pitchFamily="18" charset="-127"/>
                </a:rPr>
                <a:t>Session</a:t>
              </a:r>
            </a:p>
            <a:p>
              <a:pPr algn="ctr"/>
              <a:endParaRPr lang="en-US" altLang="ko-KR" sz="1600" dirty="0" smtClean="0">
                <a:latin typeface="Koverwatch" pitchFamily="18" charset="-127"/>
                <a:ea typeface="Koverwatch" pitchFamily="18" charset="-127"/>
              </a:endParaRPr>
            </a:p>
            <a:p>
              <a:pPr algn="ctr"/>
              <a:endParaRPr lang="en-US" altLang="ko-KR" sz="1600" dirty="0" smtClean="0">
                <a:latin typeface="Koverwatch" pitchFamily="18" charset="-127"/>
                <a:ea typeface="Koverwatch" pitchFamily="18" charset="-127"/>
              </a:endParaRPr>
            </a:p>
            <a:p>
              <a:pPr algn="ctr"/>
              <a:endParaRPr lang="ko-KR" altLang="en-US" sz="16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491880" y="2312968"/>
              <a:ext cx="828000" cy="82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Koverwatch" pitchFamily="18" charset="-127"/>
                  <a:ea typeface="Koverwatch" pitchFamily="18" charset="-127"/>
                </a:rPr>
                <a:t>Login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Koverwatch" pitchFamily="18" charset="-127"/>
                  <a:ea typeface="Koverwatch" pitchFamily="18" charset="-127"/>
                </a:rPr>
                <a:t>vo</a:t>
              </a:r>
              <a:endParaRPr lang="ko-KR" altLang="en-US" sz="1600" dirty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32" name="오른쪽 화살표 31"/>
          <p:cNvSpPr/>
          <p:nvPr/>
        </p:nvSpPr>
        <p:spPr>
          <a:xfrm>
            <a:off x="2005112" y="3717032"/>
            <a:ext cx="1080120" cy="4320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Koverwatch" pitchFamily="18" charset="-127"/>
                <a:ea typeface="Koverwatch" pitchFamily="18" charset="-127"/>
              </a:rPr>
              <a:t>R e q u e s t   A</a:t>
            </a:r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16200000">
            <a:off x="3113838" y="3086962"/>
            <a:ext cx="612068" cy="4320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179512" y="1916832"/>
            <a:ext cx="2736304" cy="1224136"/>
          </a:xfrm>
          <a:prstGeom prst="wedgeRoundRectCallout">
            <a:avLst>
              <a:gd name="adj1" fmla="val 61184"/>
              <a:gd name="adj2" fmla="val 1005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1. Session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을 통해 로그인 여부 확인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2. true -&gt;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원래 요청대로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3. false -&gt;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로그인 페이지로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1" name="오른쪽 화살표 40"/>
          <p:cNvSpPr/>
          <p:nvPr/>
        </p:nvSpPr>
        <p:spPr>
          <a:xfrm rot="19609657">
            <a:off x="4097374" y="3058205"/>
            <a:ext cx="1399138" cy="4320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latin typeface="Koverwatch" pitchFamily="18" charset="-127"/>
                <a:ea typeface="Koverwatch" pitchFamily="18" charset="-127"/>
              </a:rPr>
              <a:t>참</a:t>
            </a:r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15816" y="4725144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Login.jsp</a:t>
            </a:r>
          </a:p>
        </p:txBody>
      </p:sp>
      <p:sp>
        <p:nvSpPr>
          <p:cNvPr id="46" name="아래쪽 화살표 45"/>
          <p:cNvSpPr/>
          <p:nvPr/>
        </p:nvSpPr>
        <p:spPr>
          <a:xfrm>
            <a:off x="3059832" y="4149080"/>
            <a:ext cx="432048" cy="792088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거</a:t>
            </a:r>
            <a:endParaRPr lang="en-US" altLang="ko-KR" sz="1400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pPr algn="ctr">
              <a:lnSpc>
                <a:spcPct val="60000"/>
              </a:lnSpc>
            </a:pPr>
            <a:endParaRPr lang="en-US" altLang="ko-KR" sz="1400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pPr algn="ctr">
              <a:lnSpc>
                <a:spcPct val="6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짓</a:t>
            </a:r>
            <a:endParaRPr lang="ko-KR" altLang="en-US" sz="1400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3563888" y="2996952"/>
            <a:ext cx="432048" cy="648072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endParaRPr lang="en-US" altLang="ko-KR" sz="1400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48064" y="4725144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Class</a:t>
            </a: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loginaction</a:t>
            </a:r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9" name="오른쪽 화살표 48"/>
          <p:cNvSpPr/>
          <p:nvPr/>
        </p:nvSpPr>
        <p:spPr>
          <a:xfrm>
            <a:off x="4211960" y="4797152"/>
            <a:ext cx="1080120" cy="4320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0" name="타원형 설명선 49"/>
          <p:cNvSpPr/>
          <p:nvPr/>
        </p:nvSpPr>
        <p:spPr>
          <a:xfrm>
            <a:off x="4716016" y="3933056"/>
            <a:ext cx="2376264" cy="792088"/>
          </a:xfrm>
          <a:prstGeom prst="wedgeEllipseCallout">
            <a:avLst>
              <a:gd name="adj1" fmla="val -53353"/>
              <a:gd name="adj2" fmla="val 809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Id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password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전달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6516216" y="4797152"/>
            <a:ext cx="1080120" cy="4320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5" name="오른쪽 화살표 54"/>
          <p:cNvSpPr/>
          <p:nvPr/>
        </p:nvSpPr>
        <p:spPr>
          <a:xfrm rot="16200000">
            <a:off x="7506326" y="4311098"/>
            <a:ext cx="612068" cy="4320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8" name="아래쪽 화살표 57"/>
          <p:cNvSpPr/>
          <p:nvPr/>
        </p:nvSpPr>
        <p:spPr>
          <a:xfrm>
            <a:off x="8028384" y="4221088"/>
            <a:ext cx="432048" cy="648072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endParaRPr lang="en-US" altLang="ko-KR" sz="1400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0" name="오른쪽 화살표 59"/>
          <p:cNvSpPr/>
          <p:nvPr/>
        </p:nvSpPr>
        <p:spPr>
          <a:xfrm rot="10800000">
            <a:off x="6482309" y="5157192"/>
            <a:ext cx="1080120" cy="43204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1" name="오른쪽 화살표 60"/>
          <p:cNvSpPr/>
          <p:nvPr/>
        </p:nvSpPr>
        <p:spPr>
          <a:xfrm rot="10800000">
            <a:off x="1979712" y="5157192"/>
            <a:ext cx="3240360" cy="43204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3707904" y="2852936"/>
            <a:ext cx="1872208" cy="216024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FC000"/>
              </a:gs>
              <a:gs pos="33000">
                <a:srgbClr val="FFCC29"/>
              </a:gs>
              <a:gs pos="100000">
                <a:srgbClr val="FFD6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0" y="476672"/>
            <a:ext cx="914400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오른쪽 화살표 69"/>
          <p:cNvSpPr/>
          <p:nvPr/>
        </p:nvSpPr>
        <p:spPr>
          <a:xfrm>
            <a:off x="7380000" y="116632"/>
            <a:ext cx="21602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16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주   제   선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64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환   경   설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60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뷰</a:t>
            </a:r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   </a:t>
            </a:r>
            <a:r>
              <a:rPr lang="en-US" altLang="ko-KR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&amp;   </a:t>
            </a:r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모   델</a:t>
            </a:r>
            <a:endParaRPr lang="ko-KR" altLang="en-US" sz="2400" dirty="0">
              <a:ln>
                <a:solidFill>
                  <a:schemeClr val="bg1">
                    <a:lumMod val="50000"/>
                  </a:schemeClr>
                </a:solidFill>
              </a:ln>
              <a:gradFill>
                <a:gsLst>
                  <a:gs pos="0">
                    <a:schemeClr val="bg1"/>
                  </a:gs>
                  <a:gs pos="33000">
                    <a:schemeClr val="bg1">
                      <a:lumMod val="8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12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컨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트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롤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러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42" name="그림 41" descr="m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  <p:bldP spid="27" grpId="1" animBg="1"/>
      <p:bldP spid="32" grpId="0" animBg="1"/>
      <p:bldP spid="33" grpId="0" animBg="1"/>
      <p:bldP spid="40" grpId="0" animBg="1"/>
      <p:bldP spid="41" grpId="0" animBg="1"/>
      <p:bldP spid="41" grpId="1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0" grpId="1" animBg="1"/>
      <p:bldP spid="51" grpId="1" animBg="1"/>
      <p:bldP spid="55" grpId="0" animBg="1"/>
      <p:bldP spid="58" grpId="0" animBg="1"/>
      <p:bldP spid="60" grpId="1" animBg="1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6156176" y="718096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( </a:t>
            </a:r>
            <a:r>
              <a:rPr lang="ko-KR" altLang="en-US" sz="50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현 석 </a:t>
            </a:r>
            <a:r>
              <a:rPr lang="en-US" altLang="ko-KR" sz="50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)</a:t>
            </a:r>
            <a:endParaRPr lang="ko-KR" altLang="en-US" sz="50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710584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주  차  현  황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7" name="그룹 62"/>
          <p:cNvGrpSpPr/>
          <p:nvPr/>
        </p:nvGrpSpPr>
        <p:grpSpPr>
          <a:xfrm>
            <a:off x="2034000" y="692696"/>
            <a:ext cx="1026000" cy="1026000"/>
            <a:chOff x="3059832" y="195486"/>
            <a:chExt cx="1026000" cy="1026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059832" y="195486"/>
              <a:ext cx="1026000" cy="102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Picture 6" descr="C:\Users\7\Desktop\문서작업\park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59832" y="195486"/>
              <a:ext cx="1025525" cy="1025525"/>
            </a:xfrm>
            <a:prstGeom prst="rect">
              <a:avLst/>
            </a:prstGeom>
            <a:noFill/>
          </p:spPr>
        </p:pic>
      </p:grpSp>
      <p:sp>
        <p:nvSpPr>
          <p:cNvPr id="43" name="모서리가 둥근 직사각형 42"/>
          <p:cNvSpPr/>
          <p:nvPr/>
        </p:nvSpPr>
        <p:spPr>
          <a:xfrm>
            <a:off x="1475656" y="2781048"/>
            <a:ext cx="720000" cy="216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View</a:t>
            </a: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jsp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276016" y="2781048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servlet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2123728" y="2997072"/>
            <a:ext cx="1296144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latin typeface="Koverwatch" pitchFamily="18" charset="-127"/>
                <a:ea typeface="Koverwatch" pitchFamily="18" charset="-127"/>
              </a:rPr>
              <a:t>List.park</a:t>
            </a:r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220072" y="2781048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Action</a:t>
            </a:r>
          </a:p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Command map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5868144" y="1268880"/>
            <a:ext cx="3024336" cy="1584176"/>
          </a:xfrm>
          <a:prstGeom prst="wedgeRoundRectCallout">
            <a:avLst>
              <a:gd name="adj1" fmla="val -37327"/>
              <a:gd name="adj2" fmla="val 6670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Key=value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[ </a:t>
            </a:r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List.park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= class </a:t>
            </a:r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ListAction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Action.park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= class action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…]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12160" y="1641500"/>
            <a:ext cx="2160240" cy="275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75856" y="4043284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Class</a:t>
            </a: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listaction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804248" y="4043402"/>
            <a:ext cx="1368152" cy="900000"/>
            <a:chOff x="7524328" y="2571750"/>
            <a:chExt cx="1440000" cy="1440000"/>
          </a:xfrm>
        </p:grpSpPr>
        <p:pic>
          <p:nvPicPr>
            <p:cNvPr id="61" name="Picture 6" descr="C:\Users\7\Desktop\문서작업\db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24328" y="2571750"/>
              <a:ext cx="1440000" cy="1440000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/>
          </p:nvSpPr>
          <p:spPr>
            <a:xfrm>
              <a:off x="7668344" y="2787774"/>
              <a:ext cx="1152128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Koverwatch" pitchFamily="18" charset="-127"/>
                  <a:ea typeface="Koverwatch" pitchFamily="18" charset="-127"/>
                </a:rPr>
                <a:t>parkdb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63" name="타원 62"/>
          <p:cNvSpPr/>
          <p:nvPr/>
        </p:nvSpPr>
        <p:spPr>
          <a:xfrm>
            <a:off x="5220192" y="3933176"/>
            <a:ext cx="1080000" cy="1080000"/>
          </a:xfrm>
          <a:prstGeom prst="ellipse">
            <a:avLst/>
          </a:prstGeom>
          <a:gradFill>
            <a:gsLst>
              <a:gs pos="0">
                <a:schemeClr val="bg1"/>
              </a:gs>
              <a:gs pos="33000">
                <a:srgbClr val="9966FF"/>
              </a:gs>
              <a:gs pos="100000">
                <a:srgbClr val="7030A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Koverwatch" pitchFamily="18" charset="-127"/>
                <a:ea typeface="Koverwatch" pitchFamily="18" charset="-127"/>
              </a:rPr>
              <a:t>Data access</a:t>
            </a:r>
          </a:p>
          <a:p>
            <a:pPr algn="ctr"/>
            <a:r>
              <a:rPr lang="en-US" altLang="ko-KR" sz="1600" dirty="0" smtClean="0">
                <a:latin typeface="Koverwatch" pitchFamily="18" charset="-127"/>
                <a:ea typeface="Koverwatch" pitchFamily="18" charset="-127"/>
              </a:rPr>
              <a:t>object</a:t>
            </a:r>
            <a:endParaRPr lang="ko-KR" altLang="en-US" sz="16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4797549" y="2992880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 rot="8016562">
            <a:off x="3955110" y="3229326"/>
            <a:ext cx="2495927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4860032" y="4077192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9" name="오른쪽 화살표 68"/>
          <p:cNvSpPr/>
          <p:nvPr/>
        </p:nvSpPr>
        <p:spPr>
          <a:xfrm>
            <a:off x="6372200" y="4067667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6372200" y="4509240"/>
            <a:ext cx="360040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1" name="오른쪽 화살표 70"/>
          <p:cNvSpPr/>
          <p:nvPr/>
        </p:nvSpPr>
        <p:spPr>
          <a:xfrm rot="10800000">
            <a:off x="4788024" y="4509240"/>
            <a:ext cx="360040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2" name="왼쪽 화살표 71"/>
          <p:cNvSpPr/>
          <p:nvPr/>
        </p:nvSpPr>
        <p:spPr>
          <a:xfrm>
            <a:off x="2224311" y="4437232"/>
            <a:ext cx="1011535" cy="3600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4" name="오른쪽 화살표 73"/>
          <p:cNvSpPr/>
          <p:nvPr/>
        </p:nvSpPr>
        <p:spPr>
          <a:xfrm rot="8094907">
            <a:off x="4718575" y="3647701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1691680" y="1484784"/>
            <a:ext cx="2376264" cy="1152128"/>
          </a:xfrm>
          <a:prstGeom prst="wedgeRoundRectCallout">
            <a:avLst>
              <a:gd name="adj1" fmla="val -6863"/>
              <a:gd name="adj2" fmla="val 914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전달하는 값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Fnum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층수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6" name="모서리가 둥근 사각형 설명선 75"/>
          <p:cNvSpPr/>
          <p:nvPr/>
        </p:nvSpPr>
        <p:spPr>
          <a:xfrm>
            <a:off x="3851920" y="4869160"/>
            <a:ext cx="1872208" cy="864096"/>
          </a:xfrm>
          <a:prstGeom prst="wedgeRoundRectCallout">
            <a:avLst>
              <a:gd name="adj1" fmla="val 12871"/>
              <a:gd name="adj2" fmla="val -1245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매개변수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층수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7" name="모서리가 둥근 사각형 설명선 76"/>
          <p:cNvSpPr/>
          <p:nvPr/>
        </p:nvSpPr>
        <p:spPr>
          <a:xfrm>
            <a:off x="6228184" y="4869160"/>
            <a:ext cx="1872208" cy="864096"/>
          </a:xfrm>
          <a:prstGeom prst="wedgeRoundRectCallout">
            <a:avLst>
              <a:gd name="adj1" fmla="val -33256"/>
              <a:gd name="adj2" fmla="val -746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전달받은 층에 해당하는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주차공간 정보만 추출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86" name="모서리가 둥근 사각형 설명선 85"/>
          <p:cNvSpPr/>
          <p:nvPr/>
        </p:nvSpPr>
        <p:spPr>
          <a:xfrm>
            <a:off x="1187624" y="4869160"/>
            <a:ext cx="1872208" cy="864096"/>
          </a:xfrm>
          <a:prstGeom prst="wedgeRoundRectCallout">
            <a:avLst>
              <a:gd name="adj1" fmla="val 36613"/>
              <a:gd name="adj2" fmla="val -804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의 각 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를 </a:t>
            </a:r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vo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객체로 만들어 전달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FC000"/>
              </a:gs>
              <a:gs pos="33000">
                <a:srgbClr val="FFCC29"/>
              </a:gs>
              <a:gs pos="100000">
                <a:srgbClr val="FFD6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0" y="476672"/>
            <a:ext cx="914400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오른쪽 화살표 89"/>
          <p:cNvSpPr/>
          <p:nvPr/>
        </p:nvSpPr>
        <p:spPr>
          <a:xfrm>
            <a:off x="7380000" y="116632"/>
            <a:ext cx="21602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16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주   제   선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64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환   경   설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560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뷰</a:t>
            </a:r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   </a:t>
            </a:r>
            <a:r>
              <a:rPr lang="en-US" altLang="ko-KR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&amp;   </a:t>
            </a:r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모   델</a:t>
            </a:r>
            <a:endParaRPr lang="ko-KR" altLang="en-US" sz="2400" dirty="0">
              <a:ln>
                <a:solidFill>
                  <a:schemeClr val="bg1">
                    <a:lumMod val="50000"/>
                  </a:schemeClr>
                </a:solidFill>
              </a:ln>
              <a:gradFill>
                <a:gsLst>
                  <a:gs pos="0">
                    <a:schemeClr val="bg1"/>
                  </a:gs>
                  <a:gs pos="33000">
                    <a:schemeClr val="bg1">
                      <a:lumMod val="8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42" name="그림 41" descr="m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112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컨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트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롤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러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026" name="Picture 2" descr="C:\Users\7\Desktop\문서작업\lis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5" grpId="0" animBg="1"/>
      <p:bldP spid="55" grpId="1" animBg="1"/>
      <p:bldP spid="58" grpId="0" animBg="1"/>
      <p:bldP spid="63" grpId="0" animBg="1"/>
      <p:bldP spid="66" grpId="0" animBg="1"/>
      <p:bldP spid="67" grpId="0" animBg="1"/>
      <p:bldP spid="67" grpId="1" animBg="1"/>
      <p:bldP spid="68" grpId="0" animBg="1"/>
      <p:bldP spid="69" grpId="0" animBg="1"/>
      <p:bldP spid="70" grpId="0" animBg="1"/>
      <p:bldP spid="71" grpId="0" animBg="1"/>
      <p:bldP spid="72" grpId="2" animBg="1"/>
      <p:bldP spid="74" grpId="0" animBg="1"/>
      <p:bldP spid="75" grpId="2" animBg="1"/>
      <p:bldP spid="76" grpId="0" animBg="1"/>
      <p:bldP spid="77" grpId="0" animBg="1"/>
      <p:bldP spid="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0" y="-28800"/>
            <a:ext cx="9360200" cy="577480"/>
            <a:chOff x="0" y="-28800"/>
            <a:chExt cx="9360200" cy="577480"/>
          </a:xfrm>
        </p:grpSpPr>
        <p:sp>
          <p:nvSpPr>
            <p:cNvPr id="52" name="직사각형 51"/>
            <p:cNvSpPr/>
            <p:nvPr/>
          </p:nvSpPr>
          <p:spPr>
            <a:xfrm>
              <a:off x="0" y="0"/>
              <a:ext cx="9144000" cy="476672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33000">
                  <a:srgbClr val="FFCC29"/>
                </a:gs>
                <a:gs pos="100000">
                  <a:srgbClr val="FFD65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0" y="476672"/>
              <a:ext cx="9144000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오른쪽 화살표 53"/>
            <p:cNvSpPr/>
            <p:nvPr/>
          </p:nvSpPr>
          <p:spPr>
            <a:xfrm>
              <a:off x="7380000" y="116632"/>
              <a:ext cx="216024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6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주   제   선   정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64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환   경   설   정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60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뷰</a:t>
              </a:r>
              <a:r>
                <a:rPr lang="ko-KR" altLang="en-US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en-US" altLang="ko-KR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&amp;   </a:t>
              </a:r>
              <a:r>
                <a:rPr lang="ko-KR" altLang="en-US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모   델</a:t>
              </a:r>
              <a:endParaRPr lang="ko-KR" alt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12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컨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트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롤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러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156176" y="718096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( </a:t>
            </a:r>
            <a:r>
              <a:rPr lang="ko-KR" altLang="en-US" sz="50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진아 </a:t>
            </a:r>
            <a:r>
              <a:rPr lang="en-US" altLang="ko-KR" sz="50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)</a:t>
            </a:r>
            <a:endParaRPr lang="ko-KR" altLang="en-US" sz="50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710584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주  차  등  </a:t>
            </a:r>
            <a:r>
              <a:rPr lang="ko-KR" altLang="en-US" sz="5000" dirty="0" err="1" smtClean="0">
                <a:latin typeface="Koverwatch" pitchFamily="18" charset="-127"/>
                <a:ea typeface="Koverwatch" pitchFamily="18" charset="-127"/>
              </a:rPr>
              <a:t>록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3" name="그룹 62"/>
          <p:cNvGrpSpPr/>
          <p:nvPr/>
        </p:nvGrpSpPr>
        <p:grpSpPr>
          <a:xfrm>
            <a:off x="2034000" y="692696"/>
            <a:ext cx="1026000" cy="1026000"/>
            <a:chOff x="3059832" y="195486"/>
            <a:chExt cx="1026000" cy="1026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059832" y="195486"/>
              <a:ext cx="1026000" cy="102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Picture 6" descr="C:\Users\7\Desktop\문서작업\par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59832" y="195486"/>
              <a:ext cx="1025525" cy="1025525"/>
            </a:xfrm>
            <a:prstGeom prst="rect">
              <a:avLst/>
            </a:prstGeom>
            <a:noFill/>
          </p:spPr>
        </p:pic>
      </p:grpSp>
      <p:sp>
        <p:nvSpPr>
          <p:cNvPr id="43" name="모서리가 둥근 직사각형 42"/>
          <p:cNvSpPr/>
          <p:nvPr/>
        </p:nvSpPr>
        <p:spPr>
          <a:xfrm>
            <a:off x="1475656" y="2781048"/>
            <a:ext cx="720000" cy="216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View</a:t>
            </a: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jsp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276016" y="2781048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servlet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2123728" y="2997072"/>
            <a:ext cx="1296144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latin typeface="Koverwatch" pitchFamily="18" charset="-127"/>
                <a:ea typeface="Koverwatch" pitchFamily="18" charset="-127"/>
              </a:rPr>
              <a:t>Registpro.park</a:t>
            </a:r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220072" y="2781048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Action</a:t>
            </a:r>
          </a:p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Command map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5868144" y="1268880"/>
            <a:ext cx="3024336" cy="1584176"/>
          </a:xfrm>
          <a:prstGeom prst="wedgeRoundRectCallout">
            <a:avLst>
              <a:gd name="adj1" fmla="val -37327"/>
              <a:gd name="adj2" fmla="val 6670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Key=value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[ </a:t>
            </a:r>
            <a:r>
              <a:rPr lang="en-US" altLang="ko-KR" sz="16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registpro.park</a:t>
            </a:r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= class </a:t>
            </a:r>
            <a:r>
              <a:rPr lang="en-US" altLang="ko-KR" sz="16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registproaction</a:t>
            </a:r>
            <a:endParaRPr lang="en-US" altLang="ko-KR" sz="1600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…]</a:t>
            </a:r>
            <a:endParaRPr lang="ko-KR" altLang="en-US" sz="1600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12160" y="1688108"/>
            <a:ext cx="2674640" cy="267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75856" y="4043284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Class</a:t>
            </a: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registproaction</a:t>
            </a:r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4" name="그룹 59"/>
          <p:cNvGrpSpPr/>
          <p:nvPr/>
        </p:nvGrpSpPr>
        <p:grpSpPr>
          <a:xfrm>
            <a:off x="6804248" y="4043402"/>
            <a:ext cx="1368152" cy="900000"/>
            <a:chOff x="7524328" y="2571750"/>
            <a:chExt cx="1440000" cy="1440000"/>
          </a:xfrm>
        </p:grpSpPr>
        <p:pic>
          <p:nvPicPr>
            <p:cNvPr id="61" name="Picture 6" descr="C:\Users\7\Desktop\문서작업\db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24328" y="2571750"/>
              <a:ext cx="1440000" cy="1440000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/>
          </p:nvSpPr>
          <p:spPr>
            <a:xfrm>
              <a:off x="7668344" y="2787774"/>
              <a:ext cx="1152128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Koverwatch" pitchFamily="18" charset="-127"/>
                  <a:ea typeface="Koverwatch" pitchFamily="18" charset="-127"/>
                </a:rPr>
                <a:t>parkdb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63" name="타원 62"/>
          <p:cNvSpPr/>
          <p:nvPr/>
        </p:nvSpPr>
        <p:spPr>
          <a:xfrm>
            <a:off x="5220192" y="3933176"/>
            <a:ext cx="1080000" cy="1080000"/>
          </a:xfrm>
          <a:prstGeom prst="ellipse">
            <a:avLst/>
          </a:prstGeom>
          <a:gradFill>
            <a:gsLst>
              <a:gs pos="0">
                <a:schemeClr val="bg1"/>
              </a:gs>
              <a:gs pos="33000">
                <a:srgbClr val="9966FF"/>
              </a:gs>
              <a:gs pos="100000">
                <a:srgbClr val="7030A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Koverwatch" pitchFamily="18" charset="-127"/>
                <a:ea typeface="Koverwatch" pitchFamily="18" charset="-127"/>
              </a:rPr>
              <a:t>Data access</a:t>
            </a:r>
          </a:p>
          <a:p>
            <a:pPr algn="ctr"/>
            <a:r>
              <a:rPr lang="en-US" altLang="ko-KR" sz="1600" dirty="0" smtClean="0">
                <a:latin typeface="Koverwatch" pitchFamily="18" charset="-127"/>
                <a:ea typeface="Koverwatch" pitchFamily="18" charset="-127"/>
              </a:rPr>
              <a:t>object</a:t>
            </a:r>
            <a:endParaRPr lang="ko-KR" altLang="en-US" sz="16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4797549" y="2992880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 rot="8016562">
            <a:off x="3955110" y="3229326"/>
            <a:ext cx="2495927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4860032" y="4077192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9" name="오른쪽 화살표 68"/>
          <p:cNvSpPr/>
          <p:nvPr/>
        </p:nvSpPr>
        <p:spPr>
          <a:xfrm>
            <a:off x="6372200" y="4067667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6372200" y="4509240"/>
            <a:ext cx="360040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1" name="오른쪽 화살표 70"/>
          <p:cNvSpPr/>
          <p:nvPr/>
        </p:nvSpPr>
        <p:spPr>
          <a:xfrm rot="10800000">
            <a:off x="4788024" y="4509240"/>
            <a:ext cx="360040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2" name="왼쪽 화살표 71"/>
          <p:cNvSpPr/>
          <p:nvPr/>
        </p:nvSpPr>
        <p:spPr>
          <a:xfrm>
            <a:off x="2224311" y="4437232"/>
            <a:ext cx="1011535" cy="3600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4" name="오른쪽 화살표 73"/>
          <p:cNvSpPr/>
          <p:nvPr/>
        </p:nvSpPr>
        <p:spPr>
          <a:xfrm rot="8094907">
            <a:off x="4718575" y="3647701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1691680" y="1124744"/>
            <a:ext cx="2376264" cy="1512168"/>
          </a:xfrm>
          <a:prstGeom prst="wedgeRoundRectCallout">
            <a:avLst>
              <a:gd name="adj1" fmla="val -5260"/>
              <a:gd name="adj2" fmla="val 8734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전달하는 값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Fnum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층수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Parknum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주차공간 번호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Carnum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입력받은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차량 번호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6" name="모서리가 둥근 사각형 설명선 75"/>
          <p:cNvSpPr/>
          <p:nvPr/>
        </p:nvSpPr>
        <p:spPr>
          <a:xfrm>
            <a:off x="3851920" y="4869160"/>
            <a:ext cx="1944216" cy="864096"/>
          </a:xfrm>
          <a:prstGeom prst="wedgeRoundRectCallout">
            <a:avLst>
              <a:gd name="adj1" fmla="val 12871"/>
              <a:gd name="adj2" fmla="val -1245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매개변수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층수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주차공간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차량번호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7" name="모서리가 둥근 사각형 설명선 76"/>
          <p:cNvSpPr/>
          <p:nvPr/>
        </p:nvSpPr>
        <p:spPr>
          <a:xfrm>
            <a:off x="6228184" y="4869160"/>
            <a:ext cx="2304256" cy="1080120"/>
          </a:xfrm>
          <a:prstGeom prst="wedgeRoundRectCallout">
            <a:avLst>
              <a:gd name="adj1" fmla="val -35927"/>
              <a:gd name="adj2" fmla="val -1069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해당 층수의 주차 공간에 언제 어떤 차량이 들어왔는지 등록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86" name="모서리가 둥근 사각형 설명선 85"/>
          <p:cNvSpPr/>
          <p:nvPr/>
        </p:nvSpPr>
        <p:spPr>
          <a:xfrm>
            <a:off x="1187624" y="4869160"/>
            <a:ext cx="1872208" cy="864096"/>
          </a:xfrm>
          <a:prstGeom prst="wedgeRoundRectCallout">
            <a:avLst>
              <a:gd name="adj1" fmla="val 36613"/>
              <a:gd name="adj2" fmla="val -804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다시 </a:t>
            </a:r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registform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으로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3059832" y="2924944"/>
            <a:ext cx="5328592" cy="1800200"/>
          </a:xfrm>
          <a:prstGeom prst="wedgeRoundRectCallout">
            <a:avLst>
              <a:gd name="adj1" fmla="val -71669"/>
              <a:gd name="adj2" fmla="val 165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List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와 같은 방식으로 정보를 받아온 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registform.jsp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로부터 요청 시작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해당 주차공간에 차량이 이미 있다면 등록버튼이 생성되지 않음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자바스크립트 정규식을 이용한 차량번호 유효성 검사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2050" name="Picture 2" descr="C:\Users\7\Desktop\문서작업\regis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4362" y="0"/>
            <a:ext cx="9148362" cy="6858000"/>
          </a:xfrm>
          <a:prstGeom prst="rect">
            <a:avLst/>
          </a:prstGeom>
          <a:noFill/>
        </p:spPr>
      </p:pic>
      <p:grpSp>
        <p:nvGrpSpPr>
          <p:cNvPr id="48" name="그룹 4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9" name="Picture 2" descr="C:\Users\7\Desktop\문서작업\reger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50" name="직사각형 49"/>
            <p:cNvSpPr/>
            <p:nvPr/>
          </p:nvSpPr>
          <p:spPr>
            <a:xfrm>
              <a:off x="6215484" y="2924944"/>
              <a:ext cx="1080120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5" grpId="0" animBg="1"/>
      <p:bldP spid="55" grpId="1" animBg="1"/>
      <p:bldP spid="58" grpId="0" animBg="1"/>
      <p:bldP spid="63" grpId="0" animBg="1"/>
      <p:bldP spid="66" grpId="0" animBg="1"/>
      <p:bldP spid="67" grpId="0" animBg="1"/>
      <p:bldP spid="67" grpId="1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86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0" y="-28800"/>
            <a:ext cx="9360200" cy="577480"/>
            <a:chOff x="0" y="-28800"/>
            <a:chExt cx="9360200" cy="577480"/>
          </a:xfrm>
        </p:grpSpPr>
        <p:sp>
          <p:nvSpPr>
            <p:cNvPr id="48" name="직사각형 47"/>
            <p:cNvSpPr/>
            <p:nvPr/>
          </p:nvSpPr>
          <p:spPr>
            <a:xfrm>
              <a:off x="0" y="0"/>
              <a:ext cx="9144000" cy="476672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33000">
                  <a:srgbClr val="FFCC29"/>
                </a:gs>
                <a:gs pos="100000">
                  <a:srgbClr val="FFD65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0" y="476672"/>
              <a:ext cx="9144000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오른쪽 화살표 52"/>
            <p:cNvSpPr/>
            <p:nvPr/>
          </p:nvSpPr>
          <p:spPr>
            <a:xfrm>
              <a:off x="7380000" y="116632"/>
              <a:ext cx="216024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6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주   제   선   정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64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환   경   설   정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60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뷰</a:t>
              </a:r>
              <a:r>
                <a:rPr lang="ko-KR" altLang="en-US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en-US" altLang="ko-KR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&amp;   </a:t>
              </a:r>
              <a:r>
                <a:rPr lang="ko-KR" altLang="en-US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모   델</a:t>
              </a:r>
              <a:endParaRPr lang="ko-KR" alt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12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컨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트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롤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러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156176" y="718096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( </a:t>
            </a:r>
            <a:r>
              <a:rPr lang="ko-KR" altLang="en-US" sz="50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미나 </a:t>
            </a:r>
            <a:r>
              <a:rPr lang="en-US" altLang="ko-KR" sz="50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)</a:t>
            </a:r>
            <a:endParaRPr lang="ko-KR" altLang="en-US" sz="50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710584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주  차  해  지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3" name="그룹 62"/>
          <p:cNvGrpSpPr/>
          <p:nvPr/>
        </p:nvGrpSpPr>
        <p:grpSpPr>
          <a:xfrm>
            <a:off x="2034000" y="692696"/>
            <a:ext cx="1026000" cy="1026000"/>
            <a:chOff x="3059832" y="195486"/>
            <a:chExt cx="1026000" cy="1026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059832" y="195486"/>
              <a:ext cx="1026000" cy="102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Picture 6" descr="C:\Users\7\Desktop\문서작업\par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59832" y="195486"/>
              <a:ext cx="1025525" cy="1025525"/>
            </a:xfrm>
            <a:prstGeom prst="rect">
              <a:avLst/>
            </a:prstGeom>
            <a:noFill/>
          </p:spPr>
        </p:pic>
      </p:grpSp>
      <p:sp>
        <p:nvSpPr>
          <p:cNvPr id="43" name="모서리가 둥근 직사각형 42"/>
          <p:cNvSpPr/>
          <p:nvPr/>
        </p:nvSpPr>
        <p:spPr>
          <a:xfrm>
            <a:off x="1475656" y="2781048"/>
            <a:ext cx="720000" cy="216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View</a:t>
            </a: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jsp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276016" y="2781048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servlet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2123728" y="2997072"/>
            <a:ext cx="1296144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latin typeface="Koverwatch" pitchFamily="18" charset="-127"/>
                <a:ea typeface="Koverwatch" pitchFamily="18" charset="-127"/>
              </a:rPr>
              <a:t>Paypro.park</a:t>
            </a:r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220072" y="2781048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Action</a:t>
            </a:r>
          </a:p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Command map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5868144" y="1268880"/>
            <a:ext cx="3024336" cy="1584176"/>
          </a:xfrm>
          <a:prstGeom prst="wedgeRoundRectCallout">
            <a:avLst>
              <a:gd name="adj1" fmla="val -37327"/>
              <a:gd name="adj2" fmla="val 6670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Key=value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[ </a:t>
            </a:r>
            <a:r>
              <a:rPr lang="en-US" altLang="ko-KR" sz="16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paypro.park</a:t>
            </a:r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= class </a:t>
            </a:r>
            <a:r>
              <a:rPr lang="en-US" altLang="ko-KR" sz="16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payproaction</a:t>
            </a:r>
            <a:endParaRPr lang="en-US" altLang="ko-KR" sz="1600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…]</a:t>
            </a:r>
            <a:endParaRPr lang="ko-KR" altLang="en-US" sz="1600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12160" y="1688108"/>
            <a:ext cx="2344440" cy="28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75856" y="4043284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Class</a:t>
            </a: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payproaction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4" name="그룹 59"/>
          <p:cNvGrpSpPr/>
          <p:nvPr/>
        </p:nvGrpSpPr>
        <p:grpSpPr>
          <a:xfrm>
            <a:off x="6804248" y="4043402"/>
            <a:ext cx="1368152" cy="900000"/>
            <a:chOff x="7524328" y="2571750"/>
            <a:chExt cx="1440000" cy="1440000"/>
          </a:xfrm>
        </p:grpSpPr>
        <p:pic>
          <p:nvPicPr>
            <p:cNvPr id="61" name="Picture 6" descr="C:\Users\7\Desktop\문서작업\db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24328" y="2571750"/>
              <a:ext cx="1440000" cy="1440000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/>
          </p:nvSpPr>
          <p:spPr>
            <a:xfrm>
              <a:off x="7668344" y="2787774"/>
              <a:ext cx="1152128" cy="1034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Koverwatch" pitchFamily="18" charset="-127"/>
                  <a:ea typeface="Koverwatch" pitchFamily="18" charset="-127"/>
                </a:rPr>
                <a:t>Parkdb</a:t>
              </a:r>
              <a:endPara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endParaRPr>
            </a:p>
            <a:p>
              <a:pPr algn="ctr"/>
              <a:r>
                <a:rPr lang="en-US" altLang="ko-KR" dirty="0" err="1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Koverwatch" pitchFamily="18" charset="-127"/>
                  <a:ea typeface="Koverwatch" pitchFamily="18" charset="-127"/>
                </a:rPr>
                <a:t>caldb</a:t>
              </a:r>
              <a:endPara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63" name="타원 62"/>
          <p:cNvSpPr/>
          <p:nvPr/>
        </p:nvSpPr>
        <p:spPr>
          <a:xfrm>
            <a:off x="5220192" y="3933176"/>
            <a:ext cx="1080000" cy="1080000"/>
          </a:xfrm>
          <a:prstGeom prst="ellipse">
            <a:avLst/>
          </a:prstGeom>
          <a:gradFill>
            <a:gsLst>
              <a:gs pos="0">
                <a:schemeClr val="bg1"/>
              </a:gs>
              <a:gs pos="33000">
                <a:srgbClr val="9966FF"/>
              </a:gs>
              <a:gs pos="100000">
                <a:srgbClr val="7030A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Koverwatch" pitchFamily="18" charset="-127"/>
                <a:ea typeface="Koverwatch" pitchFamily="18" charset="-127"/>
              </a:rPr>
              <a:t>Data access</a:t>
            </a:r>
          </a:p>
          <a:p>
            <a:pPr algn="ctr"/>
            <a:r>
              <a:rPr lang="en-US" altLang="ko-KR" sz="1600" dirty="0" smtClean="0">
                <a:latin typeface="Koverwatch" pitchFamily="18" charset="-127"/>
                <a:ea typeface="Koverwatch" pitchFamily="18" charset="-127"/>
              </a:rPr>
              <a:t>object</a:t>
            </a:r>
            <a:endParaRPr lang="ko-KR" altLang="en-US" sz="16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4797549" y="2992880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 rot="8016562">
            <a:off x="3955110" y="3229326"/>
            <a:ext cx="2495927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4860032" y="4077192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9" name="오른쪽 화살표 68"/>
          <p:cNvSpPr/>
          <p:nvPr/>
        </p:nvSpPr>
        <p:spPr>
          <a:xfrm>
            <a:off x="6372200" y="4067667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6372200" y="4509240"/>
            <a:ext cx="360040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1" name="오른쪽 화살표 70"/>
          <p:cNvSpPr/>
          <p:nvPr/>
        </p:nvSpPr>
        <p:spPr>
          <a:xfrm rot="10800000">
            <a:off x="4788024" y="4509240"/>
            <a:ext cx="360040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2" name="왼쪽 화살표 71"/>
          <p:cNvSpPr/>
          <p:nvPr/>
        </p:nvSpPr>
        <p:spPr>
          <a:xfrm>
            <a:off x="2224311" y="4437232"/>
            <a:ext cx="1011535" cy="3600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4" name="오른쪽 화살표 73"/>
          <p:cNvSpPr/>
          <p:nvPr/>
        </p:nvSpPr>
        <p:spPr>
          <a:xfrm rot="8094907">
            <a:off x="4718575" y="3647701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1691680" y="620688"/>
            <a:ext cx="3096344" cy="2016224"/>
          </a:xfrm>
          <a:prstGeom prst="wedgeRoundRectCallout">
            <a:avLst>
              <a:gd name="adj1" fmla="val -17689"/>
              <a:gd name="adj2" fmla="val 759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전달하는 값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Fnum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층수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Parknum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주차공간 번호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Carnum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입력받은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차량 번호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Intime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주차 당시 시간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Pay :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자바스크립트로 계산된 주차 요금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49" name="그림 48" descr="m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  <p:sp>
        <p:nvSpPr>
          <p:cNvPr id="76" name="모서리가 둥근 사각형 설명선 75"/>
          <p:cNvSpPr/>
          <p:nvPr/>
        </p:nvSpPr>
        <p:spPr>
          <a:xfrm>
            <a:off x="3851920" y="4869160"/>
            <a:ext cx="2016224" cy="1080120"/>
          </a:xfrm>
          <a:prstGeom prst="wedgeRoundRectCallout">
            <a:avLst>
              <a:gd name="adj1" fmla="val 10911"/>
              <a:gd name="adj2" fmla="val -1069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매개변수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층수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주차공간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차량번호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주차시간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요금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7" name="모서리가 둥근 사각형 설명선 76"/>
          <p:cNvSpPr/>
          <p:nvPr/>
        </p:nvSpPr>
        <p:spPr>
          <a:xfrm>
            <a:off x="6228184" y="4869160"/>
            <a:ext cx="2304256" cy="1080120"/>
          </a:xfrm>
          <a:prstGeom prst="wedgeRoundRectCallout">
            <a:avLst>
              <a:gd name="adj1" fmla="val -35927"/>
              <a:gd name="adj2" fmla="val -1069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Parkdb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의 출차된 주차공간을 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Update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로 초기화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caldb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에 지불 정보를 등록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86" name="모서리가 둥근 사각형 설명선 85"/>
          <p:cNvSpPr/>
          <p:nvPr/>
        </p:nvSpPr>
        <p:spPr>
          <a:xfrm>
            <a:off x="1187624" y="4869160"/>
            <a:ext cx="1872208" cy="864096"/>
          </a:xfrm>
          <a:prstGeom prst="wedgeRoundRectCallout">
            <a:avLst>
              <a:gd name="adj1" fmla="val 36613"/>
              <a:gd name="adj2" fmla="val -804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다시 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payform.jsp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로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2987824" y="2852936"/>
            <a:ext cx="5328592" cy="1800200"/>
          </a:xfrm>
          <a:prstGeom prst="wedgeRoundRectCallout">
            <a:avLst>
              <a:gd name="adj1" fmla="val -71669"/>
              <a:gd name="adj2" fmla="val 165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List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와 같은 방식으로 정보를 받아온 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payform.jsp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로부터 요청 시작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해당 주차공간에 차량이 있다면 해당 공간을 눌러 주차 해지 가능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자바스크립트 </a:t>
            </a:r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settimeout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이용해 주차요금을 실시간 표시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4098" name="Picture 2" descr="C:\Users\7\Desktop\문서작업\pa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5" grpId="0" animBg="1"/>
      <p:bldP spid="55" grpId="1" animBg="1"/>
      <p:bldP spid="58" grpId="0" animBg="1"/>
      <p:bldP spid="63" grpId="0" animBg="1"/>
      <p:bldP spid="66" grpId="0" animBg="1"/>
      <p:bldP spid="67" grpId="0" animBg="1"/>
      <p:bldP spid="67" grpId="1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86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pic>
        <p:nvPicPr>
          <p:cNvPr id="60" name="그림 59" descr="m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0" y="-28800"/>
            <a:ext cx="9360200" cy="577480"/>
            <a:chOff x="0" y="-28800"/>
            <a:chExt cx="9360200" cy="577480"/>
          </a:xfrm>
        </p:grpSpPr>
        <p:sp>
          <p:nvSpPr>
            <p:cNvPr id="50" name="직사각형 49"/>
            <p:cNvSpPr/>
            <p:nvPr/>
          </p:nvSpPr>
          <p:spPr>
            <a:xfrm>
              <a:off x="0" y="0"/>
              <a:ext cx="9144000" cy="476672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33000">
                  <a:srgbClr val="FFCC29"/>
                </a:gs>
                <a:gs pos="100000">
                  <a:srgbClr val="FFD65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0" y="476672"/>
              <a:ext cx="9144000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오른쪽 화살표 52"/>
            <p:cNvSpPr/>
            <p:nvPr/>
          </p:nvSpPr>
          <p:spPr>
            <a:xfrm>
              <a:off x="7380000" y="116632"/>
              <a:ext cx="216024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6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주   제   선   정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64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환   경   설   정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60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뷰</a:t>
              </a:r>
              <a:r>
                <a:rPr lang="ko-KR" altLang="en-US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en-US" altLang="ko-KR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&amp;   </a:t>
              </a:r>
              <a:r>
                <a:rPr lang="ko-KR" altLang="en-US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모   델</a:t>
              </a:r>
              <a:endParaRPr lang="ko-KR" alt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12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컨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트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롤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러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156176" y="718096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( </a:t>
            </a:r>
            <a:r>
              <a:rPr lang="ko-KR" altLang="en-US" sz="50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희연 </a:t>
            </a:r>
            <a:r>
              <a:rPr lang="en-US" altLang="ko-KR" sz="50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)</a:t>
            </a:r>
            <a:endParaRPr lang="ko-KR" altLang="en-US" sz="50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710584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차  량  검  색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3" name="그룹 62"/>
          <p:cNvGrpSpPr/>
          <p:nvPr/>
        </p:nvGrpSpPr>
        <p:grpSpPr>
          <a:xfrm>
            <a:off x="2034000" y="692696"/>
            <a:ext cx="1026000" cy="1026000"/>
            <a:chOff x="3059832" y="195486"/>
            <a:chExt cx="1026000" cy="1026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059832" y="195486"/>
              <a:ext cx="1026000" cy="102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Picture 6" descr="C:\Users\7\Desktop\문서작업\park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59832" y="195486"/>
              <a:ext cx="1025525" cy="1025525"/>
            </a:xfrm>
            <a:prstGeom prst="rect">
              <a:avLst/>
            </a:prstGeom>
            <a:noFill/>
          </p:spPr>
        </p:pic>
      </p:grpSp>
      <p:sp>
        <p:nvSpPr>
          <p:cNvPr id="43" name="모서리가 둥근 직사각형 42"/>
          <p:cNvSpPr/>
          <p:nvPr/>
        </p:nvSpPr>
        <p:spPr>
          <a:xfrm>
            <a:off x="1475656" y="2781048"/>
            <a:ext cx="720000" cy="216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View</a:t>
            </a: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jsp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276016" y="2781048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servlet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2123728" y="2997072"/>
            <a:ext cx="1296144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latin typeface="Koverwatch" pitchFamily="18" charset="-127"/>
                <a:ea typeface="Koverwatch" pitchFamily="18" charset="-127"/>
              </a:rPr>
              <a:t>Searchpro.park</a:t>
            </a:r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220072" y="2781048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Action</a:t>
            </a:r>
          </a:p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Command map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5868144" y="1268880"/>
            <a:ext cx="3096344" cy="1584176"/>
          </a:xfrm>
          <a:prstGeom prst="wedgeRoundRectCallout">
            <a:avLst>
              <a:gd name="adj1" fmla="val -37327"/>
              <a:gd name="adj2" fmla="val 6670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Key=value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[ </a:t>
            </a:r>
            <a:r>
              <a:rPr lang="en-US" altLang="ko-KR" sz="16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searchpro.park</a:t>
            </a:r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= class </a:t>
            </a:r>
            <a:r>
              <a:rPr lang="en-US" altLang="ko-KR" sz="16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searchproaction</a:t>
            </a:r>
            <a:endParaRPr lang="en-US" altLang="ko-KR" sz="1600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…]</a:t>
            </a:r>
            <a:endParaRPr lang="ko-KR" altLang="en-US" sz="1600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12160" y="1700808"/>
            <a:ext cx="2808312" cy="267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75856" y="4043284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Class</a:t>
            </a: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searchproaction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4" name="그룹 59"/>
          <p:cNvGrpSpPr/>
          <p:nvPr/>
        </p:nvGrpSpPr>
        <p:grpSpPr>
          <a:xfrm>
            <a:off x="6804248" y="4043402"/>
            <a:ext cx="1368152" cy="900000"/>
            <a:chOff x="7524328" y="2571750"/>
            <a:chExt cx="1440000" cy="1440000"/>
          </a:xfrm>
        </p:grpSpPr>
        <p:pic>
          <p:nvPicPr>
            <p:cNvPr id="61" name="Picture 6" descr="C:\Users\7\Desktop\문서작업\db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24328" y="2571750"/>
              <a:ext cx="1440000" cy="1440000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/>
          </p:nvSpPr>
          <p:spPr>
            <a:xfrm>
              <a:off x="7668344" y="2787774"/>
              <a:ext cx="1152128" cy="1034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Koverwatch" pitchFamily="18" charset="-127"/>
                  <a:ea typeface="Koverwatch" pitchFamily="18" charset="-127"/>
                </a:rPr>
                <a:t>Parkdb</a:t>
              </a:r>
              <a:endPara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endParaRPr>
            </a:p>
            <a:p>
              <a:pPr algn="ctr"/>
              <a:r>
                <a:rPr lang="en-US" altLang="ko-KR" dirty="0" err="1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Koverwatch" pitchFamily="18" charset="-127"/>
                  <a:ea typeface="Koverwatch" pitchFamily="18" charset="-127"/>
                </a:rPr>
                <a:t>caldb</a:t>
              </a:r>
              <a:endPara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63" name="타원 62"/>
          <p:cNvSpPr/>
          <p:nvPr/>
        </p:nvSpPr>
        <p:spPr>
          <a:xfrm>
            <a:off x="5220192" y="3933176"/>
            <a:ext cx="1080000" cy="1080000"/>
          </a:xfrm>
          <a:prstGeom prst="ellipse">
            <a:avLst/>
          </a:prstGeom>
          <a:gradFill>
            <a:gsLst>
              <a:gs pos="0">
                <a:schemeClr val="bg1"/>
              </a:gs>
              <a:gs pos="33000">
                <a:srgbClr val="9966FF"/>
              </a:gs>
              <a:gs pos="100000">
                <a:srgbClr val="7030A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Koverwatch" pitchFamily="18" charset="-127"/>
                <a:ea typeface="Koverwatch" pitchFamily="18" charset="-127"/>
              </a:rPr>
              <a:t>Data access</a:t>
            </a:r>
          </a:p>
          <a:p>
            <a:pPr algn="ctr"/>
            <a:r>
              <a:rPr lang="en-US" altLang="ko-KR" sz="1600" dirty="0" smtClean="0">
                <a:latin typeface="Koverwatch" pitchFamily="18" charset="-127"/>
                <a:ea typeface="Koverwatch" pitchFamily="18" charset="-127"/>
              </a:rPr>
              <a:t>object</a:t>
            </a:r>
            <a:endParaRPr lang="ko-KR" altLang="en-US" sz="16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4797549" y="2992880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 rot="8016562">
            <a:off x="3955110" y="3229326"/>
            <a:ext cx="2495927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4860032" y="4077192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9" name="오른쪽 화살표 68"/>
          <p:cNvSpPr/>
          <p:nvPr/>
        </p:nvSpPr>
        <p:spPr>
          <a:xfrm>
            <a:off x="6372200" y="4067667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6372200" y="4509240"/>
            <a:ext cx="360040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1" name="오른쪽 화살표 70"/>
          <p:cNvSpPr/>
          <p:nvPr/>
        </p:nvSpPr>
        <p:spPr>
          <a:xfrm rot="10800000">
            <a:off x="4788024" y="4509240"/>
            <a:ext cx="360040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2" name="왼쪽 화살표 71"/>
          <p:cNvSpPr/>
          <p:nvPr/>
        </p:nvSpPr>
        <p:spPr>
          <a:xfrm>
            <a:off x="2224311" y="4437232"/>
            <a:ext cx="1011535" cy="3600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4" name="오른쪽 화살표 73"/>
          <p:cNvSpPr/>
          <p:nvPr/>
        </p:nvSpPr>
        <p:spPr>
          <a:xfrm rot="8094907">
            <a:off x="4718575" y="3647701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1691680" y="1556792"/>
            <a:ext cx="3096344" cy="1080120"/>
          </a:xfrm>
          <a:prstGeom prst="wedgeRoundRectCallout">
            <a:avLst>
              <a:gd name="adj1" fmla="val -19330"/>
              <a:gd name="adj2" fmla="val 959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전달하는 값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Carnum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입력받은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차량 번호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6" name="모서리가 둥근 사각형 설명선 75"/>
          <p:cNvSpPr/>
          <p:nvPr/>
        </p:nvSpPr>
        <p:spPr>
          <a:xfrm>
            <a:off x="3851920" y="4869160"/>
            <a:ext cx="2016224" cy="864096"/>
          </a:xfrm>
          <a:prstGeom prst="wedgeRoundRectCallout">
            <a:avLst>
              <a:gd name="adj1" fmla="val 7762"/>
              <a:gd name="adj2" fmla="val -1187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매개변수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차량번호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7" name="모서리가 둥근 사각형 설명선 76"/>
          <p:cNvSpPr/>
          <p:nvPr/>
        </p:nvSpPr>
        <p:spPr>
          <a:xfrm>
            <a:off x="6660232" y="2924944"/>
            <a:ext cx="2304256" cy="1080120"/>
          </a:xfrm>
          <a:prstGeom prst="wedgeRoundRectCallout">
            <a:avLst>
              <a:gd name="adj1" fmla="val -57422"/>
              <a:gd name="adj2" fmla="val 729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Like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구문으로 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내 차량번호가 일부 일치하는 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를 요청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86" name="모서리가 둥근 사각형 설명선 85"/>
          <p:cNvSpPr/>
          <p:nvPr/>
        </p:nvSpPr>
        <p:spPr>
          <a:xfrm>
            <a:off x="755576" y="4869160"/>
            <a:ext cx="2232248" cy="1512168"/>
          </a:xfrm>
          <a:prstGeom prst="wedgeRoundRectCallout">
            <a:avLst>
              <a:gd name="adj1" fmla="val 34906"/>
              <a:gd name="adj2" fmla="val -679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체크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attribute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층수 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attribute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를 넘겨주어 해당되는 공간을 표시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자바 스크립트로 주차공간의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위치를 알려줌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2627784" y="3068960"/>
            <a:ext cx="2905200" cy="1666800"/>
          </a:xfrm>
          <a:prstGeom prst="wedgeRoundRectCallout">
            <a:avLst>
              <a:gd name="adj1" fmla="val -71669"/>
              <a:gd name="adj2" fmla="val 16526"/>
              <a:gd name="adj3" fmla="val 16667"/>
            </a:avLst>
          </a:prstGeom>
          <a:blipFill>
            <a:blip r:embed="rId6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6660232" y="4797152"/>
            <a:ext cx="2304256" cy="1080120"/>
          </a:xfrm>
          <a:prstGeom prst="wedgeRoundRectCallout">
            <a:avLst>
              <a:gd name="adj1" fmla="val -53564"/>
              <a:gd name="adj2" fmla="val -622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일치하는 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row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정보를 받음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5123" name="Picture 3" descr="C:\Users\7\Desktop\문서작업\search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pic>
        <p:nvPicPr>
          <p:cNvPr id="5124" name="Picture 4" descr="C:\Users\7\Desktop\문서작업\search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5" grpId="0" animBg="1"/>
      <p:bldP spid="55" grpId="1" animBg="1"/>
      <p:bldP spid="58" grpId="0" animBg="1"/>
      <p:bldP spid="63" grpId="0" animBg="1"/>
      <p:bldP spid="66" grpId="0" animBg="1"/>
      <p:bldP spid="67" grpId="0" animBg="1"/>
      <p:bldP spid="67" grpId="1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86" grpId="0" animBg="1"/>
      <p:bldP spid="44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pic>
        <p:nvPicPr>
          <p:cNvPr id="60" name="그림 59" descr="m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0" y="-28800"/>
            <a:ext cx="9360200" cy="577480"/>
            <a:chOff x="0" y="-28800"/>
            <a:chExt cx="9360200" cy="577480"/>
          </a:xfrm>
        </p:grpSpPr>
        <p:sp>
          <p:nvSpPr>
            <p:cNvPr id="50" name="직사각형 49"/>
            <p:cNvSpPr/>
            <p:nvPr/>
          </p:nvSpPr>
          <p:spPr>
            <a:xfrm>
              <a:off x="0" y="0"/>
              <a:ext cx="9144000" cy="476672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33000">
                  <a:srgbClr val="FFCC29"/>
                </a:gs>
                <a:gs pos="100000">
                  <a:srgbClr val="FFD65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0" y="476672"/>
              <a:ext cx="9144000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오른쪽 화살표 52"/>
            <p:cNvSpPr/>
            <p:nvPr/>
          </p:nvSpPr>
          <p:spPr>
            <a:xfrm>
              <a:off x="7380000" y="116632"/>
              <a:ext cx="216024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6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주   제   선   정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64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환   경   설   정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60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뷰</a:t>
              </a:r>
              <a:r>
                <a:rPr lang="ko-KR" altLang="en-US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en-US" altLang="ko-KR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&amp;   </a:t>
              </a:r>
              <a:r>
                <a:rPr lang="ko-KR" altLang="en-US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모   델</a:t>
              </a:r>
              <a:endParaRPr lang="ko-KR" alt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12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컨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트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롤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러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156176" y="718096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( </a:t>
            </a:r>
            <a:r>
              <a:rPr lang="ko-KR" altLang="en-US" sz="50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상선 </a:t>
            </a:r>
            <a:r>
              <a:rPr lang="en-US" altLang="ko-KR" sz="50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)</a:t>
            </a:r>
            <a:endParaRPr lang="ko-KR" altLang="en-US" sz="50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710584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매  출  정  산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3" name="그룹 62"/>
          <p:cNvGrpSpPr/>
          <p:nvPr/>
        </p:nvGrpSpPr>
        <p:grpSpPr>
          <a:xfrm>
            <a:off x="2034000" y="692696"/>
            <a:ext cx="1026000" cy="1026000"/>
            <a:chOff x="3059832" y="195486"/>
            <a:chExt cx="1026000" cy="1026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059832" y="195486"/>
              <a:ext cx="1026000" cy="102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Picture 6" descr="C:\Users\7\Desktop\문서작업\park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59832" y="195486"/>
              <a:ext cx="1025525" cy="1025525"/>
            </a:xfrm>
            <a:prstGeom prst="rect">
              <a:avLst/>
            </a:prstGeom>
            <a:noFill/>
          </p:spPr>
        </p:pic>
      </p:grpSp>
      <p:sp>
        <p:nvSpPr>
          <p:cNvPr id="43" name="모서리가 둥근 직사각형 42"/>
          <p:cNvSpPr/>
          <p:nvPr/>
        </p:nvSpPr>
        <p:spPr>
          <a:xfrm>
            <a:off x="1475656" y="2781048"/>
            <a:ext cx="720000" cy="216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View</a:t>
            </a: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jsp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276016" y="2781048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servlet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2123728" y="2997072"/>
            <a:ext cx="1296144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latin typeface="Koverwatch" pitchFamily="18" charset="-127"/>
                <a:ea typeface="Koverwatch" pitchFamily="18" charset="-127"/>
              </a:rPr>
              <a:t>calpro.park</a:t>
            </a:r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220072" y="2781048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Action</a:t>
            </a:r>
          </a:p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Command map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5868144" y="1268880"/>
            <a:ext cx="3096344" cy="1584176"/>
          </a:xfrm>
          <a:prstGeom prst="wedgeRoundRectCallout">
            <a:avLst>
              <a:gd name="adj1" fmla="val -37327"/>
              <a:gd name="adj2" fmla="val 6670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Key=value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[ </a:t>
            </a:r>
            <a:r>
              <a:rPr lang="en-US" altLang="ko-KR" sz="16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calpro.park</a:t>
            </a:r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= class </a:t>
            </a:r>
            <a:r>
              <a:rPr lang="en-US" altLang="ko-KR" sz="16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searchproaction</a:t>
            </a:r>
            <a:endParaRPr lang="en-US" altLang="ko-KR" sz="1600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…]</a:t>
            </a:r>
            <a:endParaRPr lang="ko-KR" altLang="en-US" sz="1600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12160" y="1700808"/>
            <a:ext cx="2808312" cy="267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75856" y="4043284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Class</a:t>
            </a: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calproaction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4" name="그룹 59"/>
          <p:cNvGrpSpPr/>
          <p:nvPr/>
        </p:nvGrpSpPr>
        <p:grpSpPr>
          <a:xfrm>
            <a:off x="6804248" y="4043402"/>
            <a:ext cx="1368152" cy="900000"/>
            <a:chOff x="7524328" y="2571750"/>
            <a:chExt cx="1440000" cy="1440000"/>
          </a:xfrm>
        </p:grpSpPr>
        <p:pic>
          <p:nvPicPr>
            <p:cNvPr id="61" name="Picture 6" descr="C:\Users\7\Desktop\문서작업\db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24328" y="2571750"/>
              <a:ext cx="1440000" cy="1440000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/>
          </p:nvSpPr>
          <p:spPr>
            <a:xfrm>
              <a:off x="7668344" y="2787774"/>
              <a:ext cx="1152128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Koverwatch" pitchFamily="18" charset="-127"/>
                  <a:ea typeface="Koverwatch" pitchFamily="18" charset="-127"/>
                </a:rPr>
                <a:t>caldb</a:t>
              </a:r>
              <a:endPara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63" name="타원 62"/>
          <p:cNvSpPr/>
          <p:nvPr/>
        </p:nvSpPr>
        <p:spPr>
          <a:xfrm>
            <a:off x="5220192" y="3933176"/>
            <a:ext cx="1080000" cy="1080000"/>
          </a:xfrm>
          <a:prstGeom prst="ellipse">
            <a:avLst/>
          </a:prstGeom>
          <a:gradFill>
            <a:gsLst>
              <a:gs pos="0">
                <a:schemeClr val="bg1"/>
              </a:gs>
              <a:gs pos="33000">
                <a:srgbClr val="9966FF"/>
              </a:gs>
              <a:gs pos="100000">
                <a:srgbClr val="7030A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Koverwatch" pitchFamily="18" charset="-127"/>
                <a:ea typeface="Koverwatch" pitchFamily="18" charset="-127"/>
              </a:rPr>
              <a:t>Data access</a:t>
            </a:r>
          </a:p>
          <a:p>
            <a:pPr algn="ctr"/>
            <a:r>
              <a:rPr lang="en-US" altLang="ko-KR" sz="1600" dirty="0" smtClean="0">
                <a:latin typeface="Koverwatch" pitchFamily="18" charset="-127"/>
                <a:ea typeface="Koverwatch" pitchFamily="18" charset="-127"/>
              </a:rPr>
              <a:t>object</a:t>
            </a:r>
            <a:endParaRPr lang="ko-KR" altLang="en-US" sz="16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4797549" y="2992880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 rot="8016562">
            <a:off x="3955110" y="3229326"/>
            <a:ext cx="2495927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4860032" y="4077192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9" name="오른쪽 화살표 68"/>
          <p:cNvSpPr/>
          <p:nvPr/>
        </p:nvSpPr>
        <p:spPr>
          <a:xfrm>
            <a:off x="6372200" y="4067667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6372200" y="4509240"/>
            <a:ext cx="360040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1" name="오른쪽 화살표 70"/>
          <p:cNvSpPr/>
          <p:nvPr/>
        </p:nvSpPr>
        <p:spPr>
          <a:xfrm rot="10800000">
            <a:off x="4788024" y="4509240"/>
            <a:ext cx="360040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2" name="왼쪽 화살표 71"/>
          <p:cNvSpPr/>
          <p:nvPr/>
        </p:nvSpPr>
        <p:spPr>
          <a:xfrm>
            <a:off x="2224311" y="4437232"/>
            <a:ext cx="1011535" cy="3600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4" name="오른쪽 화살표 73"/>
          <p:cNvSpPr/>
          <p:nvPr/>
        </p:nvSpPr>
        <p:spPr>
          <a:xfrm rot="8094907">
            <a:off x="4718575" y="3647701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1763688" y="934120"/>
            <a:ext cx="3096344" cy="1512168"/>
          </a:xfrm>
          <a:prstGeom prst="wedgeRoundRectCallout">
            <a:avLst>
              <a:gd name="adj1" fmla="val -19330"/>
              <a:gd name="adj2" fmla="val 959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전달하는 값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Carnum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입력받은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차량 번호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Date1 :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앞 날짜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Date2: </a:t>
            </a:r>
            <a:r>
              <a:rPr lang="ko-KR" altLang="en-US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뒷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날짜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6" name="모서리가 둥근 사각형 설명선 75"/>
          <p:cNvSpPr/>
          <p:nvPr/>
        </p:nvSpPr>
        <p:spPr>
          <a:xfrm>
            <a:off x="3851920" y="4869160"/>
            <a:ext cx="2016224" cy="864096"/>
          </a:xfrm>
          <a:prstGeom prst="wedgeRoundRectCallout">
            <a:avLst>
              <a:gd name="adj1" fmla="val 7762"/>
              <a:gd name="adj2" fmla="val -1187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매개변수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차량번호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날짜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1, 2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7" name="모서리가 둥근 사각형 설명선 76"/>
          <p:cNvSpPr/>
          <p:nvPr/>
        </p:nvSpPr>
        <p:spPr>
          <a:xfrm>
            <a:off x="6660232" y="2924944"/>
            <a:ext cx="2304256" cy="1080120"/>
          </a:xfrm>
          <a:prstGeom prst="wedgeRoundRectCallout">
            <a:avLst>
              <a:gd name="adj1" fmla="val -57422"/>
              <a:gd name="adj2" fmla="val 729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Like(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차량번호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), between(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날짜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)</a:t>
            </a:r>
          </a:p>
          <a:p>
            <a:r>
              <a:rPr lang="ko-KR" altLang="en-US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로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caldb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의 내용을 요청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86" name="모서리가 둥근 사각형 설명선 85"/>
          <p:cNvSpPr/>
          <p:nvPr/>
        </p:nvSpPr>
        <p:spPr>
          <a:xfrm>
            <a:off x="755576" y="4869160"/>
            <a:ext cx="2232248" cy="936104"/>
          </a:xfrm>
          <a:prstGeom prst="wedgeRoundRectCallout">
            <a:avLst>
              <a:gd name="adj1" fmla="val 40595"/>
              <a:gd name="adj2" fmla="val -81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List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를 이용해 정보를 넘겨줌</a:t>
            </a:r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2411760" y="2564904"/>
            <a:ext cx="6516216" cy="2160240"/>
          </a:xfrm>
          <a:prstGeom prst="wedgeRoundRectCallout">
            <a:avLst>
              <a:gd name="adj1" fmla="val -58416"/>
              <a:gd name="adj2" fmla="val 8883"/>
              <a:gd name="adj3" fmla="val 16667"/>
            </a:avLst>
          </a:prstGeom>
          <a:blipFill>
            <a:blip r:embed="rId6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6660232" y="4797152"/>
            <a:ext cx="2304256" cy="1080120"/>
          </a:xfrm>
          <a:prstGeom prst="wedgeRoundRectCallout">
            <a:avLst>
              <a:gd name="adj1" fmla="val -53564"/>
              <a:gd name="adj2" fmla="val -622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일치하는 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row </a:t>
            </a:r>
            <a:r>
              <a:rPr lang="ko-KR" altLang="en-US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정보를 받음</a:t>
            </a:r>
            <a:endParaRPr lang="ko-KR" altLang="en-US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6146" name="Picture 2" descr="C:\Users\7\Desktop\문서작업\cal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5" grpId="0" animBg="1"/>
      <p:bldP spid="55" grpId="1" animBg="1"/>
      <p:bldP spid="58" grpId="0" animBg="1"/>
      <p:bldP spid="63" grpId="0" animBg="1"/>
      <p:bldP spid="66" grpId="0" animBg="1"/>
      <p:bldP spid="67" grpId="0" animBg="1"/>
      <p:bldP spid="67" grpId="1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86" grpId="0" animBg="1"/>
      <p:bldP spid="44" grpId="0" animBg="1"/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275856" y="708616"/>
            <a:ext cx="5616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화  면  잠  금  </a:t>
            </a:r>
            <a:r>
              <a:rPr lang="en-US" altLang="ko-KR" sz="5000" dirty="0" smtClean="0">
                <a:latin typeface="Koverwatch" pitchFamily="18" charset="-127"/>
                <a:ea typeface="Koverwatch" pitchFamily="18" charset="-127"/>
              </a:rPr>
              <a:t>( </a:t>
            </a:r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로 그 아 </a:t>
            </a:r>
            <a:r>
              <a:rPr lang="ko-KR" altLang="en-US" sz="5000" dirty="0" err="1" smtClean="0">
                <a:latin typeface="Koverwatch" pitchFamily="18" charset="-127"/>
                <a:ea typeface="Koverwatch" pitchFamily="18" charset="-127"/>
              </a:rPr>
              <a:t>웃</a:t>
            </a:r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5000" dirty="0" smtClean="0">
                <a:latin typeface="Koverwatch" pitchFamily="18" charset="-127"/>
                <a:ea typeface="Koverwatch" pitchFamily="18" charset="-127"/>
              </a:rPr>
              <a:t>)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pic>
        <p:nvPicPr>
          <p:cNvPr id="60" name="그림 59" descr="m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  <p:grpSp>
        <p:nvGrpSpPr>
          <p:cNvPr id="3" name="그룹 48"/>
          <p:cNvGrpSpPr/>
          <p:nvPr/>
        </p:nvGrpSpPr>
        <p:grpSpPr>
          <a:xfrm>
            <a:off x="0" y="-28800"/>
            <a:ext cx="9360200" cy="577480"/>
            <a:chOff x="0" y="-28800"/>
            <a:chExt cx="9360200" cy="577480"/>
          </a:xfrm>
        </p:grpSpPr>
        <p:sp>
          <p:nvSpPr>
            <p:cNvPr id="50" name="직사각형 49"/>
            <p:cNvSpPr/>
            <p:nvPr/>
          </p:nvSpPr>
          <p:spPr>
            <a:xfrm>
              <a:off x="0" y="0"/>
              <a:ext cx="9144000" cy="476672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33000">
                  <a:srgbClr val="FFCC29"/>
                </a:gs>
                <a:gs pos="100000">
                  <a:srgbClr val="FFD65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0" y="476672"/>
              <a:ext cx="9144000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오른쪽 화살표 52"/>
            <p:cNvSpPr/>
            <p:nvPr/>
          </p:nvSpPr>
          <p:spPr>
            <a:xfrm>
              <a:off x="7380000" y="116632"/>
              <a:ext cx="216024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6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주   제   선   정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64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환   경   설   정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60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뷰</a:t>
              </a:r>
              <a:r>
                <a:rPr lang="ko-KR" altLang="en-US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en-US" altLang="ko-KR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&amp;   </a:t>
              </a:r>
              <a:r>
                <a:rPr lang="ko-KR" altLang="en-US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모   델</a:t>
              </a:r>
              <a:endParaRPr lang="ko-KR" alt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12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컨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트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롤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러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4" name="그룹 62"/>
          <p:cNvGrpSpPr/>
          <p:nvPr/>
        </p:nvGrpSpPr>
        <p:grpSpPr>
          <a:xfrm>
            <a:off x="2034000" y="692696"/>
            <a:ext cx="1026000" cy="1026000"/>
            <a:chOff x="3059832" y="195486"/>
            <a:chExt cx="1026000" cy="1026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059832" y="195486"/>
              <a:ext cx="1026000" cy="102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Picture 6" descr="C:\Users\7\Desktop\문서작업\park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59832" y="195486"/>
              <a:ext cx="1025525" cy="1025525"/>
            </a:xfrm>
            <a:prstGeom prst="rect">
              <a:avLst/>
            </a:prstGeom>
            <a:noFill/>
          </p:spPr>
        </p:pic>
      </p:grpSp>
      <p:sp>
        <p:nvSpPr>
          <p:cNvPr id="43" name="모서리가 둥근 직사각형 42"/>
          <p:cNvSpPr/>
          <p:nvPr/>
        </p:nvSpPr>
        <p:spPr>
          <a:xfrm>
            <a:off x="1475656" y="2781048"/>
            <a:ext cx="720000" cy="216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View</a:t>
            </a: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endParaRPr lang="en-US" altLang="ko-KR" sz="17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jsp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276016" y="2781048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servlet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2123728" y="2997072"/>
            <a:ext cx="1296144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latin typeface="Koverwatch" pitchFamily="18" charset="-127"/>
                <a:ea typeface="Koverwatch" pitchFamily="18" charset="-127"/>
              </a:rPr>
              <a:t>Logout.park</a:t>
            </a:r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220072" y="2781048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Action</a:t>
            </a:r>
          </a:p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Command map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5868144" y="1268880"/>
            <a:ext cx="3096344" cy="1584176"/>
          </a:xfrm>
          <a:prstGeom prst="wedgeRoundRectCallout">
            <a:avLst>
              <a:gd name="adj1" fmla="val -37327"/>
              <a:gd name="adj2" fmla="val 6670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Key=value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[ </a:t>
            </a:r>
            <a:r>
              <a:rPr lang="en-US" altLang="ko-KR" sz="16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logout.park</a:t>
            </a:r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= class </a:t>
            </a:r>
            <a:r>
              <a:rPr lang="en-US" altLang="ko-KR" sz="1600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logoutaction</a:t>
            </a:r>
            <a:endParaRPr lang="en-US" altLang="ko-KR" sz="1600" dirty="0" smtClean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…]</a:t>
            </a:r>
            <a:endParaRPr lang="ko-KR" altLang="en-US" sz="1600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12160" y="1700808"/>
            <a:ext cx="2304256" cy="267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75856" y="4043284"/>
            <a:ext cx="1440000" cy="900000"/>
          </a:xfrm>
          <a:prstGeom prst="roundRect">
            <a:avLst/>
          </a:prstGeom>
          <a:gradFill>
            <a:gsLst>
              <a:gs pos="0">
                <a:schemeClr val="bg1"/>
              </a:gs>
              <a:gs pos="33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Class</a:t>
            </a:r>
          </a:p>
          <a:p>
            <a:pPr algn="ctr"/>
            <a:r>
              <a:rPr lang="en-US" altLang="ko-KR" sz="17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logoutaction</a:t>
            </a:r>
            <a:endPara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4797549" y="2992880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 rot="8016562">
            <a:off x="3955110" y="3229326"/>
            <a:ext cx="2495927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2" name="왼쪽 화살표 71"/>
          <p:cNvSpPr/>
          <p:nvPr/>
        </p:nvSpPr>
        <p:spPr>
          <a:xfrm>
            <a:off x="2123728" y="4437232"/>
            <a:ext cx="1224137" cy="36000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74" name="오른쪽 화살표 73"/>
          <p:cNvSpPr/>
          <p:nvPr/>
        </p:nvSpPr>
        <p:spPr>
          <a:xfrm rot="8094907">
            <a:off x="4718575" y="3647701"/>
            <a:ext cx="36004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86" name="모서리가 둥근 사각형 설명선 85"/>
          <p:cNvSpPr/>
          <p:nvPr/>
        </p:nvSpPr>
        <p:spPr>
          <a:xfrm>
            <a:off x="2051720" y="5157192"/>
            <a:ext cx="1872208" cy="720080"/>
          </a:xfrm>
          <a:prstGeom prst="wedgeRoundRectCallout">
            <a:avLst>
              <a:gd name="adj1" fmla="val 27706"/>
              <a:gd name="adj2" fmla="val -973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Session.invalidate</a:t>
            </a:r>
            <a:r>
              <a:rPr lang="en-US" altLang="ko-KR" dirty="0" smtClean="0">
                <a:solidFill>
                  <a:schemeClr val="tx1"/>
                </a:solidFill>
                <a:latin typeface="Koverwatch" pitchFamily="18" charset="-127"/>
                <a:ea typeface="Koverwatch" pitchFamily="18" charset="-127"/>
              </a:rPr>
              <a:t> (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5" grpId="0" animBg="1"/>
      <p:bldP spid="55" grpId="1" animBg="1"/>
      <p:bldP spid="58" grpId="0" animBg="1"/>
      <p:bldP spid="66" grpId="0" animBg="1"/>
      <p:bldP spid="67" grpId="0" animBg="1"/>
      <p:bldP spid="67" grpId="1" animBg="1"/>
      <p:bldP spid="72" grpId="0" animBg="1"/>
      <p:bldP spid="74" grpId="0" animBg="1"/>
      <p:bldP spid="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FC000"/>
              </a:gs>
              <a:gs pos="33000">
                <a:srgbClr val="FFCC29"/>
              </a:gs>
              <a:gs pos="100000">
                <a:srgbClr val="FFD6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6672"/>
            <a:ext cx="914400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6000" y="-2738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주   제   선   정</a:t>
            </a:r>
            <a:endParaRPr lang="ko-KR" altLang="en-US" sz="2400" dirty="0">
              <a:ln>
                <a:solidFill>
                  <a:schemeClr val="bg1">
                    <a:lumMod val="50000"/>
                  </a:schemeClr>
                </a:solidFill>
              </a:ln>
              <a:gradFill>
                <a:gsLst>
                  <a:gs pos="0">
                    <a:schemeClr val="bg1">
                      <a:lumMod val="95000"/>
                    </a:schemeClr>
                  </a:gs>
                  <a:gs pos="33000">
                    <a:schemeClr val="bg1">
                      <a:lumMod val="8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5496" y="116632"/>
            <a:ext cx="21602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4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환   경   설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2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컨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트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롤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러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7664" y="692696"/>
            <a:ext cx="5760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주 제 선 정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60000" y="-2880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뷰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&amp;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모   델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030" name="Picture 6" descr="C:\Users\7\Desktop\문서작업\스토리보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7564" y="1772816"/>
            <a:ext cx="2592288" cy="1944216"/>
          </a:xfrm>
          <a:prstGeom prst="rect">
            <a:avLst/>
          </a:prstGeom>
          <a:noFill/>
        </p:spPr>
      </p:pic>
      <p:pic>
        <p:nvPicPr>
          <p:cNvPr id="1031" name="Picture 7" descr="C:\Users\7\Desktop\문서작업\스토리보드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1900" y="1772816"/>
            <a:ext cx="2606404" cy="1954803"/>
          </a:xfrm>
          <a:prstGeom prst="rect">
            <a:avLst/>
          </a:prstGeom>
          <a:noFill/>
        </p:spPr>
      </p:pic>
      <p:pic>
        <p:nvPicPr>
          <p:cNvPr id="1032" name="Picture 8" descr="C:\Users\7\Desktop\문서작업\스토리보드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7564" y="3850461"/>
            <a:ext cx="2606404" cy="1954803"/>
          </a:xfrm>
          <a:prstGeom prst="rect">
            <a:avLst/>
          </a:prstGeom>
          <a:noFill/>
        </p:spPr>
      </p:pic>
      <p:pic>
        <p:nvPicPr>
          <p:cNvPr id="1033" name="Picture 9" descr="C:\Users\7\Desktop\문서작업\스토리보드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01900" y="3861048"/>
            <a:ext cx="2606404" cy="1954803"/>
          </a:xfrm>
          <a:prstGeom prst="rect">
            <a:avLst/>
          </a:prstGeom>
          <a:noFill/>
        </p:spPr>
      </p:pic>
      <p:pic>
        <p:nvPicPr>
          <p:cNvPr id="39" name="그림 38" descr="m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8"/>
          <p:cNvGrpSpPr/>
          <p:nvPr/>
        </p:nvGrpSpPr>
        <p:grpSpPr>
          <a:xfrm>
            <a:off x="0" y="-28800"/>
            <a:ext cx="9360200" cy="577480"/>
            <a:chOff x="0" y="-28800"/>
            <a:chExt cx="9360200" cy="577480"/>
          </a:xfrm>
        </p:grpSpPr>
        <p:sp>
          <p:nvSpPr>
            <p:cNvPr id="50" name="직사각형 49"/>
            <p:cNvSpPr/>
            <p:nvPr/>
          </p:nvSpPr>
          <p:spPr>
            <a:xfrm>
              <a:off x="0" y="0"/>
              <a:ext cx="9144000" cy="476672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33000">
                  <a:srgbClr val="FFCC29"/>
                </a:gs>
                <a:gs pos="100000">
                  <a:srgbClr val="FFD65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0" y="476672"/>
              <a:ext cx="9144000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오른쪽 화살표 52"/>
            <p:cNvSpPr/>
            <p:nvPr/>
          </p:nvSpPr>
          <p:spPr>
            <a:xfrm>
              <a:off x="7380000" y="116632"/>
              <a:ext cx="216024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6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주   제   선   정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64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환   경   설   정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60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뷰</a:t>
              </a:r>
              <a:r>
                <a:rPr lang="ko-KR" altLang="en-US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en-US" altLang="ko-KR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&amp;   </a:t>
              </a:r>
              <a:r>
                <a:rPr lang="ko-KR" altLang="en-US" sz="2400" dirty="0" smtClean="0">
                  <a:ln>
                    <a:solidFill>
                      <a:schemeClr val="bg1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bg1"/>
                      </a:gs>
                      <a:gs pos="3300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verwatch" pitchFamily="18" charset="-127"/>
                  <a:ea typeface="Koverwatch" pitchFamily="18" charset="-127"/>
                </a:rPr>
                <a:t>모   델</a:t>
              </a:r>
              <a:endParaRPr lang="ko-KR" alt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12000" y="-288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컨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트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롤</a:t>
              </a:r>
              <a:r>
                <a:rPr lang="ko-KR" altLang="en-US" sz="2400" dirty="0" smtClean="0">
                  <a:latin typeface="Koverwatch" pitchFamily="18" charset="-127"/>
                  <a:ea typeface="Koverwatch" pitchFamily="18" charset="-127"/>
                </a:rPr>
                <a:t>   </a:t>
              </a:r>
              <a:r>
                <a:rPr lang="ko-KR" altLang="en-US" sz="2400" dirty="0" err="1" smtClean="0">
                  <a:latin typeface="Koverwatch" pitchFamily="18" charset="-127"/>
                  <a:ea typeface="Koverwatch" pitchFamily="18" charset="-127"/>
                </a:rPr>
                <a:t>러</a:t>
              </a:r>
              <a:endParaRPr lang="ko-KR" altLang="en-US" sz="24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grpSp>
        <p:nvGrpSpPr>
          <p:cNvPr id="3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710584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 메   모   장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7170" name="Picture 2" descr="C:\Users\7\Desktop\문서작업\mem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4000" y="691200"/>
            <a:ext cx="1143000" cy="1143000"/>
          </a:xfrm>
          <a:prstGeom prst="rect">
            <a:avLst/>
          </a:prstGeom>
          <a:noFill/>
        </p:spPr>
      </p:pic>
      <p:pic>
        <p:nvPicPr>
          <p:cNvPr id="7172" name="Picture 4" descr="C:\Users\7\Desktop\문서작업\memo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988840"/>
            <a:ext cx="5472608" cy="3624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9" name="TextBox 48"/>
          <p:cNvSpPr txBox="1"/>
          <p:nvPr/>
        </p:nvSpPr>
        <p:spPr>
          <a:xfrm>
            <a:off x="6300192" y="2060848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리스트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00192" y="2772217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검색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06094" y="3486152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작성</a:t>
            </a:r>
          </a:p>
        </p:txBody>
      </p:sp>
      <p:pic>
        <p:nvPicPr>
          <p:cNvPr id="78" name="Picture 7" descr="C:\Users\7\Desktop\문서작업\med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2161432"/>
            <a:ext cx="432048" cy="432048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6314480" y="4215755"/>
            <a:ext cx="92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수정</a:t>
            </a:r>
            <a:endParaRPr lang="ko-KR" altLang="en-US" sz="32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80" name="Picture 7" descr="C:\Users\7\Desktop\문서작업\med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2881512"/>
            <a:ext cx="432048" cy="432048"/>
          </a:xfrm>
          <a:prstGeom prst="rect">
            <a:avLst/>
          </a:prstGeom>
          <a:noFill/>
        </p:spPr>
      </p:pic>
      <p:pic>
        <p:nvPicPr>
          <p:cNvPr id="81" name="Picture 7" descr="C:\Users\7\Desktop\문서작업\med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3601592"/>
            <a:ext cx="432048" cy="432048"/>
          </a:xfrm>
          <a:prstGeom prst="rect">
            <a:avLst/>
          </a:prstGeom>
          <a:noFill/>
        </p:spPr>
      </p:pic>
      <p:pic>
        <p:nvPicPr>
          <p:cNvPr id="82" name="Picture 7" descr="C:\Users\7\Desktop\문서작업\med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4321672"/>
            <a:ext cx="432048" cy="432048"/>
          </a:xfrm>
          <a:prstGeom prst="rect">
            <a:avLst/>
          </a:prstGeom>
          <a:noFill/>
        </p:spPr>
      </p:pic>
      <p:sp>
        <p:nvSpPr>
          <p:cNvPr id="84" name="TextBox 83"/>
          <p:cNvSpPr txBox="1"/>
          <p:nvPr/>
        </p:nvSpPr>
        <p:spPr>
          <a:xfrm>
            <a:off x="6314480" y="4932457"/>
            <a:ext cx="92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삭제</a:t>
            </a:r>
            <a:endParaRPr lang="ko-KR" altLang="en-US" sz="32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88" name="Picture 7" descr="C:\Users\7\Desktop\문서작업\meda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5038374"/>
            <a:ext cx="432048" cy="432048"/>
          </a:xfrm>
          <a:prstGeom prst="rect">
            <a:avLst/>
          </a:prstGeom>
          <a:noFill/>
        </p:spPr>
      </p:pic>
      <p:sp>
        <p:nvSpPr>
          <p:cNvPr id="95" name="TextBox 94"/>
          <p:cNvSpPr txBox="1"/>
          <p:nvPr/>
        </p:nvSpPr>
        <p:spPr>
          <a:xfrm>
            <a:off x="7446418" y="2060848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( </a:t>
            </a:r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상선 </a:t>
            </a:r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)</a:t>
            </a:r>
            <a:endParaRPr lang="ko-KR" altLang="en-US" sz="3200" dirty="0" smtClean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46418" y="2772217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( </a:t>
            </a:r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진아 </a:t>
            </a:r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)</a:t>
            </a:r>
            <a:endParaRPr lang="ko-KR" altLang="en-US" sz="3200" dirty="0" smtClean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52320" y="3486152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( </a:t>
            </a:r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희연 </a:t>
            </a:r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)</a:t>
            </a:r>
            <a:endParaRPr lang="ko-KR" altLang="en-US" sz="3200" dirty="0" smtClean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60706" y="4215755"/>
            <a:ext cx="99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( </a:t>
            </a:r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미나 </a:t>
            </a:r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)</a:t>
            </a:r>
            <a:endParaRPr lang="ko-KR" altLang="en-US" sz="32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60706" y="4932457"/>
            <a:ext cx="121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( </a:t>
            </a:r>
            <a:r>
              <a:rPr lang="ko-KR" altLang="en-US" sz="3200" dirty="0" smtClean="0">
                <a:latin typeface="Koverwatch" pitchFamily="18" charset="-127"/>
                <a:ea typeface="Koverwatch" pitchFamily="18" charset="-127"/>
              </a:rPr>
              <a:t>현석 </a:t>
            </a:r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)</a:t>
            </a:r>
            <a:endParaRPr lang="ko-KR" altLang="en-US" sz="32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8194" name="Picture 2" descr="C:\Users\7\Desktop\문서작업\memo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2492896"/>
            <a:ext cx="1952625" cy="18669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1979712" y="4437112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제목이 길 때</a:t>
            </a:r>
          </a:p>
        </p:txBody>
      </p:sp>
      <p:pic>
        <p:nvPicPr>
          <p:cNvPr id="8195" name="Picture 3" descr="C:\Users\7\Desktop\문서작업\memo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67647" y="2492896"/>
            <a:ext cx="1952625" cy="1866900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5220072" y="4437112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내용이 길 때</a:t>
            </a:r>
          </a:p>
        </p:txBody>
      </p:sp>
      <p:pic>
        <p:nvPicPr>
          <p:cNvPr id="36" name="그림 35" descr="ma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0" grpId="0"/>
      <p:bldP spid="73" grpId="0"/>
      <p:bldP spid="79" grpId="0"/>
      <p:bldP spid="84" grpId="0"/>
      <p:bldP spid="95" grpId="0"/>
      <p:bldP spid="96" grpId="0"/>
      <p:bldP spid="97" grpId="0"/>
      <p:bldP spid="98" grpId="0"/>
      <p:bldP spid="99" grpId="0"/>
      <p:bldP spid="33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87624" y="2105561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8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99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  <a:tileRect/>
                </a:gradFill>
                <a:latin typeface="Koverwatch" pitchFamily="18" charset="-127"/>
                <a:ea typeface="Koverwatch" pitchFamily="18" charset="-127"/>
              </a:rPr>
              <a:t>Thank you</a:t>
            </a:r>
            <a:endParaRPr lang="ko-KR" altLang="en-US" sz="80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99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  <a:tileRect/>
              </a:gra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7" name="그림 6" descr="KakaoTalk_20161005_13194333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1916832"/>
            <a:ext cx="1611878" cy="1456953"/>
          </a:xfrm>
          <a:prstGeom prst="rect">
            <a:avLst/>
          </a:prstGeom>
        </p:spPr>
      </p:pic>
      <p:pic>
        <p:nvPicPr>
          <p:cNvPr id="8" name="그림 7" descr="m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FC000"/>
              </a:gs>
              <a:gs pos="33000">
                <a:srgbClr val="FFCC29"/>
              </a:gs>
              <a:gs pos="100000">
                <a:srgbClr val="FFD6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6672"/>
            <a:ext cx="914400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6000" y="-2738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주   제   선   정</a:t>
            </a:r>
            <a:endParaRPr lang="ko-KR" altLang="en-US" sz="2400" dirty="0">
              <a:ln>
                <a:solidFill>
                  <a:schemeClr val="bg1">
                    <a:lumMod val="50000"/>
                  </a:schemeClr>
                </a:solidFill>
              </a:ln>
              <a:gradFill>
                <a:gsLst>
                  <a:gs pos="0">
                    <a:schemeClr val="bg1">
                      <a:lumMod val="95000"/>
                    </a:schemeClr>
                  </a:gs>
                  <a:gs pos="33000">
                    <a:schemeClr val="bg1">
                      <a:lumMod val="8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5496" y="116632"/>
            <a:ext cx="21602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4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환   경   설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2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컨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트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롤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러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79712" y="692696"/>
            <a:ext cx="5760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주차 관리 시스템 주요 기능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1448" y="2253873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잠 금 해 제</a:t>
            </a:r>
            <a:endParaRPr lang="ko-KR" altLang="en-US" sz="32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1448" y="2988241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주 차 현 황</a:t>
            </a:r>
            <a:endParaRPr lang="ko-KR" altLang="en-US" sz="32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81448" y="3682921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주 차 등 </a:t>
            </a:r>
            <a:r>
              <a:rPr lang="ko-KR" altLang="en-US" sz="3200" dirty="0" err="1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록</a:t>
            </a:r>
            <a:endParaRPr lang="ko-KR" altLang="en-US" sz="32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31" name="Picture 7" descr="C:\Users\7\Desktop\문서작업\med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9400" y="2348880"/>
            <a:ext cx="432048" cy="432048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5565824" y="2248296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차 량 검 색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65824" y="2959665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매 출 정 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71726" y="367360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메   모   장</a:t>
            </a:r>
          </a:p>
        </p:txBody>
      </p:sp>
      <p:pic>
        <p:nvPicPr>
          <p:cNvPr id="37" name="Picture 7" descr="C:\Users\7\Desktop\문서작업\med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3776" y="2348880"/>
            <a:ext cx="432048" cy="432048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2181448" y="4422824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4403203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화 면 잠 금</a:t>
            </a:r>
          </a:p>
        </p:txBody>
      </p:sp>
      <p:pic>
        <p:nvPicPr>
          <p:cNvPr id="44" name="Picture 7" descr="C:\Users\7\Desktop\문서작업\med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9400" y="3068960"/>
            <a:ext cx="432048" cy="432048"/>
          </a:xfrm>
          <a:prstGeom prst="rect">
            <a:avLst/>
          </a:prstGeom>
          <a:noFill/>
        </p:spPr>
      </p:pic>
      <p:pic>
        <p:nvPicPr>
          <p:cNvPr id="45" name="Picture 7" descr="C:\Users\7\Desktop\문서작업\med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3776" y="3068960"/>
            <a:ext cx="432048" cy="432048"/>
          </a:xfrm>
          <a:prstGeom prst="rect">
            <a:avLst/>
          </a:prstGeom>
          <a:noFill/>
        </p:spPr>
      </p:pic>
      <p:pic>
        <p:nvPicPr>
          <p:cNvPr id="48" name="Picture 7" descr="C:\Users\7\Desktop\문서작업\med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9400" y="3806504"/>
            <a:ext cx="432048" cy="432048"/>
          </a:xfrm>
          <a:prstGeom prst="rect">
            <a:avLst/>
          </a:prstGeom>
          <a:noFill/>
        </p:spPr>
      </p:pic>
      <p:pic>
        <p:nvPicPr>
          <p:cNvPr id="49" name="Picture 7" descr="C:\Users\7\Desktop\문서작업\med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3776" y="3789040"/>
            <a:ext cx="432048" cy="432048"/>
          </a:xfrm>
          <a:prstGeom prst="rect">
            <a:avLst/>
          </a:prstGeom>
          <a:noFill/>
        </p:spPr>
      </p:pic>
      <p:pic>
        <p:nvPicPr>
          <p:cNvPr id="52" name="Picture 7" descr="C:\Users\7\Desktop\문서작업\med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9400" y="4509120"/>
            <a:ext cx="432048" cy="432048"/>
          </a:xfrm>
          <a:prstGeom prst="rect">
            <a:avLst/>
          </a:prstGeom>
          <a:noFill/>
        </p:spPr>
      </p:pic>
      <p:pic>
        <p:nvPicPr>
          <p:cNvPr id="53" name="Picture 7" descr="C:\Users\7\Desktop\문서작업\med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3776" y="4509120"/>
            <a:ext cx="432048" cy="432048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7560000" y="-2880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뷰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&amp;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모   델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5736" y="4437112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주 차 해 지</a:t>
            </a:r>
            <a:endParaRPr lang="ko-KR" altLang="en-US" sz="32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33" name="그림 32" descr="m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710584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Koverwatch" pitchFamily="18" charset="-127"/>
                <a:ea typeface="Koverwatch" pitchFamily="18" charset="-127"/>
              </a:rPr>
              <a:t>SERVER / DATA BASE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51720" y="692696"/>
            <a:ext cx="1026000" cy="102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" descr="C:\Users\7\Desktop\문서작업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693171"/>
            <a:ext cx="1025525" cy="1025525"/>
          </a:xfrm>
          <a:prstGeom prst="rect">
            <a:avLst/>
          </a:prstGeom>
          <a:noFill/>
        </p:spPr>
      </p:pic>
      <p:pic>
        <p:nvPicPr>
          <p:cNvPr id="43" name="Picture 5" descr="C:\Users\7\Desktop\문서작업\tomca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564904"/>
            <a:ext cx="1778000" cy="1778000"/>
          </a:xfrm>
          <a:prstGeom prst="rect">
            <a:avLst/>
          </a:prstGeom>
          <a:noFill/>
        </p:spPr>
      </p:pic>
      <p:pic>
        <p:nvPicPr>
          <p:cNvPr id="46" name="Picture 6" descr="C:\Users\7\Desktop\문서작업\d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3856" y="2636912"/>
            <a:ext cx="1656184" cy="1656184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2461568" y="436510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4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Tomcat 8.0.37</a:t>
            </a:r>
            <a:endParaRPr lang="ko-KR" altLang="en-US" sz="2800" dirty="0">
              <a:solidFill>
                <a:schemeClr val="accent4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69880" y="43558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4">
                    <a:lumMod val="75000"/>
                  </a:schemeClr>
                </a:solidFill>
                <a:latin typeface="Koverwatch" pitchFamily="18" charset="-127"/>
                <a:ea typeface="Koverwatch" pitchFamily="18" charset="-127"/>
              </a:rPr>
              <a:t>Oracle 11</a:t>
            </a:r>
            <a:endParaRPr lang="ko-KR" altLang="en-US" sz="2800" dirty="0">
              <a:solidFill>
                <a:schemeClr val="accent4">
                  <a:lumMod val="75000"/>
                </a:schemeClr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FC000"/>
              </a:gs>
              <a:gs pos="33000">
                <a:srgbClr val="FFCC29"/>
              </a:gs>
              <a:gs pos="100000">
                <a:srgbClr val="FFD6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76672"/>
            <a:ext cx="914400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2484000" y="116632"/>
            <a:ext cx="21602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112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컨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트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롤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러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60000" y="-2880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뷰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&amp;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모   델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64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환   경   설   정</a:t>
            </a:r>
            <a:endParaRPr lang="ko-KR" altLang="en-US" sz="2400" dirty="0">
              <a:ln>
                <a:solidFill>
                  <a:schemeClr val="bg1">
                    <a:lumMod val="50000"/>
                  </a:schemeClr>
                </a:solidFill>
              </a:ln>
              <a:gradFill>
                <a:gsLst>
                  <a:gs pos="0">
                    <a:schemeClr val="bg1"/>
                  </a:gs>
                  <a:gs pos="33000">
                    <a:schemeClr val="bg1">
                      <a:lumMod val="8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6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주   제   선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20" name="그림 19" descr="m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708616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Koverwatch" pitchFamily="18" charset="-127"/>
                <a:ea typeface="Koverwatch" pitchFamily="18" charset="-127"/>
              </a:rPr>
              <a:t>TABLE LIST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46" name="Picture 6" descr="C:\Users\7\Desktop\문서작업\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2000" y="692696"/>
            <a:ext cx="1026000" cy="10260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2195736" y="223344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주 차 공 간</a:t>
            </a:r>
            <a:endParaRPr lang="ko-KR" altLang="en-US" sz="32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25" name="Picture 7" descr="C:\Users\7\Desktop\문서작업\med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9600" y="2350800"/>
            <a:ext cx="432048" cy="43204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3650754" y="2233440"/>
            <a:ext cx="1785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( </a:t>
            </a:r>
            <a:r>
              <a:rPr lang="en-US" altLang="ko-KR" sz="3200" dirty="0" err="1" smtClean="0">
                <a:latin typeface="Koverwatch" pitchFamily="18" charset="-127"/>
                <a:ea typeface="Koverwatch" pitchFamily="18" charset="-127"/>
              </a:rPr>
              <a:t>parkdb</a:t>
            </a:r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 )</a:t>
            </a:r>
            <a:endParaRPr lang="ko-KR" altLang="en-US" sz="32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67744" y="2924944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2400" dirty="0" err="1" smtClean="0">
                <a:latin typeface="Koverwatch" pitchFamily="18" charset="-127"/>
                <a:ea typeface="Koverwatch" pitchFamily="18" charset="-127"/>
              </a:rPr>
              <a:t>parknum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: ‘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층수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-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구역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-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번호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’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순으로 구성된 주차 공간 번호</a:t>
            </a:r>
            <a:endParaRPr lang="en-US" altLang="ko-KR" sz="2400" dirty="0">
              <a:latin typeface="Koverwatch" pitchFamily="18" charset="-127"/>
              <a:ea typeface="Koverwatch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2400" dirty="0" err="1" smtClean="0">
                <a:latin typeface="Koverwatch" pitchFamily="18" charset="-127"/>
                <a:ea typeface="Koverwatch" pitchFamily="18" charset="-127"/>
              </a:rPr>
              <a:t>Carnum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주차된 차량의 번호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. ‘00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가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0000’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의 서식으로 입력</a:t>
            </a:r>
            <a:endParaRPr lang="en-US" altLang="ko-KR" sz="2400" dirty="0">
              <a:latin typeface="Koverwatch" pitchFamily="18" charset="-127"/>
              <a:ea typeface="Koverwatch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2400" dirty="0" err="1" smtClean="0">
                <a:latin typeface="Koverwatch" pitchFamily="18" charset="-127"/>
                <a:ea typeface="Koverwatch" pitchFamily="18" charset="-127"/>
              </a:rPr>
              <a:t>intime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: </a:t>
            </a:r>
            <a:r>
              <a:rPr lang="en-US" altLang="ko-KR" sz="2400" dirty="0" err="1" smtClean="0">
                <a:latin typeface="Koverwatch" pitchFamily="18" charset="-127"/>
                <a:ea typeface="Koverwatch" pitchFamily="18" charset="-127"/>
              </a:rPr>
              <a:t>sysdate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로 등록된 시간을 기록</a:t>
            </a:r>
            <a:endParaRPr lang="en-US" altLang="ko-KR" sz="2400" dirty="0" smtClean="0">
              <a:solidFill>
                <a:srgbClr val="0070C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FC000"/>
              </a:gs>
              <a:gs pos="33000">
                <a:srgbClr val="FFCC29"/>
              </a:gs>
              <a:gs pos="100000">
                <a:srgbClr val="FFD6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476672"/>
            <a:ext cx="914400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2484000" y="116632"/>
            <a:ext cx="21602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112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컨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트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롤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러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60000" y="-2880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뷰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&amp;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모   델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4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환   경   설   정</a:t>
            </a:r>
            <a:endParaRPr lang="ko-KR" altLang="en-US" sz="2400" dirty="0">
              <a:ln>
                <a:solidFill>
                  <a:schemeClr val="bg1">
                    <a:lumMod val="50000"/>
                  </a:schemeClr>
                </a:solidFill>
              </a:ln>
              <a:gradFill>
                <a:gsLst>
                  <a:gs pos="0">
                    <a:schemeClr val="bg1"/>
                  </a:gs>
                  <a:gs pos="33000">
                    <a:schemeClr val="bg1">
                      <a:lumMod val="8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주   제   선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9" name="그림 18" descr="m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708616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Koverwatch" pitchFamily="18" charset="-127"/>
                <a:ea typeface="Koverwatch" pitchFamily="18" charset="-127"/>
              </a:rPr>
              <a:t>TABLE LIST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46" name="Picture 6" descr="C:\Users\7\Desktop\문서작업\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2000" y="692696"/>
            <a:ext cx="1026000" cy="10260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267744" y="2924944"/>
            <a:ext cx="5256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2400" dirty="0" err="1" smtClean="0">
                <a:latin typeface="Koverwatch" pitchFamily="18" charset="-127"/>
                <a:ea typeface="Koverwatch" pitchFamily="18" charset="-127"/>
              </a:rPr>
              <a:t>parknum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출차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시 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PARKDB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로부터 넘겨받음</a:t>
            </a:r>
            <a:endParaRPr lang="en-US" altLang="ko-KR" sz="2400" dirty="0">
              <a:latin typeface="Koverwatch" pitchFamily="18" charset="-127"/>
              <a:ea typeface="Koverwatch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2400" dirty="0" err="1" smtClean="0">
                <a:latin typeface="Koverwatch" pitchFamily="18" charset="-127"/>
                <a:ea typeface="Koverwatch" pitchFamily="18" charset="-127"/>
              </a:rPr>
              <a:t>carnum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출차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시 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PARKDB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로부터 넘겨받음</a:t>
            </a:r>
            <a:endParaRPr lang="en-US" altLang="ko-KR" sz="2400" dirty="0" smtClean="0">
              <a:latin typeface="Koverwatch" pitchFamily="18" charset="-127"/>
              <a:ea typeface="Koverwatch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2400" dirty="0" err="1" smtClean="0">
                <a:latin typeface="Koverwatch" pitchFamily="18" charset="-127"/>
                <a:ea typeface="Koverwatch" pitchFamily="18" charset="-127"/>
              </a:rPr>
              <a:t>intime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출차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시 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PARKDB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로부터 넘겨받음</a:t>
            </a:r>
            <a:endParaRPr lang="en-US" altLang="ko-KR" sz="2400" dirty="0" smtClean="0">
              <a:latin typeface="Koverwatch" pitchFamily="18" charset="-127"/>
              <a:ea typeface="Koverwatch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2400" dirty="0" err="1" smtClean="0">
                <a:latin typeface="Koverwatch" pitchFamily="18" charset="-127"/>
                <a:ea typeface="Koverwatch" pitchFamily="18" charset="-127"/>
              </a:rPr>
              <a:t>outtime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: </a:t>
            </a:r>
            <a:r>
              <a:rPr lang="en-US" altLang="ko-KR" sz="2400" dirty="0" err="1" smtClean="0">
                <a:latin typeface="Koverwatch" pitchFamily="18" charset="-127"/>
                <a:ea typeface="Koverwatch" pitchFamily="18" charset="-127"/>
              </a:rPr>
              <a:t>sysdate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로 해지된 시간을 기록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PAY : Data access object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의 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method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를 통해 계산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95736" y="223344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매 출 정 산</a:t>
            </a:r>
            <a:endParaRPr lang="ko-KR" altLang="en-US" sz="32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28" name="Picture 7" descr="C:\Users\7\Desktop\문서작업\med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9600" y="2350800"/>
            <a:ext cx="432048" cy="432048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3650754" y="2233440"/>
            <a:ext cx="1785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( CALDB )</a:t>
            </a:r>
            <a:endParaRPr lang="ko-KR" altLang="en-US" sz="32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FC000"/>
              </a:gs>
              <a:gs pos="33000">
                <a:srgbClr val="FFCC29"/>
              </a:gs>
              <a:gs pos="100000">
                <a:srgbClr val="FFD6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76672"/>
            <a:ext cx="914400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2484000" y="116632"/>
            <a:ext cx="21602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112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컨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트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롤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러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0000" y="-2880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뷰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&amp;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모   델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4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환   경   설   정</a:t>
            </a:r>
            <a:endParaRPr lang="ko-KR" altLang="en-US" sz="2400" dirty="0">
              <a:ln>
                <a:solidFill>
                  <a:schemeClr val="bg1">
                    <a:lumMod val="50000"/>
                  </a:schemeClr>
                </a:solidFill>
              </a:ln>
              <a:gradFill>
                <a:gsLst>
                  <a:gs pos="0">
                    <a:schemeClr val="bg1"/>
                  </a:gs>
                  <a:gs pos="33000">
                    <a:schemeClr val="bg1">
                      <a:lumMod val="8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주   제   선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9" name="그림 18" descr="m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708616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Koverwatch" pitchFamily="18" charset="-127"/>
                <a:ea typeface="Koverwatch" pitchFamily="18" charset="-127"/>
              </a:rPr>
              <a:t>TABLE LIST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46" name="Picture 6" descr="C:\Users\7\Desktop\문서작업\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2000" y="692696"/>
            <a:ext cx="1026000" cy="10260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267744" y="2924944"/>
            <a:ext cx="5256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2400" dirty="0" err="1" smtClean="0">
                <a:latin typeface="Koverwatch" pitchFamily="18" charset="-127"/>
                <a:ea typeface="Koverwatch" pitchFamily="18" charset="-127"/>
              </a:rPr>
              <a:t>Memonum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메모의 번호 시퀀스를 이용해 자동 부여</a:t>
            </a:r>
            <a:endParaRPr lang="en-US" altLang="ko-KR" sz="2400" dirty="0" smtClean="0">
              <a:latin typeface="Koverwatch" pitchFamily="18" charset="-127"/>
              <a:ea typeface="Koverwatch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subject : 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메모의 제목</a:t>
            </a:r>
            <a:endParaRPr lang="en-US" altLang="ko-KR" sz="2400" dirty="0" smtClean="0">
              <a:latin typeface="Koverwatch" pitchFamily="18" charset="-127"/>
              <a:ea typeface="Koverwatch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content : 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메모의 내용</a:t>
            </a:r>
            <a:endParaRPr lang="en-US" altLang="ko-KR" sz="2400" dirty="0" smtClean="0">
              <a:latin typeface="Koverwatch" pitchFamily="18" charset="-127"/>
              <a:ea typeface="Koverwatch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2400" dirty="0" err="1" smtClean="0">
                <a:latin typeface="Koverwatch" pitchFamily="18" charset="-127"/>
                <a:ea typeface="Koverwatch" pitchFamily="18" charset="-127"/>
              </a:rPr>
              <a:t>memotime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메모를 작성한 시각을 </a:t>
            </a:r>
            <a:r>
              <a:rPr lang="en-US" altLang="ko-KR" sz="2400" dirty="0" err="1" smtClean="0">
                <a:latin typeface="Koverwatch" pitchFamily="18" charset="-127"/>
                <a:ea typeface="Koverwatch" pitchFamily="18" charset="-127"/>
              </a:rPr>
              <a:t>sysdate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로 기록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pass : 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메모를 수정하거나 지우기 위한 암호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95736" y="223344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메 모 목 </a:t>
            </a:r>
            <a:r>
              <a:rPr lang="ko-KR" altLang="en-US" sz="3200" dirty="0" err="1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록</a:t>
            </a:r>
            <a:endParaRPr lang="ko-KR" altLang="en-US" sz="32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28" name="Picture 7" descr="C:\Users\7\Desktop\문서작업\med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9600" y="2350800"/>
            <a:ext cx="432048" cy="432048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3650754" y="2233440"/>
            <a:ext cx="1785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(</a:t>
            </a:r>
            <a:r>
              <a:rPr lang="en-US" altLang="ko-KR" sz="3200" dirty="0" err="1" smtClean="0">
                <a:latin typeface="Koverwatch" pitchFamily="18" charset="-127"/>
                <a:ea typeface="Koverwatch" pitchFamily="18" charset="-127"/>
              </a:rPr>
              <a:t>memoDB</a:t>
            </a:r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 )</a:t>
            </a:r>
            <a:endParaRPr lang="ko-KR" altLang="en-US" sz="32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FC000"/>
              </a:gs>
              <a:gs pos="33000">
                <a:srgbClr val="FFCC29"/>
              </a:gs>
              <a:gs pos="100000">
                <a:srgbClr val="FFD6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76672"/>
            <a:ext cx="914400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2484000" y="116632"/>
            <a:ext cx="21602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112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컨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트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롤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러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0000" y="-2880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뷰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&amp;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모   델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4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환   경   설   정</a:t>
            </a:r>
            <a:endParaRPr lang="ko-KR" altLang="en-US" sz="2400" dirty="0">
              <a:ln>
                <a:solidFill>
                  <a:schemeClr val="bg1">
                    <a:lumMod val="50000"/>
                  </a:schemeClr>
                </a:solidFill>
              </a:ln>
              <a:gradFill>
                <a:gsLst>
                  <a:gs pos="0">
                    <a:schemeClr val="bg1"/>
                  </a:gs>
                  <a:gs pos="33000">
                    <a:schemeClr val="bg1">
                      <a:lumMod val="8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주   제   선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9" name="그림 18" descr="m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708616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Koverwatch" pitchFamily="18" charset="-127"/>
                <a:ea typeface="Koverwatch" pitchFamily="18" charset="-127"/>
              </a:rPr>
              <a:t>TABLE LIST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46" name="Picture 6" descr="C:\Users\7\Desktop\문서작업\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2000" y="692696"/>
            <a:ext cx="1026000" cy="10260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267744" y="2924944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id : 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화면 잠금 해제를 위한 아이디</a:t>
            </a:r>
            <a:endParaRPr lang="ko-KR" altLang="en-US" sz="2400" dirty="0" smtClean="0">
              <a:solidFill>
                <a:srgbClr val="0070C0"/>
              </a:solidFill>
              <a:latin typeface="Koverwatch" pitchFamily="18" charset="-127"/>
              <a:ea typeface="Koverwatch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</a:t>
            </a:r>
            <a:r>
              <a:rPr lang="en-US" altLang="ko-KR" sz="2400" dirty="0" err="1" smtClean="0">
                <a:latin typeface="Koverwatch" pitchFamily="18" charset="-127"/>
                <a:ea typeface="Koverwatch" pitchFamily="18" charset="-127"/>
              </a:rPr>
              <a:t>passwd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 : 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화면 잠금 해제를 위한 암</a:t>
            </a:r>
            <a:r>
              <a:rPr lang="ko-KR" altLang="en-US" sz="2400" dirty="0">
                <a:latin typeface="Koverwatch" pitchFamily="18" charset="-127"/>
                <a:ea typeface="Koverwatch" pitchFamily="18" charset="-127"/>
              </a:rPr>
              <a:t>호</a:t>
            </a:r>
            <a:endParaRPr lang="ko-KR" altLang="en-US" sz="2400" dirty="0" smtClean="0">
              <a:solidFill>
                <a:srgbClr val="0070C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95736" y="223344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6600"/>
                </a:solidFill>
                <a:latin typeface="Koverwatch" pitchFamily="18" charset="-127"/>
                <a:ea typeface="Koverwatch" pitchFamily="18" charset="-127"/>
              </a:rPr>
              <a:t>관 리 자 정 보</a:t>
            </a:r>
            <a:endParaRPr lang="ko-KR" altLang="en-US" sz="3200" dirty="0">
              <a:solidFill>
                <a:srgbClr val="FF6600"/>
              </a:solidFill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28" name="Picture 7" descr="C:\Users\7\Desktop\문서작업\med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9600" y="2350800"/>
            <a:ext cx="432048" cy="432048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3938786" y="2233440"/>
            <a:ext cx="1785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Koverwatch" pitchFamily="18" charset="-127"/>
                <a:ea typeface="Koverwatch" pitchFamily="18" charset="-127"/>
              </a:rPr>
              <a:t>( LOGINDB )</a:t>
            </a:r>
            <a:endParaRPr lang="ko-KR" altLang="en-US" sz="32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FC000"/>
              </a:gs>
              <a:gs pos="33000">
                <a:srgbClr val="FFCC29"/>
              </a:gs>
              <a:gs pos="100000">
                <a:srgbClr val="FFD6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76672"/>
            <a:ext cx="914400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2484000" y="116632"/>
            <a:ext cx="21602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112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컨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트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롤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러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60000" y="-2880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뷰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&amp;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모   델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4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환   경   설   정</a:t>
            </a:r>
            <a:endParaRPr lang="ko-KR" altLang="en-US" sz="2400" dirty="0">
              <a:ln>
                <a:solidFill>
                  <a:schemeClr val="bg1">
                    <a:lumMod val="50000"/>
                  </a:schemeClr>
                </a:solidFill>
              </a:ln>
              <a:gradFill>
                <a:gsLst>
                  <a:gs pos="0">
                    <a:schemeClr val="bg1"/>
                  </a:gs>
                  <a:gs pos="33000">
                    <a:schemeClr val="bg1">
                      <a:lumMod val="8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주   제   선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19" name="그림 18" descr="m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4180061" y="5661248"/>
            <a:ext cx="679971" cy="799898"/>
            <a:chOff x="4067944" y="3670713"/>
            <a:chExt cx="679971" cy="799898"/>
          </a:xfrm>
        </p:grpSpPr>
        <p:pic>
          <p:nvPicPr>
            <p:cNvPr id="5" name="그림 4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944" y="3670713"/>
              <a:ext cx="666750" cy="666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42375" y="4193612"/>
              <a:ext cx="605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Koverwatch" pitchFamily="18" charset="-127"/>
                  <a:ea typeface="Koverwatch" pitchFamily="18" charset="-127"/>
                </a:rPr>
                <a:t>HyeonA</a:t>
              </a:r>
              <a:endParaRPr lang="ko-KR" altLang="en-US" sz="1200" dirty="0">
                <a:latin typeface="Koverwatch" pitchFamily="18" charset="-127"/>
                <a:ea typeface="Koverwatch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7473" y="64726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진 아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김 </a:t>
            </a:r>
            <a:r>
              <a:rPr lang="ko-KR" altLang="en-US" dirty="0" err="1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희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연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박 미 나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이 상 선</a:t>
            </a:r>
            <a:r>
              <a:rPr lang="en-US" altLang="ko-KR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최 현 석</a:t>
            </a:r>
            <a:endParaRPr lang="ko-KR" altLang="en-US" dirty="0">
              <a:solidFill>
                <a:schemeClr val="bg1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708616"/>
            <a:ext cx="3960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Koverwatch" pitchFamily="18" charset="-127"/>
                <a:ea typeface="Koverwatch" pitchFamily="18" charset="-127"/>
              </a:rPr>
              <a:t>깃  허  </a:t>
            </a:r>
            <a:r>
              <a:rPr lang="ko-KR" altLang="en-US" sz="5000" dirty="0" err="1" smtClean="0">
                <a:latin typeface="Koverwatch" pitchFamily="18" charset="-127"/>
                <a:ea typeface="Koverwatch" pitchFamily="18" charset="-127"/>
              </a:rPr>
              <a:t>브</a:t>
            </a:r>
            <a:endParaRPr lang="ko-KR" altLang="en-US" sz="50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24" name="Picture 4" descr="C:\Users\7\Desktop\문서작업\tomc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4013564" cy="2952328"/>
          </a:xfrm>
          <a:prstGeom prst="rect">
            <a:avLst/>
          </a:prstGeom>
          <a:noFill/>
        </p:spPr>
      </p:pic>
      <p:pic>
        <p:nvPicPr>
          <p:cNvPr id="25" name="Picture 3" descr="C:\Users\7\Desktop\문서작업\sour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128" y="2132856"/>
            <a:ext cx="4274344" cy="295232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683568" y="328498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spc="3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Koverwatch" pitchFamily="18" charset="-127"/>
                <a:ea typeface="Koverwatch" pitchFamily="18" charset="-127"/>
              </a:rPr>
              <a:t>절대경로충돌</a:t>
            </a:r>
            <a:r>
              <a:rPr lang="ko-KR" altLang="en-US" sz="2800" i="1" spc="300" dirty="0" smtClean="0">
                <a:ln>
                  <a:solidFill>
                    <a:schemeClr val="tx1"/>
                  </a:solidFill>
                </a:ln>
                <a:latin typeface="Koverwatch" pitchFamily="18" charset="-127"/>
                <a:ea typeface="Koverwatch" pitchFamily="18" charset="-127"/>
              </a:rPr>
              <a:t> </a:t>
            </a:r>
            <a:r>
              <a:rPr lang="ko-KR" altLang="en-US" sz="2800" i="1" spc="3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처치 </a:t>
            </a:r>
            <a:r>
              <a:rPr lang="en-US" altLang="ko-KR" sz="2800" i="1" spc="3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Koverwatch" pitchFamily="18" charset="-127"/>
                <a:ea typeface="Koverwatch" pitchFamily="18" charset="-127"/>
              </a:rPr>
              <a:t>(+100)</a:t>
            </a:r>
            <a:endParaRPr lang="ko-KR" altLang="en-US" sz="2800" i="1" spc="3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Koverwatch" pitchFamily="18" charset="-127"/>
              <a:ea typeface="Koverwatch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052000" y="692696"/>
            <a:ext cx="1035050" cy="1035050"/>
            <a:chOff x="2618259" y="1907307"/>
            <a:chExt cx="1035050" cy="103505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2618259" y="1907307"/>
              <a:ext cx="1026000" cy="102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Picture 2" descr="C:\Users\7\Desktop\문서작업\gi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27784" y="1916832"/>
              <a:ext cx="1025525" cy="1025525"/>
            </a:xfrm>
            <a:prstGeom prst="rect">
              <a:avLst/>
            </a:prstGeom>
            <a:noFill/>
          </p:spPr>
        </p:pic>
      </p:grpSp>
      <p:sp>
        <p:nvSpPr>
          <p:cNvPr id="35" name="TextBox 34"/>
          <p:cNvSpPr txBox="1"/>
          <p:nvPr/>
        </p:nvSpPr>
        <p:spPr>
          <a:xfrm>
            <a:off x="5050184" y="328498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spc="300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Koverwatch" pitchFamily="18" charset="-127"/>
                <a:ea typeface="Koverwatch" pitchFamily="18" charset="-127"/>
              </a:rPr>
              <a:t>깃허브충돌</a:t>
            </a:r>
            <a:r>
              <a:rPr lang="ko-KR" altLang="en-US" sz="2800" i="1" spc="300" dirty="0" smtClean="0">
                <a:ln>
                  <a:solidFill>
                    <a:schemeClr val="tx1"/>
                  </a:solidFill>
                </a:ln>
                <a:latin typeface="Koverwatch" pitchFamily="18" charset="-127"/>
                <a:ea typeface="Koverwatch" pitchFamily="18" charset="-127"/>
              </a:rPr>
              <a:t> </a:t>
            </a:r>
            <a:r>
              <a:rPr lang="ko-KR" altLang="en-US" sz="2800" i="1" spc="3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Koverwatch" pitchFamily="18" charset="-127"/>
                <a:ea typeface="Koverwatch" pitchFamily="18" charset="-127"/>
              </a:rPr>
              <a:t>처치 </a:t>
            </a:r>
            <a:r>
              <a:rPr lang="en-US" altLang="ko-KR" sz="2800" i="1" spc="3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Koverwatch" pitchFamily="18" charset="-127"/>
                <a:ea typeface="Koverwatch" pitchFamily="18" charset="-127"/>
              </a:rPr>
              <a:t>(+100)</a:t>
            </a:r>
            <a:endParaRPr lang="ko-KR" altLang="en-US" sz="2800" i="1" spc="3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FFC000"/>
              </a:gs>
              <a:gs pos="33000">
                <a:srgbClr val="FFCC29"/>
              </a:gs>
              <a:gs pos="100000">
                <a:srgbClr val="FFD6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476672"/>
            <a:ext cx="9144000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2484000" y="116632"/>
            <a:ext cx="216024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112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컨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트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롤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러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60000" y="-2880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Koverwatch" pitchFamily="18" charset="-127"/>
                <a:ea typeface="Koverwatch" pitchFamily="18" charset="-127"/>
              </a:rPr>
              <a:t>뷰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</a:t>
            </a:r>
            <a:r>
              <a:rPr lang="en-US" altLang="ko-KR" sz="2400" dirty="0" smtClean="0">
                <a:latin typeface="Koverwatch" pitchFamily="18" charset="-127"/>
                <a:ea typeface="Koverwatch" pitchFamily="18" charset="-127"/>
              </a:rPr>
              <a:t>&amp;</a:t>
            </a:r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   모   델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64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gradFill>
                  <a:gsLst>
                    <a:gs pos="0">
                      <a:schemeClr val="bg1"/>
                    </a:gs>
                    <a:gs pos="3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verwatch" pitchFamily="18" charset="-127"/>
                <a:ea typeface="Koverwatch" pitchFamily="18" charset="-127"/>
              </a:rPr>
              <a:t>환   경   설   정</a:t>
            </a:r>
            <a:endParaRPr lang="ko-KR" altLang="en-US" sz="2400" dirty="0">
              <a:ln>
                <a:solidFill>
                  <a:schemeClr val="bg1">
                    <a:lumMod val="50000"/>
                  </a:schemeClr>
                </a:solidFill>
              </a:ln>
              <a:gradFill>
                <a:gsLst>
                  <a:gs pos="0">
                    <a:schemeClr val="bg1"/>
                  </a:gs>
                  <a:gs pos="33000">
                    <a:schemeClr val="bg1">
                      <a:lumMod val="8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verwatch" pitchFamily="18" charset="-127"/>
              <a:ea typeface="Koverwatch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6000" y="-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Koverwatch" pitchFamily="18" charset="-127"/>
                <a:ea typeface="Koverwatch" pitchFamily="18" charset="-127"/>
              </a:rPr>
              <a:t>주   제   선   정</a:t>
            </a:r>
            <a:endParaRPr lang="ko-KR" altLang="en-US" sz="2400" dirty="0">
              <a:latin typeface="Koverwatch" pitchFamily="18" charset="-127"/>
              <a:ea typeface="Koverwatch" pitchFamily="18" charset="-127"/>
            </a:endParaRPr>
          </a:p>
        </p:txBody>
      </p:sp>
      <p:pic>
        <p:nvPicPr>
          <p:cNvPr id="21" name="그림 20" descr="m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3968" y="5805264"/>
            <a:ext cx="456655" cy="412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1518</Words>
  <Application>Microsoft Office PowerPoint</Application>
  <PresentationFormat>화면 슬라이드 쇼(4:3)</PresentationFormat>
  <Paragraphs>467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Arial</vt:lpstr>
      <vt:lpstr>Koverwatch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7</dc:creator>
  <cp:lastModifiedBy>7</cp:lastModifiedBy>
  <cp:revision>161</cp:revision>
  <dcterms:created xsi:type="dcterms:W3CDTF">2016-10-04T11:03:37Z</dcterms:created>
  <dcterms:modified xsi:type="dcterms:W3CDTF">2016-10-06T02:13:21Z</dcterms:modified>
</cp:coreProperties>
</file>