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4" r:id="rId7"/>
    <p:sldId id="296" r:id="rId8"/>
    <p:sldId id="297" r:id="rId9"/>
    <p:sldId id="298" r:id="rId10"/>
    <p:sldId id="299" r:id="rId11"/>
    <p:sldId id="302" r:id="rId12"/>
    <p:sldId id="263" r:id="rId13"/>
    <p:sldId id="268" r:id="rId14"/>
    <p:sldId id="266" r:id="rId15"/>
    <p:sldId id="269" r:id="rId16"/>
    <p:sldId id="271" r:id="rId17"/>
    <p:sldId id="272" r:id="rId18"/>
    <p:sldId id="273" r:id="rId19"/>
    <p:sldId id="270" r:id="rId20"/>
    <p:sldId id="276" r:id="rId21"/>
    <p:sldId id="277" r:id="rId22"/>
    <p:sldId id="278" r:id="rId23"/>
    <p:sldId id="275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01" r:id="rId42"/>
    <p:sldId id="300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6F7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94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57488" y="2130425"/>
            <a:ext cx="5760000" cy="1440000"/>
          </a:xfrm>
        </p:spPr>
        <p:txBody>
          <a:bodyPr/>
          <a:lstStyle>
            <a:lvl1pPr>
              <a:defRPr lang="ko-KR" altLang="en-US" sz="4000" kern="1200" dirty="0" smtClean="0">
                <a:solidFill>
                  <a:srgbClr val="496F74"/>
                </a:solidFill>
                <a:latin typeface="HY엽서M" pitchFamily="18" charset="-127"/>
                <a:ea typeface="HY엽서M" pitchFamily="18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57488" y="3886200"/>
            <a:ext cx="5760000" cy="1080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Y엽서M" pitchFamily="18" charset="-127"/>
                <a:ea typeface="HY엽서M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7" name="직각 삼각형 6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8" name="직각 삼각형 7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11" name="이등변 삼각형 10"/>
          <p:cNvSpPr/>
          <p:nvPr userDrawn="1"/>
        </p:nvSpPr>
        <p:spPr>
          <a:xfrm rot="5400000">
            <a:off x="942972" y="1362466"/>
            <a:ext cx="2019304" cy="1314448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12" name="이등변 삼각형 11"/>
          <p:cNvSpPr/>
          <p:nvPr userDrawn="1"/>
        </p:nvSpPr>
        <p:spPr>
          <a:xfrm rot="5400000">
            <a:off x="2219324" y="3524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13" name="직각 삼각형 12"/>
          <p:cNvSpPr/>
          <p:nvPr userDrawn="1"/>
        </p:nvSpPr>
        <p:spPr>
          <a:xfrm rot="10800000">
            <a:off x="257175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14" name="직각 삼각형 13"/>
          <p:cNvSpPr/>
          <p:nvPr userDrawn="1"/>
        </p:nvSpPr>
        <p:spPr>
          <a:xfrm rot="10800000" flipH="1">
            <a:off x="386715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19" name="직각 삼각형 18"/>
          <p:cNvSpPr/>
          <p:nvPr userDrawn="1"/>
        </p:nvSpPr>
        <p:spPr>
          <a:xfrm>
            <a:off x="7848632" y="5829300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20" name="직각 삼각형 19"/>
          <p:cNvSpPr/>
          <p:nvPr userDrawn="1"/>
        </p:nvSpPr>
        <p:spPr>
          <a:xfrm flipH="1">
            <a:off x="6553232" y="5848347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21" name="이등변 삼각형 20"/>
          <p:cNvSpPr/>
          <p:nvPr userDrawn="1"/>
        </p:nvSpPr>
        <p:spPr>
          <a:xfrm rot="16200000">
            <a:off x="7477156" y="51911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M" pitchFamily="18" charset="-127"/>
              <a:ea typeface="HY엽서M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02C5-E3C0-4ABB-8829-F5A359B73151}" type="datetimeFigureOut">
              <a:rPr lang="ko-KR" altLang="en-US" smtClean="0"/>
              <a:pPr/>
              <a:t>2016-10-07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DD32-6CA1-4CB2-BB29-32E9350EEC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02C5-E3C0-4ABB-8829-F5A359B73151}" type="datetimeFigureOut">
              <a:rPr lang="ko-KR" altLang="en-US" smtClean="0"/>
              <a:pPr/>
              <a:t>2016-10-07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DD32-6CA1-4CB2-BB29-32E9350EEC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Y엽서M" pitchFamily="18" charset="-127"/>
                <a:ea typeface="HY엽서M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7224" y="1600200"/>
            <a:ext cx="7829576" cy="4525963"/>
          </a:xfrm>
        </p:spPr>
        <p:txBody>
          <a:bodyPr/>
          <a:lstStyle>
            <a:lvl1pPr>
              <a:defRPr>
                <a:latin typeface="HY엽서M" pitchFamily="18" charset="-127"/>
                <a:ea typeface="HY엽서M" pitchFamily="18" charset="-127"/>
              </a:defRPr>
            </a:lvl1pPr>
            <a:lvl2pPr>
              <a:defRPr>
                <a:latin typeface="HY엽서M" pitchFamily="18" charset="-127"/>
                <a:ea typeface="HY엽서M" pitchFamily="18" charset="-127"/>
              </a:defRPr>
            </a:lvl2pPr>
            <a:lvl3pPr>
              <a:defRPr>
                <a:latin typeface="HY엽서M" pitchFamily="18" charset="-127"/>
                <a:ea typeface="HY엽서M" pitchFamily="18" charset="-127"/>
              </a:defRPr>
            </a:lvl3pPr>
            <a:lvl4pPr>
              <a:defRPr>
                <a:latin typeface="HY엽서M" pitchFamily="18" charset="-127"/>
                <a:ea typeface="HY엽서M" pitchFamily="18" charset="-127"/>
              </a:defRPr>
            </a:lvl4pPr>
            <a:lvl5pPr>
              <a:defRPr>
                <a:latin typeface="HY엽서M" pitchFamily="18" charset="-127"/>
                <a:ea typeface="HY엽서M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Y엽서M" pitchFamily="18" charset="-127"/>
                <a:ea typeface="HY엽서M" pitchFamily="18" charset="-127"/>
              </a:defRPr>
            </a:lvl1pPr>
          </a:lstStyle>
          <a:p>
            <a:fld id="{EB2B02C5-E3C0-4ABB-8829-F5A359B73151}" type="datetimeFigureOut">
              <a:rPr lang="ko-KR" altLang="en-US" smtClean="0"/>
              <a:pPr/>
              <a:t>2016-10-07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Y엽서M" pitchFamily="18" charset="-127"/>
                <a:ea typeface="HY엽서M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Y엽서M" pitchFamily="18" charset="-127"/>
                <a:ea typeface="HY엽서M" pitchFamily="18" charset="-127"/>
              </a:defRPr>
            </a:lvl1pPr>
          </a:lstStyle>
          <a:p>
            <a:fld id="{598FDD32-6CA1-4CB2-BB29-32E9350EEC0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각 삼각형 6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8" name="직각 삼각형 7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M" pitchFamily="18" charset="-127"/>
              <a:ea typeface="HY엽서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487" y="2428868"/>
            <a:ext cx="5637225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57487" y="3786190"/>
            <a:ext cx="5637225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EB2B02C5-E3C0-4ABB-8829-F5A359B73151}" type="datetimeFigureOut">
              <a:rPr lang="ko-KR" altLang="en-US" smtClean="0"/>
              <a:pPr/>
              <a:t>2016-10-07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598FDD32-6CA1-4CB2-BB29-32E9350EEC0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각 삼각형 6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8" name="직각 삼각형 7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11" name="이등변 삼각형 10"/>
          <p:cNvSpPr/>
          <p:nvPr userDrawn="1"/>
        </p:nvSpPr>
        <p:spPr>
          <a:xfrm rot="5400000">
            <a:off x="942972" y="1362466"/>
            <a:ext cx="2019304" cy="1314448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12" name="이등변 삼각형 11"/>
          <p:cNvSpPr/>
          <p:nvPr userDrawn="1"/>
        </p:nvSpPr>
        <p:spPr>
          <a:xfrm rot="5400000">
            <a:off x="2219324" y="3524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13" name="직각 삼각형 12"/>
          <p:cNvSpPr/>
          <p:nvPr userDrawn="1"/>
        </p:nvSpPr>
        <p:spPr>
          <a:xfrm rot="10800000">
            <a:off x="257175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14" name="직각 삼각형 13"/>
          <p:cNvSpPr/>
          <p:nvPr userDrawn="1"/>
        </p:nvSpPr>
        <p:spPr>
          <a:xfrm rot="10800000" flipH="1">
            <a:off x="386715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15" name="직각 삼각형 14"/>
          <p:cNvSpPr/>
          <p:nvPr userDrawn="1"/>
        </p:nvSpPr>
        <p:spPr>
          <a:xfrm>
            <a:off x="7848632" y="5829300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16" name="직각 삼각형 15"/>
          <p:cNvSpPr/>
          <p:nvPr userDrawn="1"/>
        </p:nvSpPr>
        <p:spPr>
          <a:xfrm flipH="1">
            <a:off x="6553232" y="5848347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17" name="이등변 삼각형 16"/>
          <p:cNvSpPr/>
          <p:nvPr userDrawn="1"/>
        </p:nvSpPr>
        <p:spPr>
          <a:xfrm rot="16200000">
            <a:off x="7477156" y="51911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M" pitchFamily="18" charset="-127"/>
              <a:ea typeface="HY엽서M" pitchFamily="18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02C5-E3C0-4ABB-8829-F5A359B73151}" type="datetimeFigureOut">
              <a:rPr lang="ko-KR" altLang="en-US" smtClean="0"/>
              <a:pPr/>
              <a:t>2016-10-07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DD32-6CA1-4CB2-BB29-32E9350EEC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02C5-E3C0-4ABB-8829-F5A359B73151}" type="datetimeFigureOut">
              <a:rPr lang="ko-KR" altLang="en-US" smtClean="0"/>
              <a:pPr/>
              <a:t>2016-10-07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DD32-6CA1-4CB2-BB29-32E9350EEC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02C5-E3C0-4ABB-8829-F5A359B73151}" type="datetimeFigureOut">
              <a:rPr lang="ko-KR" altLang="en-US" smtClean="0"/>
              <a:pPr/>
              <a:t>2016-10-07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DD32-6CA1-4CB2-BB29-32E9350EEC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02C5-E3C0-4ABB-8829-F5A359B73151}" type="datetimeFigureOut">
              <a:rPr lang="ko-KR" altLang="en-US" smtClean="0"/>
              <a:pPr/>
              <a:t>2016-10-07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DD32-6CA1-4CB2-BB29-32E9350EEC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02C5-E3C0-4ABB-8829-F5A359B73151}" type="datetimeFigureOut">
              <a:rPr lang="ko-KR" altLang="en-US" smtClean="0"/>
              <a:pPr/>
              <a:t>2016-10-07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DD32-6CA1-4CB2-BB29-32E9350EEC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02C5-E3C0-4ABB-8829-F5A359B73151}" type="datetimeFigureOut">
              <a:rPr lang="ko-KR" altLang="en-US" smtClean="0"/>
              <a:pPr/>
              <a:t>2016-10-07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DD32-6CA1-4CB2-BB29-32E9350EEC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휴먼매직체" pitchFamily="18" charset="-127"/>
                <a:ea typeface="휴먼매직체" pitchFamily="18" charset="-127"/>
              </a:defRPr>
            </a:lvl1pPr>
          </a:lstStyle>
          <a:p>
            <a:fld id="{EB2B02C5-E3C0-4ABB-8829-F5A359B73151}" type="datetimeFigureOut">
              <a:rPr lang="ko-KR" altLang="en-US" smtClean="0"/>
              <a:pPr/>
              <a:t>2016-10-07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휴먼매직체" pitchFamily="18" charset="-127"/>
                <a:ea typeface="휴먼매직체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휴먼매직체" pitchFamily="18" charset="-127"/>
                <a:ea typeface="휴먼매직체" pitchFamily="18" charset="-127"/>
              </a:defRPr>
            </a:lvl1pPr>
          </a:lstStyle>
          <a:p>
            <a:fld id="{598FDD32-6CA1-4CB2-BB29-32E9350EEC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휴먼매직체" pitchFamily="18" charset="-127"/>
          <a:ea typeface="휴먼매직체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휴먼매직체" pitchFamily="18" charset="-127"/>
          <a:ea typeface="휴먼매직체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휴먼매직체" pitchFamily="18" charset="-127"/>
          <a:ea typeface="휴먼매직체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휴먼매직체" pitchFamily="18" charset="-127"/>
          <a:ea typeface="휴먼매직체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휴먼매직체" pitchFamily="18" charset="-127"/>
          <a:ea typeface="휴먼매직체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휴먼매직체" pitchFamily="18" charset="-127"/>
          <a:ea typeface="휴먼매직체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57488" y="2130425"/>
            <a:ext cx="5760000" cy="1440000"/>
          </a:xfrm>
        </p:spPr>
        <p:txBody>
          <a:bodyPr>
            <a:noAutofit/>
          </a:bodyPr>
          <a:lstStyle/>
          <a:p>
            <a:r>
              <a:rPr sz="5400"/>
              <a:t>창업은 </a:t>
            </a:r>
            <a:r>
              <a:rPr sz="5400" smtClean="0"/>
              <a:t>즐겁다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57488" y="3500438"/>
            <a:ext cx="5760000" cy="108000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'</a:t>
            </a:r>
            <a:r>
              <a:rPr lang="ko-KR" altLang="en-US" sz="2000" dirty="0" smtClean="0"/>
              <a:t>일</a:t>
            </a:r>
            <a:r>
              <a:rPr lang="en-US" altLang="ko-KR" sz="2000" dirty="0" smtClean="0"/>
              <a:t>'</a:t>
            </a:r>
            <a:r>
              <a:rPr lang="ko-KR" altLang="en-US" sz="2000" dirty="0" smtClean="0"/>
              <a:t>과 자신의 성장이 </a:t>
            </a:r>
            <a:r>
              <a:rPr lang="en-US" altLang="ko-KR" sz="2000" dirty="0" smtClean="0"/>
              <a:t>'1</a:t>
            </a:r>
            <a:r>
              <a:rPr lang="ko-KR" altLang="en-US" sz="2000" dirty="0" smtClean="0"/>
              <a:t>순위</a:t>
            </a:r>
            <a:r>
              <a:rPr lang="en-US" altLang="ko-KR" sz="2000" dirty="0" smtClean="0"/>
              <a:t>'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!</a:t>
            </a:r>
          </a:p>
          <a:p>
            <a:r>
              <a:rPr lang="en-US" altLang="ko-KR" sz="2000" dirty="0" smtClean="0"/>
              <a:t> '</a:t>
            </a:r>
            <a:r>
              <a:rPr lang="ko-KR" altLang="en-US" sz="2000" dirty="0" smtClean="0"/>
              <a:t>아이디어</a:t>
            </a:r>
            <a:r>
              <a:rPr lang="en-US" altLang="ko-KR" sz="2000" dirty="0" smtClean="0"/>
              <a:t>'</a:t>
            </a:r>
            <a:r>
              <a:rPr lang="ko-KR" altLang="en-US" sz="2000" dirty="0" smtClean="0"/>
              <a:t>로 승부하자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540778" y="4429132"/>
            <a:ext cx="4393421" cy="1428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altLang="ko-KR" sz="2500" b="1" dirty="0">
                <a:solidFill>
                  <a:schemeClr val="tx1">
                    <a:tint val="75000"/>
                  </a:schemeClr>
                </a:solidFill>
                <a:latin typeface="HY엽서M" pitchFamily="18" charset="-127"/>
                <a:ea typeface="HY엽서M" pitchFamily="18" charset="-127"/>
              </a:rPr>
              <a:t>Team </a:t>
            </a:r>
            <a:r>
              <a:rPr lang="en-US" altLang="ko-KR" sz="2500" b="1" dirty="0" err="1" smtClean="0">
                <a:solidFill>
                  <a:schemeClr val="tx1">
                    <a:tint val="75000"/>
                  </a:schemeClr>
                </a:solidFill>
                <a:latin typeface="HY엽서M" pitchFamily="18" charset="-127"/>
                <a:ea typeface="HY엽서M" pitchFamily="18" charset="-127"/>
              </a:rPr>
              <a:t>Sarang</a:t>
            </a:r>
            <a:endParaRPr lang="en-US" altLang="ko-KR" sz="2500" b="1" dirty="0" smtClean="0">
              <a:solidFill>
                <a:schemeClr val="tx1">
                  <a:tint val="75000"/>
                </a:schemeClr>
              </a:solidFill>
              <a:latin typeface="HY엽서M" pitchFamily="18" charset="-127"/>
              <a:ea typeface="HY엽서M" pitchFamily="18" charset="-127"/>
            </a:endParaRPr>
          </a:p>
          <a:p>
            <a:pPr algn="ctr">
              <a:spcBef>
                <a:spcPct val="20000"/>
              </a:spcBef>
            </a:pPr>
            <a:r>
              <a:rPr lang="ko-KR" altLang="en-US" sz="2000" dirty="0" smtClean="0">
                <a:solidFill>
                  <a:schemeClr val="tx1">
                    <a:tint val="75000"/>
                  </a:schemeClr>
                </a:solidFill>
                <a:latin typeface="HY엽서M" pitchFamily="18" charset="-127"/>
                <a:ea typeface="HY엽서M" pitchFamily="18" charset="-127"/>
              </a:rPr>
              <a:t>팀장 </a:t>
            </a:r>
            <a:r>
              <a:rPr lang="en-US" altLang="ko-KR" sz="2000" dirty="0" smtClean="0">
                <a:solidFill>
                  <a:schemeClr val="tx1">
                    <a:tint val="75000"/>
                  </a:schemeClr>
                </a:solidFill>
                <a:latin typeface="HY엽서M" pitchFamily="18" charset="-127"/>
                <a:ea typeface="HY엽서M" pitchFamily="18" charset="-127"/>
              </a:rPr>
              <a:t>: </a:t>
            </a:r>
            <a:r>
              <a:rPr lang="ko-KR" altLang="en-US" sz="2000" dirty="0" err="1" smtClean="0">
                <a:solidFill>
                  <a:schemeClr val="tx1">
                    <a:tint val="75000"/>
                  </a:schemeClr>
                </a:solidFill>
                <a:latin typeface="HY엽서M" pitchFamily="18" charset="-127"/>
                <a:ea typeface="HY엽서M" pitchFamily="18" charset="-127"/>
              </a:rPr>
              <a:t>이안석</a:t>
            </a:r>
            <a:r>
              <a:rPr lang="en-US" altLang="ko-KR" sz="2000" dirty="0">
                <a:solidFill>
                  <a:schemeClr val="tx1">
                    <a:tint val="75000"/>
                  </a:schemeClr>
                </a:solidFill>
                <a:latin typeface="HY엽서M" pitchFamily="18" charset="-127"/>
                <a:ea typeface="HY엽서M" pitchFamily="18" charset="-127"/>
              </a:rPr>
              <a:t>	</a:t>
            </a:r>
            <a:r>
              <a:rPr lang="ko-KR" altLang="en-US" sz="2000" dirty="0" err="1" smtClean="0">
                <a:solidFill>
                  <a:schemeClr val="tx1">
                    <a:tint val="75000"/>
                  </a:schemeClr>
                </a:solidFill>
                <a:latin typeface="HY엽서M" pitchFamily="18" charset="-127"/>
                <a:ea typeface="HY엽서M" pitchFamily="18" charset="-127"/>
              </a:rPr>
              <a:t>부팀장</a:t>
            </a:r>
            <a:r>
              <a:rPr lang="ko-KR" altLang="en-US" sz="2000" dirty="0" smtClean="0">
                <a:solidFill>
                  <a:schemeClr val="tx1">
                    <a:tint val="75000"/>
                  </a:schemeClr>
                </a:solidFill>
                <a:latin typeface="HY엽서M" pitchFamily="18" charset="-127"/>
                <a:ea typeface="HY엽서M" pitchFamily="18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tint val="75000"/>
                  </a:schemeClr>
                </a:solidFill>
                <a:latin typeface="HY엽서M" pitchFamily="18" charset="-127"/>
                <a:ea typeface="HY엽서M" pitchFamily="18" charset="-127"/>
              </a:rPr>
              <a:t>: </a:t>
            </a:r>
            <a:r>
              <a:rPr lang="ko-KR" altLang="en-US" sz="2000" dirty="0" smtClean="0">
                <a:solidFill>
                  <a:schemeClr val="tx1">
                    <a:tint val="75000"/>
                  </a:schemeClr>
                </a:solidFill>
                <a:latin typeface="HY엽서M" pitchFamily="18" charset="-127"/>
                <a:ea typeface="HY엽서M" pitchFamily="18" charset="-127"/>
              </a:rPr>
              <a:t>차지훈</a:t>
            </a:r>
            <a:endParaRPr lang="en-US" altLang="ko-KR" sz="2000" dirty="0" smtClean="0">
              <a:solidFill>
                <a:schemeClr val="tx1">
                  <a:tint val="75000"/>
                </a:schemeClr>
              </a:solidFill>
              <a:latin typeface="HY엽서M" pitchFamily="18" charset="-127"/>
              <a:ea typeface="HY엽서M" pitchFamily="18" charset="-127"/>
            </a:endParaRPr>
          </a:p>
          <a:p>
            <a:pPr algn="ctr">
              <a:spcBef>
                <a:spcPct val="20000"/>
              </a:spcBef>
            </a:pPr>
            <a:r>
              <a:rPr lang="ko-KR" altLang="en-US" sz="2000" dirty="0" smtClean="0">
                <a:solidFill>
                  <a:schemeClr val="tx1">
                    <a:tint val="75000"/>
                  </a:schemeClr>
                </a:solidFill>
                <a:latin typeface="HY엽서M" pitchFamily="18" charset="-127"/>
                <a:ea typeface="HY엽서M" pitchFamily="18" charset="-127"/>
              </a:rPr>
              <a:t>팀원 </a:t>
            </a:r>
            <a:r>
              <a:rPr lang="en-US" altLang="ko-KR" sz="2000" dirty="0" smtClean="0">
                <a:solidFill>
                  <a:schemeClr val="tx1">
                    <a:tint val="75000"/>
                  </a:schemeClr>
                </a:solidFill>
                <a:latin typeface="HY엽서M" pitchFamily="18" charset="-127"/>
                <a:ea typeface="HY엽서M" pitchFamily="18" charset="-127"/>
              </a:rPr>
              <a:t>: </a:t>
            </a:r>
            <a:r>
              <a:rPr lang="ko-KR" altLang="en-US" sz="2000" dirty="0" smtClean="0">
                <a:solidFill>
                  <a:schemeClr val="tx1">
                    <a:tint val="75000"/>
                  </a:schemeClr>
                </a:solidFill>
                <a:latin typeface="HY엽서M" pitchFamily="18" charset="-127"/>
                <a:ea typeface="HY엽서M" pitchFamily="18" charset="-127"/>
              </a:rPr>
              <a:t>남태헌</a:t>
            </a:r>
            <a:r>
              <a:rPr lang="en-US" altLang="ko-KR" sz="2000" dirty="0" smtClean="0">
                <a:solidFill>
                  <a:schemeClr val="tx1">
                    <a:tint val="75000"/>
                  </a:schemeClr>
                </a:solidFill>
                <a:latin typeface="HY엽서M" pitchFamily="18" charset="-127"/>
                <a:ea typeface="HY엽서M" pitchFamily="18" charset="-127"/>
              </a:rPr>
              <a:t>, </a:t>
            </a:r>
            <a:r>
              <a:rPr lang="ko-KR" altLang="en-US" sz="2000" dirty="0" err="1" smtClean="0">
                <a:solidFill>
                  <a:schemeClr val="tx1">
                    <a:tint val="75000"/>
                  </a:schemeClr>
                </a:solidFill>
                <a:latin typeface="HY엽서M" pitchFamily="18" charset="-127"/>
                <a:ea typeface="HY엽서M" pitchFamily="18" charset="-127"/>
              </a:rPr>
              <a:t>김아랑</a:t>
            </a:r>
            <a:r>
              <a:rPr lang="en-US" altLang="ko-KR" sz="2000" dirty="0" smtClean="0">
                <a:solidFill>
                  <a:schemeClr val="tx1">
                    <a:tint val="75000"/>
                  </a:schemeClr>
                </a:solidFill>
                <a:latin typeface="HY엽서M" pitchFamily="18" charset="-127"/>
                <a:ea typeface="HY엽서M" pitchFamily="18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tint val="75000"/>
                  </a:schemeClr>
                </a:solidFill>
                <a:latin typeface="HY엽서M" pitchFamily="18" charset="-127"/>
                <a:ea typeface="HY엽서M" pitchFamily="18" charset="-127"/>
              </a:rPr>
              <a:t>이상택</a:t>
            </a:r>
            <a:r>
              <a:rPr lang="en-US" altLang="ko-KR" sz="2000" dirty="0" smtClean="0">
                <a:solidFill>
                  <a:schemeClr val="tx1">
                    <a:tint val="75000"/>
                  </a:schemeClr>
                </a:solidFill>
                <a:latin typeface="HY엽서M" pitchFamily="18" charset="-127"/>
                <a:ea typeface="HY엽서M" pitchFamily="18" charset="-127"/>
              </a:rPr>
              <a:t> </a:t>
            </a:r>
            <a:endParaRPr lang="ko-KR" altLang="en-US" sz="2000" dirty="0">
              <a:solidFill>
                <a:schemeClr val="tx1">
                  <a:tint val="75000"/>
                </a:schemeClr>
              </a:solidFill>
              <a:latin typeface="HY엽서M" pitchFamily="18" charset="-127"/>
              <a:ea typeface="HY엽서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Diagram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357422" y="1285860"/>
            <a:ext cx="4780659" cy="5108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Tip Table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에 관련된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Diagram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그룹 17"/>
          <p:cNvGrpSpPr/>
          <p:nvPr/>
        </p:nvGrpSpPr>
        <p:grpSpPr>
          <a:xfrm>
            <a:off x="642910" y="2214554"/>
            <a:ext cx="8215370" cy="3303139"/>
            <a:chOff x="214282" y="1071546"/>
            <a:chExt cx="8572560" cy="2811182"/>
          </a:xfrm>
        </p:grpSpPr>
        <p:cxnSp>
          <p:nvCxnSpPr>
            <p:cNvPr id="23" name="직선 연결선 22"/>
            <p:cNvCxnSpPr/>
            <p:nvPr/>
          </p:nvCxnSpPr>
          <p:spPr>
            <a:xfrm rot="10800000">
              <a:off x="4000496" y="2143116"/>
              <a:ext cx="1285884" cy="1588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4282" y="1142984"/>
              <a:ext cx="3886200" cy="224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직사각형 24"/>
            <p:cNvSpPr/>
            <p:nvPr/>
          </p:nvSpPr>
          <p:spPr>
            <a:xfrm>
              <a:off x="357158" y="1285860"/>
              <a:ext cx="3643338" cy="200026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72066" y="1071546"/>
              <a:ext cx="3714776" cy="2811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7" name="직사각형 26"/>
            <p:cNvSpPr/>
            <p:nvPr/>
          </p:nvSpPr>
          <p:spPr>
            <a:xfrm>
              <a:off x="6475978" y="3260285"/>
              <a:ext cx="2167988" cy="54718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rgbClr val="FF0000"/>
                  </a:solidFill>
                </a:rPr>
                <a:t>글쓰기 </a:t>
              </a:r>
              <a:r>
                <a:rPr lang="en-US" altLang="ko-KR" sz="1200" b="1" dirty="0" smtClean="0">
                  <a:solidFill>
                    <a:srgbClr val="FF0000"/>
                  </a:solidFill>
                </a:rPr>
                <a:t>/ </a:t>
              </a:r>
              <a:r>
                <a:rPr lang="ko-KR" altLang="en-US" sz="1200" b="1" dirty="0" err="1" smtClean="0">
                  <a:solidFill>
                    <a:srgbClr val="FF0000"/>
                  </a:solidFill>
                </a:rPr>
                <a:t>글삭제</a:t>
              </a:r>
              <a:r>
                <a:rPr lang="ko-KR" altLang="en-US" sz="120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1200" b="1" dirty="0" smtClean="0">
                  <a:solidFill>
                    <a:srgbClr val="FF0000"/>
                  </a:solidFill>
                </a:rPr>
                <a:t>/ </a:t>
              </a:r>
              <a:r>
                <a:rPr lang="ko-KR" altLang="en-US" sz="1200" b="1" dirty="0" err="1" smtClean="0">
                  <a:solidFill>
                    <a:srgbClr val="FF0000"/>
                  </a:solidFill>
                </a:rPr>
                <a:t>글수정</a:t>
              </a:r>
              <a:endParaRPr lang="en-US" altLang="ko-KR" sz="1200" b="1" dirty="0" smtClean="0">
                <a:solidFill>
                  <a:srgbClr val="FF0000"/>
                </a:solidFill>
              </a:endParaRPr>
            </a:p>
            <a:p>
              <a:pPr algn="ctr"/>
              <a:endParaRPr lang="en-US" altLang="ko-KR" sz="300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ko-KR" altLang="en-US" sz="1200" b="1" dirty="0" smtClean="0">
                  <a:solidFill>
                    <a:srgbClr val="FF0000"/>
                  </a:solidFill>
                </a:rPr>
                <a:t>리스트 </a:t>
              </a:r>
              <a:r>
                <a:rPr lang="en-US" altLang="ko-KR" sz="1200" b="1" dirty="0" smtClean="0">
                  <a:solidFill>
                    <a:srgbClr val="FF0000"/>
                  </a:solidFill>
                </a:rPr>
                <a:t>/ </a:t>
              </a:r>
              <a:r>
                <a:rPr lang="ko-KR" altLang="en-US" sz="1200" b="1" dirty="0" smtClean="0">
                  <a:solidFill>
                    <a:srgbClr val="FF0000"/>
                  </a:solidFill>
                </a:rPr>
                <a:t>상세보기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전체 </a:t>
            </a:r>
            <a:r>
              <a:rPr lang="en-US" altLang="ko-KR" dirty="0" smtClean="0"/>
              <a:t>Diagram</a:t>
            </a:r>
            <a:endParaRPr lang="ko-KR" altLang="en-US" dirty="0"/>
          </a:p>
        </p:txBody>
      </p:sp>
      <p:pic>
        <p:nvPicPr>
          <p:cNvPr id="2050" name="Picture 2" descr="C:\Users\kosta\Desktop\다이어그램\Class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1214422"/>
            <a:ext cx="8929718" cy="55721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Model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DB</a:t>
            </a:r>
            <a:r>
              <a:rPr lang="ko-KR" altLang="en-US" dirty="0" smtClean="0"/>
              <a:t>구성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Member VO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285852" y="2285992"/>
          <a:ext cx="4214842" cy="4269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1214446"/>
                <a:gridCol w="2071702"/>
              </a:tblGrid>
              <a:tr h="270156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-100" baseline="0" dirty="0" smtClean="0"/>
                        <a:t>Member VO</a:t>
                      </a:r>
                      <a:endParaRPr lang="ko-KR" altLang="en-US" spc="-1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662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pc="-100" baseline="0" dirty="0" err="1" smtClean="0"/>
                        <a:t>int</a:t>
                      </a:r>
                      <a:r>
                        <a:rPr lang="en-US" altLang="ko-KR" spc="-100" baseline="0" dirty="0" smtClean="0"/>
                        <a:t> </a:t>
                      </a:r>
                      <a:endParaRPr lang="ko-KR" altLang="en-US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-100" baseline="0" dirty="0" smtClean="0"/>
                        <a:t>num</a:t>
                      </a:r>
                      <a:endParaRPr lang="ko-KR" altLang="en-US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100" baseline="0" dirty="0" smtClean="0"/>
                        <a:t>회원번호</a:t>
                      </a:r>
                      <a:endParaRPr lang="ko-KR" altLang="en-US" spc="-100" baseline="0" dirty="0"/>
                    </a:p>
                  </a:txBody>
                  <a:tcPr anchor="ctr"/>
                </a:tc>
              </a:tr>
              <a:tr h="466297">
                <a:tc rowSpan="7">
                  <a:txBody>
                    <a:bodyPr/>
                    <a:lstStyle/>
                    <a:p>
                      <a:pPr algn="ctr"/>
                      <a:r>
                        <a:rPr lang="en-US" altLang="ko-KR" spc="-100" baseline="0" dirty="0" smtClean="0"/>
                        <a:t>String </a:t>
                      </a:r>
                      <a:endParaRPr lang="ko-KR" altLang="en-US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-100" baseline="0" dirty="0" smtClean="0"/>
                        <a:t>id</a:t>
                      </a:r>
                      <a:endParaRPr lang="ko-KR" altLang="en-US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100" baseline="0" dirty="0" smtClean="0"/>
                        <a:t>회원</a:t>
                      </a:r>
                      <a:r>
                        <a:rPr lang="en-US" altLang="ko-KR" spc="-100" baseline="0" dirty="0" smtClean="0"/>
                        <a:t>ID</a:t>
                      </a:r>
                      <a:endParaRPr lang="ko-KR" altLang="en-US" spc="-100" baseline="0" dirty="0"/>
                    </a:p>
                  </a:txBody>
                  <a:tcPr anchor="ctr"/>
                </a:tc>
              </a:tr>
              <a:tr h="466297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spc="-1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ko-KR" altLang="en-US" sz="1800" kern="1200" spc="-1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100" baseline="0" dirty="0" smtClean="0"/>
                        <a:t>비밀번호</a:t>
                      </a:r>
                      <a:endParaRPr lang="ko-KR" altLang="en-US" spc="-100" baseline="0" dirty="0"/>
                    </a:p>
                  </a:txBody>
                  <a:tcPr anchor="ctr"/>
                </a:tc>
              </a:tr>
              <a:tr h="466297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spc="-1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ko-KR" altLang="en-US" sz="1800" kern="1200" spc="-1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100" baseline="0" dirty="0" smtClean="0"/>
                        <a:t>가입자 이름</a:t>
                      </a:r>
                      <a:endParaRPr lang="ko-KR" altLang="en-US" spc="-100" baseline="0" dirty="0"/>
                    </a:p>
                  </a:txBody>
                  <a:tcPr anchor="ctr"/>
                </a:tc>
              </a:tr>
              <a:tr h="466297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spc="-1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phone</a:t>
                      </a:r>
                      <a:endParaRPr lang="ko-KR" altLang="en-US" sz="1800" kern="1200" spc="-1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100" baseline="0" dirty="0" smtClean="0"/>
                        <a:t>전화번호</a:t>
                      </a:r>
                      <a:endParaRPr lang="ko-KR" altLang="en-US" spc="-100" baseline="0" dirty="0"/>
                    </a:p>
                  </a:txBody>
                  <a:tcPr anchor="ctr"/>
                </a:tc>
              </a:tr>
              <a:tr h="466297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spc="-1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jointype</a:t>
                      </a:r>
                      <a:endParaRPr lang="ko-KR" altLang="en-US" sz="1800" kern="1200" spc="-1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100" baseline="0" dirty="0" smtClean="0"/>
                        <a:t>가입유형</a:t>
                      </a:r>
                      <a:endParaRPr lang="en-US" altLang="ko-KR" spc="-100" baseline="0" dirty="0" smtClean="0"/>
                    </a:p>
                    <a:p>
                      <a:pPr algn="ctr" latinLnBrk="1"/>
                      <a:r>
                        <a:rPr lang="en-US" altLang="ko-KR" spc="-100" baseline="0" dirty="0" smtClean="0"/>
                        <a:t>(</a:t>
                      </a:r>
                      <a:r>
                        <a:rPr lang="ko-KR" altLang="en-US" spc="-100" baseline="0" dirty="0" smtClean="0"/>
                        <a:t>기획자</a:t>
                      </a:r>
                      <a:r>
                        <a:rPr lang="en-US" altLang="ko-KR" spc="-100" baseline="0" dirty="0" smtClean="0"/>
                        <a:t>, </a:t>
                      </a:r>
                      <a:r>
                        <a:rPr lang="ko-KR" altLang="en-US" spc="-100" baseline="0" dirty="0" smtClean="0"/>
                        <a:t>투자자</a:t>
                      </a:r>
                      <a:r>
                        <a:rPr lang="en-US" altLang="ko-KR" spc="-100" baseline="0" dirty="0" smtClean="0"/>
                        <a:t>)</a:t>
                      </a:r>
                      <a:endParaRPr lang="ko-KR" altLang="en-US" spc="-100" baseline="0" dirty="0"/>
                    </a:p>
                  </a:txBody>
                  <a:tcPr anchor="ctr"/>
                </a:tc>
              </a:tr>
              <a:tr h="466297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spc="-1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jobnum</a:t>
                      </a:r>
                      <a:endParaRPr lang="ko-KR" altLang="en-US" sz="1800" kern="1200" spc="-1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100" baseline="0" dirty="0" smtClean="0"/>
                        <a:t>투자자</a:t>
                      </a:r>
                      <a:r>
                        <a:rPr lang="en-US" altLang="ko-KR" spc="-100" baseline="0" dirty="0" smtClean="0"/>
                        <a:t>(</a:t>
                      </a:r>
                      <a:r>
                        <a:rPr lang="ko-KR" altLang="en-US" spc="-100" baseline="0" dirty="0" smtClean="0"/>
                        <a:t>사업자번호</a:t>
                      </a:r>
                      <a:r>
                        <a:rPr lang="en-US" altLang="ko-KR" spc="-100" baseline="0" dirty="0" smtClean="0"/>
                        <a:t>)</a:t>
                      </a:r>
                      <a:endParaRPr lang="ko-KR" altLang="en-US" spc="-100" baseline="0" dirty="0"/>
                    </a:p>
                  </a:txBody>
                  <a:tcPr anchor="ctr"/>
                </a:tc>
              </a:tr>
              <a:tr h="466297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spc="-1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money</a:t>
                      </a:r>
                      <a:endParaRPr lang="ko-KR" altLang="en-US" sz="1800" kern="1200" spc="-1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100" baseline="0" dirty="0" err="1" smtClean="0"/>
                        <a:t>마일리지</a:t>
                      </a:r>
                      <a:endParaRPr lang="ko-KR" altLang="en-US" spc="-100" baseline="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5256" t="13672" r="38116" b="6250"/>
          <a:stretch>
            <a:fillRect/>
          </a:stretch>
        </p:blipFill>
        <p:spPr bwMode="auto">
          <a:xfrm>
            <a:off x="5572132" y="2285992"/>
            <a:ext cx="3429024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DB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Board VO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285852" y="2285992"/>
          <a:ext cx="421484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  <a:gridCol w="1143008"/>
                <a:gridCol w="1857388"/>
              </a:tblGrid>
              <a:tr h="32589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-100" baseline="0" dirty="0" err="1" smtClean="0"/>
                        <a:t>TipBoard</a:t>
                      </a:r>
                      <a:r>
                        <a:rPr lang="en-US" altLang="ko-KR" spc="-100" baseline="0" dirty="0" smtClean="0"/>
                        <a:t> VO</a:t>
                      </a:r>
                      <a:endParaRPr lang="ko-KR" altLang="en-US" spc="-1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60035">
                <a:tc>
                  <a:txBody>
                    <a:bodyPr/>
                    <a:lstStyle/>
                    <a:p>
                      <a:pPr algn="ctr"/>
                      <a:r>
                        <a:rPr lang="en-US" altLang="ko-KR" spc="-100" baseline="0" dirty="0" err="1" smtClean="0"/>
                        <a:t>int</a:t>
                      </a:r>
                      <a:r>
                        <a:rPr lang="en-US" altLang="ko-KR" spc="-100" baseline="0" dirty="0" smtClean="0"/>
                        <a:t> </a:t>
                      </a:r>
                      <a:endParaRPr lang="ko-KR" altLang="en-US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-100" baseline="0" dirty="0" smtClean="0"/>
                        <a:t>num</a:t>
                      </a:r>
                      <a:endParaRPr lang="ko-KR" altLang="en-US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100" baseline="0" dirty="0" smtClean="0"/>
                        <a:t>회원번호</a:t>
                      </a:r>
                      <a:endParaRPr lang="ko-KR" altLang="en-US" spc="-100" baseline="0" dirty="0"/>
                    </a:p>
                  </a:txBody>
                  <a:tcPr anchor="ctr"/>
                </a:tc>
              </a:tr>
              <a:tr h="360035">
                <a:tc>
                  <a:txBody>
                    <a:bodyPr/>
                    <a:lstStyle/>
                    <a:p>
                      <a:pPr algn="ctr"/>
                      <a:r>
                        <a:rPr lang="en-US" altLang="ko-KR" spc="-100" baseline="0" dirty="0" smtClean="0"/>
                        <a:t>String </a:t>
                      </a:r>
                      <a:endParaRPr lang="ko-KR" altLang="en-US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-100" baseline="0" dirty="0" smtClean="0"/>
                        <a:t>subject</a:t>
                      </a:r>
                      <a:endParaRPr lang="ko-KR" altLang="en-US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pc="-100" baseline="0" dirty="0" smtClean="0"/>
                        <a:t>제  목</a:t>
                      </a:r>
                      <a:endParaRPr lang="ko-KR" altLang="en-US" spc="-100" baseline="0" dirty="0"/>
                    </a:p>
                  </a:txBody>
                  <a:tcPr anchor="ctr"/>
                </a:tc>
              </a:tr>
              <a:tr h="360035">
                <a:tc>
                  <a:txBody>
                    <a:bodyPr/>
                    <a:lstStyle/>
                    <a:p>
                      <a:pPr algn="ctr"/>
                      <a:r>
                        <a:rPr lang="en-US" altLang="ko-KR" spc="-100" baseline="0" dirty="0" smtClean="0"/>
                        <a:t>String</a:t>
                      </a:r>
                      <a:endParaRPr lang="ko-KR" altLang="en-US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-100" baseline="0" dirty="0" smtClean="0"/>
                        <a:t>writer</a:t>
                      </a:r>
                      <a:endParaRPr lang="ko-KR" altLang="en-US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100" baseline="0" dirty="0" smtClean="0"/>
                        <a:t>회원 </a:t>
                      </a:r>
                      <a:r>
                        <a:rPr lang="en-US" altLang="ko-KR" spc="-100" baseline="0" dirty="0" smtClean="0"/>
                        <a:t>ID(</a:t>
                      </a:r>
                      <a:r>
                        <a:rPr lang="ko-KR" altLang="en-US" spc="-100" baseline="0" dirty="0" smtClean="0"/>
                        <a:t>세션</a:t>
                      </a:r>
                      <a:r>
                        <a:rPr lang="en-US" altLang="ko-KR" spc="-100" baseline="0" dirty="0" smtClean="0"/>
                        <a:t>ID)</a:t>
                      </a:r>
                      <a:endParaRPr lang="ko-KR" altLang="en-US" spc="-100" baseline="0" dirty="0"/>
                    </a:p>
                  </a:txBody>
                  <a:tcPr anchor="ctr"/>
                </a:tc>
              </a:tr>
              <a:tr h="360035">
                <a:tc>
                  <a:txBody>
                    <a:bodyPr/>
                    <a:lstStyle/>
                    <a:p>
                      <a:pPr algn="ctr"/>
                      <a:r>
                        <a:rPr lang="en-US" altLang="ko-KR" spc="-100" baseline="0" dirty="0" smtClean="0"/>
                        <a:t>String</a:t>
                      </a:r>
                      <a:endParaRPr lang="ko-KR" altLang="en-US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-100" baseline="0" dirty="0" smtClean="0"/>
                        <a:t>content</a:t>
                      </a:r>
                      <a:endParaRPr lang="ko-KR" altLang="en-US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pc="-100" baseline="0" dirty="0" smtClean="0"/>
                        <a:t>내  용</a:t>
                      </a:r>
                      <a:endParaRPr lang="ko-KR" altLang="en-US" spc="-100" baseline="0" dirty="0"/>
                    </a:p>
                  </a:txBody>
                  <a:tcPr anchor="ctr"/>
                </a:tc>
              </a:tr>
              <a:tr h="360035">
                <a:tc>
                  <a:txBody>
                    <a:bodyPr/>
                    <a:lstStyle/>
                    <a:p>
                      <a:pPr algn="ctr"/>
                      <a:r>
                        <a:rPr lang="en-US" altLang="ko-KR" spc="-100" baseline="0" dirty="0" smtClean="0"/>
                        <a:t>String</a:t>
                      </a:r>
                      <a:endParaRPr lang="ko-KR" altLang="en-US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spc="-1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ko-KR" altLang="en-US" sz="1800" kern="1200" spc="-1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100" baseline="0" dirty="0" smtClean="0"/>
                        <a:t>비밀번호</a:t>
                      </a:r>
                      <a:endParaRPr lang="ko-KR" altLang="en-US" spc="-100" baseline="0" dirty="0"/>
                    </a:p>
                  </a:txBody>
                  <a:tcPr anchor="ctr"/>
                </a:tc>
              </a:tr>
              <a:tr h="3600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-100" baseline="0" dirty="0" err="1" smtClean="0"/>
                        <a:t>int</a:t>
                      </a:r>
                      <a:r>
                        <a:rPr lang="en-US" altLang="ko-KR" spc="-100" baseline="0" dirty="0" smtClean="0"/>
                        <a:t> </a:t>
                      </a:r>
                      <a:endParaRPr lang="ko-KR" altLang="en-US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spc="-1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</a:t>
                      </a:r>
                      <a:endParaRPr lang="ko-KR" altLang="en-US" sz="1800" kern="1200" spc="-1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pc="-100" baseline="0" dirty="0" smtClean="0"/>
                        <a:t>답변을 확인하기 위한 변수들</a:t>
                      </a:r>
                      <a:endParaRPr lang="ko-KR" altLang="en-US" spc="-100" baseline="0" dirty="0"/>
                    </a:p>
                  </a:txBody>
                  <a:tcPr anchor="ctr"/>
                </a:tc>
              </a:tr>
              <a:tr h="360035">
                <a:tc>
                  <a:txBody>
                    <a:bodyPr/>
                    <a:lstStyle/>
                    <a:p>
                      <a:pPr algn="ctr"/>
                      <a:r>
                        <a:rPr lang="en-US" altLang="ko-KR" spc="-100" baseline="0" dirty="0" err="1" smtClean="0"/>
                        <a:t>int</a:t>
                      </a:r>
                      <a:endParaRPr lang="ko-KR" altLang="en-US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spc="-1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re_step</a:t>
                      </a:r>
                      <a:endParaRPr lang="ko-KR" altLang="en-US" sz="1800" kern="1200" spc="-1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pc="-100" baseline="0" dirty="0"/>
                    </a:p>
                  </a:txBody>
                  <a:tcPr anchor="ctr"/>
                </a:tc>
              </a:tr>
              <a:tr h="360035">
                <a:tc>
                  <a:txBody>
                    <a:bodyPr/>
                    <a:lstStyle/>
                    <a:p>
                      <a:pPr algn="ctr"/>
                      <a:r>
                        <a:rPr lang="en-US" altLang="ko-KR" spc="-100" baseline="0" dirty="0" err="1" smtClean="0"/>
                        <a:t>int</a:t>
                      </a:r>
                      <a:endParaRPr lang="ko-KR" altLang="en-US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spc="-1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re_level</a:t>
                      </a:r>
                      <a:endParaRPr lang="ko-KR" altLang="en-US" sz="1800" kern="1200" spc="-1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pc="-100" baseline="0" dirty="0"/>
                    </a:p>
                  </a:txBody>
                  <a:tcPr anchor="ctr"/>
                </a:tc>
              </a:tr>
              <a:tr h="36003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spc="-1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Timestamp </a:t>
                      </a:r>
                      <a:endParaRPr lang="ko-KR" altLang="en-US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spc="-1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reg_date</a:t>
                      </a:r>
                      <a:endParaRPr lang="ko-KR" altLang="en-US" sz="1800" kern="1200" spc="-1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100" baseline="0" dirty="0" smtClean="0"/>
                        <a:t>등록 일시</a:t>
                      </a:r>
                      <a:endParaRPr lang="ko-KR" altLang="en-US" spc="-100" baseline="0" dirty="0"/>
                    </a:p>
                  </a:txBody>
                  <a:tcPr anchor="ctr"/>
                </a:tc>
              </a:tr>
              <a:tr h="360035">
                <a:tc>
                  <a:txBody>
                    <a:bodyPr/>
                    <a:lstStyle/>
                    <a:p>
                      <a:pPr algn="ctr"/>
                      <a:r>
                        <a:rPr lang="en-US" altLang="ko-KR" spc="-100" baseline="0" dirty="0" smtClean="0"/>
                        <a:t>String</a:t>
                      </a:r>
                      <a:endParaRPr lang="ko-KR" altLang="en-US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spc="-1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endParaRPr lang="ko-KR" altLang="en-US" sz="1800" kern="1200" spc="-1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100" baseline="0" dirty="0" smtClean="0"/>
                        <a:t>등록자 </a:t>
                      </a:r>
                      <a:r>
                        <a:rPr lang="en-US" altLang="ko-KR" spc="-100" baseline="0" dirty="0" smtClean="0"/>
                        <a:t>IP</a:t>
                      </a:r>
                      <a:endParaRPr lang="ko-KR" altLang="en-US" spc="-100" baseline="0" dirty="0"/>
                    </a:p>
                  </a:txBody>
                  <a:tcPr anchor="ctr"/>
                </a:tc>
              </a:tr>
              <a:tr h="360035">
                <a:tc>
                  <a:txBody>
                    <a:bodyPr/>
                    <a:lstStyle/>
                    <a:p>
                      <a:pPr algn="ctr"/>
                      <a:r>
                        <a:rPr lang="en-US" altLang="ko-KR" spc="-100" baseline="0" smtClean="0"/>
                        <a:t>int</a:t>
                      </a:r>
                      <a:endParaRPr lang="ko-KR" altLang="en-US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spc="-1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readcount</a:t>
                      </a:r>
                      <a:endParaRPr lang="ko-KR" altLang="en-US" sz="1800" kern="1200" spc="-1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100" baseline="0" dirty="0" smtClean="0"/>
                        <a:t>조회수</a:t>
                      </a:r>
                      <a:endParaRPr lang="ko-KR" altLang="en-US" spc="-100" baseline="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25805" t="13672" r="40619" b="6250"/>
          <a:stretch>
            <a:fillRect/>
          </a:stretch>
        </p:blipFill>
        <p:spPr bwMode="auto">
          <a:xfrm>
            <a:off x="5786446" y="2285992"/>
            <a:ext cx="3143272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DB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Board(</a:t>
            </a:r>
            <a:r>
              <a:rPr lang="en-US" altLang="ko-KR" dirty="0" err="1" smtClean="0"/>
              <a:t>FileUpload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</a:t>
            </a:r>
            <a:r>
              <a:rPr lang="en-US" altLang="ko-KR" dirty="0" smtClean="0"/>
              <a:t>) VO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285852" y="2285992"/>
          <a:ext cx="4071966" cy="443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  <a:gridCol w="1285884"/>
                <a:gridCol w="1714512"/>
              </a:tblGrid>
              <a:tr h="207264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-100" baseline="0" dirty="0" err="1" smtClean="0"/>
                        <a:t>TipBoard</a:t>
                      </a:r>
                      <a:r>
                        <a:rPr lang="en-US" altLang="ko-KR" spc="-100" baseline="0" dirty="0" smtClean="0"/>
                        <a:t> VO</a:t>
                      </a:r>
                      <a:endParaRPr lang="ko-KR" altLang="en-US" spc="-100" baseline="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533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spc="-100" baseline="0" dirty="0" err="1" smtClean="0"/>
                        <a:t>int</a:t>
                      </a:r>
                      <a:r>
                        <a:rPr lang="en-US" altLang="ko-KR" sz="1500" spc="-100" baseline="0" dirty="0" smtClean="0"/>
                        <a:t> </a:t>
                      </a:r>
                      <a:endParaRPr lang="ko-KR" altLang="en-US" sz="1500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spc="-100" baseline="0" dirty="0" smtClean="0"/>
                        <a:t>num</a:t>
                      </a:r>
                      <a:endParaRPr lang="ko-KR" altLang="en-US" sz="1500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-100" baseline="0" dirty="0" smtClean="0"/>
                        <a:t>회원번호</a:t>
                      </a:r>
                      <a:endParaRPr lang="ko-KR" altLang="en-US" sz="1500" spc="-100" baseline="0" dirty="0"/>
                    </a:p>
                  </a:txBody>
                  <a:tcPr anchor="ctr"/>
                </a:tc>
              </a:tr>
              <a:tr h="253323">
                <a:tc rowSpan="9">
                  <a:txBody>
                    <a:bodyPr/>
                    <a:lstStyle/>
                    <a:p>
                      <a:pPr algn="ctr"/>
                      <a:r>
                        <a:rPr lang="en-US" altLang="ko-KR" sz="1500" spc="-100" baseline="0" dirty="0" smtClean="0"/>
                        <a:t>String </a:t>
                      </a:r>
                      <a:endParaRPr lang="ko-KR" altLang="en-US" sz="1500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spc="-100" baseline="0" dirty="0" smtClean="0"/>
                        <a:t>subject</a:t>
                      </a:r>
                      <a:endParaRPr lang="ko-KR" altLang="en-US" sz="1500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spc="-100" baseline="0" dirty="0" smtClean="0"/>
                        <a:t>제  목</a:t>
                      </a:r>
                      <a:endParaRPr lang="ko-KR" altLang="en-US" sz="1500" spc="-100" baseline="0" dirty="0"/>
                    </a:p>
                  </a:txBody>
                  <a:tcPr anchor="ctr"/>
                </a:tc>
              </a:tr>
              <a:tr h="253323">
                <a:tc vMerge="1">
                  <a:txBody>
                    <a:bodyPr/>
                    <a:lstStyle/>
                    <a:p>
                      <a:pPr algn="ctr"/>
                      <a:endParaRPr lang="ko-KR" altLang="en-US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spc="-100" baseline="0" dirty="0" smtClean="0"/>
                        <a:t>writer</a:t>
                      </a:r>
                      <a:endParaRPr lang="ko-KR" altLang="en-US" sz="1500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-100" baseline="0" dirty="0" smtClean="0"/>
                        <a:t>회원 </a:t>
                      </a:r>
                      <a:r>
                        <a:rPr lang="en-US" altLang="ko-KR" sz="1500" spc="-100" baseline="0" dirty="0" smtClean="0"/>
                        <a:t>ID(</a:t>
                      </a:r>
                      <a:r>
                        <a:rPr lang="ko-KR" altLang="en-US" sz="1500" spc="-100" baseline="0" dirty="0" smtClean="0"/>
                        <a:t>세션</a:t>
                      </a:r>
                      <a:r>
                        <a:rPr lang="en-US" altLang="ko-KR" sz="1500" spc="-100" baseline="0" dirty="0" smtClean="0"/>
                        <a:t>ID)</a:t>
                      </a:r>
                      <a:endParaRPr lang="ko-KR" altLang="en-US" sz="1500" spc="-100" baseline="0" dirty="0"/>
                    </a:p>
                  </a:txBody>
                  <a:tcPr anchor="ctr"/>
                </a:tc>
              </a:tr>
              <a:tr h="253323">
                <a:tc vMerge="1">
                  <a:txBody>
                    <a:bodyPr/>
                    <a:lstStyle/>
                    <a:p>
                      <a:pPr algn="ctr"/>
                      <a:endParaRPr lang="ko-KR" altLang="en-US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spc="-100" baseline="0" dirty="0" err="1" smtClean="0"/>
                        <a:t>imagepath</a:t>
                      </a:r>
                      <a:endParaRPr lang="ko-KR" altLang="en-US" sz="1500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-100" baseline="0" dirty="0" smtClean="0"/>
                        <a:t>이미지경로</a:t>
                      </a:r>
                      <a:endParaRPr lang="ko-KR" altLang="en-US" sz="1500" spc="-100" baseline="0" dirty="0"/>
                    </a:p>
                  </a:txBody>
                  <a:tcPr anchor="ctr"/>
                </a:tc>
              </a:tr>
              <a:tr h="253323">
                <a:tc vMerge="1">
                  <a:txBody>
                    <a:bodyPr/>
                    <a:lstStyle/>
                    <a:p>
                      <a:pPr algn="ctr"/>
                      <a:endParaRPr lang="ko-KR" altLang="en-US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spc="-100" baseline="0" dirty="0" smtClean="0"/>
                        <a:t>phone</a:t>
                      </a:r>
                      <a:endParaRPr lang="ko-KR" altLang="en-US" sz="1500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-100" baseline="0" dirty="0" smtClean="0"/>
                        <a:t>전화번호</a:t>
                      </a:r>
                      <a:r>
                        <a:rPr lang="en-US" altLang="ko-KR" sz="1500" spc="-1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500" spc="-100" baseline="0" dirty="0" smtClean="0">
                          <a:solidFill>
                            <a:srgbClr val="FF0000"/>
                          </a:solidFill>
                        </a:rPr>
                        <a:t>상세</a:t>
                      </a:r>
                      <a:r>
                        <a:rPr lang="en-US" altLang="ko-KR" sz="1500" spc="-1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500" spc="-100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53323">
                <a:tc vMerge="1">
                  <a:txBody>
                    <a:bodyPr/>
                    <a:lstStyle/>
                    <a:p>
                      <a:pPr algn="ctr"/>
                      <a:endParaRPr lang="ko-KR" altLang="en-US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spc="-1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endParaRPr lang="ko-KR" altLang="en-US" sz="1500" kern="1200" spc="-1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-100" baseline="0" dirty="0" smtClean="0"/>
                        <a:t>주소</a:t>
                      </a:r>
                      <a:r>
                        <a:rPr lang="en-US" altLang="ko-KR" sz="1500" kern="1200" spc="-1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kern="1200" spc="-1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상세</a:t>
                      </a:r>
                      <a:r>
                        <a:rPr lang="en-US" altLang="ko-KR" sz="1500" kern="1200" spc="-1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500" kern="1200" spc="-1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53323">
                <a:tc vMerge="1">
                  <a:txBody>
                    <a:bodyPr/>
                    <a:lstStyle/>
                    <a:p>
                      <a:pPr algn="ctr"/>
                      <a:endParaRPr lang="ko-KR" altLang="en-US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spc="-1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min_invest</a:t>
                      </a:r>
                      <a:endParaRPr lang="ko-KR" altLang="en-US" sz="1500" kern="1200" spc="-1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-100" baseline="0" dirty="0" err="1" smtClean="0"/>
                        <a:t>최소투자금</a:t>
                      </a:r>
                      <a:r>
                        <a:rPr lang="en-US" altLang="ko-KR" sz="1500" kern="1200" spc="-1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kern="1200" spc="-1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상세</a:t>
                      </a:r>
                      <a:r>
                        <a:rPr lang="en-US" altLang="ko-KR" sz="1500" kern="1200" spc="-1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500" kern="1200" spc="-1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53323">
                <a:tc vMerge="1">
                  <a:txBody>
                    <a:bodyPr/>
                    <a:lstStyle/>
                    <a:p>
                      <a:pPr algn="ctr"/>
                      <a:endParaRPr lang="ko-KR" altLang="en-US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spc="-1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max_invest</a:t>
                      </a:r>
                      <a:endParaRPr lang="ko-KR" altLang="en-US" sz="1500" kern="1200" spc="-1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-100" baseline="0" dirty="0" err="1" smtClean="0"/>
                        <a:t>목표투자금</a:t>
                      </a:r>
                      <a:r>
                        <a:rPr lang="en-US" altLang="ko-KR" sz="1500" kern="1200" spc="-1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kern="1200" spc="-1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상세</a:t>
                      </a:r>
                      <a:r>
                        <a:rPr lang="en-US" altLang="ko-KR" sz="1500" kern="1200" spc="-1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500" kern="1200" spc="-1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53323">
                <a:tc vMerge="1">
                  <a:txBody>
                    <a:bodyPr/>
                    <a:lstStyle/>
                    <a:p>
                      <a:pPr algn="ctr"/>
                      <a:endParaRPr lang="ko-KR" altLang="en-US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spc="-100" baseline="0" dirty="0" smtClean="0"/>
                        <a:t>content</a:t>
                      </a:r>
                      <a:endParaRPr lang="ko-KR" altLang="en-US" sz="1500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spc="-100" baseline="0" dirty="0" smtClean="0"/>
                        <a:t>내  용</a:t>
                      </a:r>
                      <a:endParaRPr lang="ko-KR" altLang="en-US" sz="1500" spc="-100" baseline="0" dirty="0"/>
                    </a:p>
                  </a:txBody>
                  <a:tcPr anchor="ctr"/>
                </a:tc>
              </a:tr>
              <a:tr h="253323">
                <a:tc vMerge="1">
                  <a:txBody>
                    <a:bodyPr/>
                    <a:lstStyle/>
                    <a:p>
                      <a:pPr algn="ctr"/>
                      <a:endParaRPr lang="ko-KR" altLang="en-US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spc="-1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ko-KR" altLang="en-US" sz="1500" kern="1200" spc="-1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-100" baseline="0" dirty="0" smtClean="0"/>
                        <a:t>비밀번호</a:t>
                      </a:r>
                      <a:endParaRPr lang="ko-KR" altLang="en-US" sz="1500" spc="-100" baseline="0" dirty="0"/>
                    </a:p>
                  </a:txBody>
                  <a:tcPr anchor="ctr"/>
                </a:tc>
              </a:tr>
              <a:tr h="2533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kern="1200" spc="-1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Timestamp </a:t>
                      </a:r>
                      <a:endParaRPr lang="ko-KR" altLang="en-US" sz="1500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spc="-1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reg_date</a:t>
                      </a:r>
                      <a:endParaRPr lang="ko-KR" altLang="en-US" sz="1500" kern="1200" spc="-1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-100" baseline="0" dirty="0" smtClean="0"/>
                        <a:t>등록 일시</a:t>
                      </a:r>
                      <a:endParaRPr lang="ko-KR" altLang="en-US" sz="1500" spc="-100" baseline="0" dirty="0"/>
                    </a:p>
                  </a:txBody>
                  <a:tcPr anchor="ctr"/>
                </a:tc>
              </a:tr>
              <a:tr h="2533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spc="-100" baseline="0" dirty="0" smtClean="0"/>
                        <a:t>String</a:t>
                      </a:r>
                      <a:endParaRPr lang="ko-KR" altLang="en-US" sz="1500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spc="-1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endParaRPr lang="ko-KR" altLang="en-US" sz="1500" kern="1200" spc="-1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-100" baseline="0" dirty="0" smtClean="0"/>
                        <a:t>등록자 </a:t>
                      </a:r>
                      <a:r>
                        <a:rPr lang="en-US" altLang="ko-KR" sz="1500" spc="-100" baseline="0" dirty="0" smtClean="0"/>
                        <a:t>IP</a:t>
                      </a:r>
                      <a:endParaRPr lang="ko-KR" altLang="en-US" sz="1500" spc="-100" baseline="0" dirty="0"/>
                    </a:p>
                  </a:txBody>
                  <a:tcPr anchor="ctr"/>
                </a:tc>
              </a:tr>
              <a:tr h="2533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spc="-100" baseline="0" smtClean="0"/>
                        <a:t>int</a:t>
                      </a:r>
                      <a:endParaRPr lang="ko-KR" altLang="en-US" sz="1500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spc="-1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readcount</a:t>
                      </a:r>
                      <a:endParaRPr lang="ko-KR" altLang="en-US" sz="1500" kern="1200" spc="-1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-100" baseline="0" dirty="0" smtClean="0"/>
                        <a:t>조회수</a:t>
                      </a:r>
                      <a:endParaRPr lang="ko-KR" altLang="en-US" sz="1500" spc="-100" baseline="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 l="24902" r="38736"/>
          <a:stretch>
            <a:fillRect/>
          </a:stretch>
        </p:blipFill>
        <p:spPr bwMode="auto">
          <a:xfrm>
            <a:off x="5786446" y="2285992"/>
            <a:ext cx="2956931" cy="457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5786446" y="4071942"/>
            <a:ext cx="3000396" cy="385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 l="24902" r="38736"/>
          <a:stretch>
            <a:fillRect/>
          </a:stretch>
        </p:blipFill>
        <p:spPr bwMode="auto">
          <a:xfrm>
            <a:off x="5786446" y="2285992"/>
            <a:ext cx="2956931" cy="457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DB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Board(</a:t>
            </a:r>
            <a:r>
              <a:rPr lang="en-US" altLang="ko-KR" dirty="0" err="1" smtClean="0"/>
              <a:t>FileUpload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</a:t>
            </a:r>
            <a:r>
              <a:rPr lang="en-US" altLang="ko-KR" dirty="0" smtClean="0"/>
              <a:t>) VO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285852" y="2285992"/>
          <a:ext cx="4071966" cy="443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  <a:gridCol w="1285884"/>
                <a:gridCol w="1714512"/>
              </a:tblGrid>
              <a:tr h="207264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-100" baseline="0" dirty="0" err="1" smtClean="0"/>
                        <a:t>TipBoard</a:t>
                      </a:r>
                      <a:r>
                        <a:rPr lang="en-US" altLang="ko-KR" spc="-100" baseline="0" dirty="0" smtClean="0"/>
                        <a:t> VO</a:t>
                      </a:r>
                      <a:endParaRPr lang="ko-KR" altLang="en-US" spc="-100" baseline="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533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spc="-100" baseline="0" dirty="0" err="1" smtClean="0"/>
                        <a:t>int</a:t>
                      </a:r>
                      <a:r>
                        <a:rPr lang="en-US" altLang="ko-KR" sz="1500" spc="-100" baseline="0" dirty="0" smtClean="0"/>
                        <a:t> </a:t>
                      </a:r>
                      <a:endParaRPr lang="ko-KR" altLang="en-US" sz="1500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spc="-100" baseline="0" dirty="0" smtClean="0"/>
                        <a:t>num</a:t>
                      </a:r>
                      <a:endParaRPr lang="ko-KR" altLang="en-US" sz="1500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-100" baseline="0" dirty="0" smtClean="0"/>
                        <a:t>회원번호</a:t>
                      </a:r>
                      <a:endParaRPr lang="ko-KR" altLang="en-US" sz="1500" spc="-100" baseline="0" dirty="0"/>
                    </a:p>
                  </a:txBody>
                  <a:tcPr anchor="ctr"/>
                </a:tc>
              </a:tr>
              <a:tr h="253323">
                <a:tc rowSpan="9">
                  <a:txBody>
                    <a:bodyPr/>
                    <a:lstStyle/>
                    <a:p>
                      <a:pPr algn="ctr"/>
                      <a:r>
                        <a:rPr lang="en-US" altLang="ko-KR" sz="1500" spc="-100" baseline="0" dirty="0" smtClean="0"/>
                        <a:t>String </a:t>
                      </a:r>
                      <a:endParaRPr lang="ko-KR" altLang="en-US" sz="1500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spc="-100" baseline="0" dirty="0" smtClean="0"/>
                        <a:t>subject</a:t>
                      </a:r>
                      <a:endParaRPr lang="ko-KR" altLang="en-US" sz="1500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spc="-100" baseline="0" dirty="0" smtClean="0"/>
                        <a:t>제  목</a:t>
                      </a:r>
                      <a:endParaRPr lang="ko-KR" altLang="en-US" sz="1500" spc="-100" baseline="0" dirty="0"/>
                    </a:p>
                  </a:txBody>
                  <a:tcPr anchor="ctr"/>
                </a:tc>
              </a:tr>
              <a:tr h="253323">
                <a:tc vMerge="1">
                  <a:txBody>
                    <a:bodyPr/>
                    <a:lstStyle/>
                    <a:p>
                      <a:pPr algn="ctr"/>
                      <a:endParaRPr lang="ko-KR" altLang="en-US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spc="-100" baseline="0" dirty="0" smtClean="0"/>
                        <a:t>writer</a:t>
                      </a:r>
                      <a:endParaRPr lang="ko-KR" altLang="en-US" sz="1500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-100" baseline="0" dirty="0" smtClean="0"/>
                        <a:t>회원 </a:t>
                      </a:r>
                      <a:r>
                        <a:rPr lang="en-US" altLang="ko-KR" sz="1500" spc="-100" baseline="0" dirty="0" smtClean="0"/>
                        <a:t>ID(</a:t>
                      </a:r>
                      <a:r>
                        <a:rPr lang="ko-KR" altLang="en-US" sz="1500" spc="-100" baseline="0" dirty="0" smtClean="0"/>
                        <a:t>세션</a:t>
                      </a:r>
                      <a:r>
                        <a:rPr lang="en-US" altLang="ko-KR" sz="1500" spc="-100" baseline="0" dirty="0" smtClean="0"/>
                        <a:t>ID)</a:t>
                      </a:r>
                      <a:endParaRPr lang="ko-KR" altLang="en-US" sz="1500" spc="-100" baseline="0" dirty="0"/>
                    </a:p>
                  </a:txBody>
                  <a:tcPr anchor="ctr"/>
                </a:tc>
              </a:tr>
              <a:tr h="253323">
                <a:tc vMerge="1">
                  <a:txBody>
                    <a:bodyPr/>
                    <a:lstStyle/>
                    <a:p>
                      <a:pPr algn="ctr"/>
                      <a:endParaRPr lang="ko-KR" altLang="en-US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spc="-100" baseline="0" dirty="0" err="1" smtClean="0"/>
                        <a:t>imagepath</a:t>
                      </a:r>
                      <a:endParaRPr lang="ko-KR" altLang="en-US" sz="1500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-100" baseline="0" dirty="0" smtClean="0"/>
                        <a:t>이미지경로</a:t>
                      </a:r>
                      <a:endParaRPr lang="ko-KR" altLang="en-US" sz="1500" spc="-100" baseline="0" dirty="0"/>
                    </a:p>
                  </a:txBody>
                  <a:tcPr anchor="ctr"/>
                </a:tc>
              </a:tr>
              <a:tr h="253323">
                <a:tc vMerge="1">
                  <a:txBody>
                    <a:bodyPr/>
                    <a:lstStyle/>
                    <a:p>
                      <a:pPr algn="ctr"/>
                      <a:endParaRPr lang="ko-KR" altLang="en-US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spc="-100" baseline="0" dirty="0" smtClean="0"/>
                        <a:t>phone</a:t>
                      </a:r>
                      <a:endParaRPr lang="ko-KR" altLang="en-US" sz="1500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-100" baseline="0" dirty="0" smtClean="0"/>
                        <a:t>전화번호</a:t>
                      </a:r>
                      <a:r>
                        <a:rPr lang="en-US" altLang="ko-KR" sz="1500" spc="-1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500" spc="-100" baseline="0" dirty="0" smtClean="0">
                          <a:solidFill>
                            <a:srgbClr val="FF0000"/>
                          </a:solidFill>
                        </a:rPr>
                        <a:t>상세</a:t>
                      </a:r>
                      <a:r>
                        <a:rPr lang="en-US" altLang="ko-KR" sz="1500" spc="-1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500" spc="-100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53323">
                <a:tc vMerge="1">
                  <a:txBody>
                    <a:bodyPr/>
                    <a:lstStyle/>
                    <a:p>
                      <a:pPr algn="ctr"/>
                      <a:endParaRPr lang="ko-KR" altLang="en-US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spc="-1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endParaRPr lang="ko-KR" altLang="en-US" sz="1500" kern="1200" spc="-1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-100" baseline="0" dirty="0" smtClean="0"/>
                        <a:t>주소</a:t>
                      </a:r>
                      <a:r>
                        <a:rPr lang="en-US" altLang="ko-KR" sz="1500" kern="1200" spc="-1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kern="1200" spc="-1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상세</a:t>
                      </a:r>
                      <a:r>
                        <a:rPr lang="en-US" altLang="ko-KR" sz="1500" kern="1200" spc="-1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500" kern="1200" spc="-1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53323">
                <a:tc vMerge="1">
                  <a:txBody>
                    <a:bodyPr/>
                    <a:lstStyle/>
                    <a:p>
                      <a:pPr algn="ctr"/>
                      <a:endParaRPr lang="ko-KR" altLang="en-US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spc="-1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min_invest</a:t>
                      </a:r>
                      <a:endParaRPr lang="ko-KR" altLang="en-US" sz="1500" kern="1200" spc="-1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-100" baseline="0" dirty="0" err="1" smtClean="0"/>
                        <a:t>최소투자금</a:t>
                      </a:r>
                      <a:r>
                        <a:rPr lang="en-US" altLang="ko-KR" sz="1500" kern="1200" spc="-1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kern="1200" spc="-1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상세</a:t>
                      </a:r>
                      <a:r>
                        <a:rPr lang="en-US" altLang="ko-KR" sz="1500" kern="1200" spc="-1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500" kern="1200" spc="-1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53323">
                <a:tc vMerge="1">
                  <a:txBody>
                    <a:bodyPr/>
                    <a:lstStyle/>
                    <a:p>
                      <a:pPr algn="ctr"/>
                      <a:endParaRPr lang="ko-KR" altLang="en-US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spc="-1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max_invest</a:t>
                      </a:r>
                      <a:endParaRPr lang="ko-KR" altLang="en-US" sz="1500" kern="1200" spc="-1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-100" baseline="0" dirty="0" err="1" smtClean="0"/>
                        <a:t>목표투자금</a:t>
                      </a:r>
                      <a:r>
                        <a:rPr lang="en-US" altLang="ko-KR" sz="1500" kern="1200" spc="-1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kern="1200" spc="-1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상세</a:t>
                      </a:r>
                      <a:r>
                        <a:rPr lang="en-US" altLang="ko-KR" sz="1500" kern="1200" spc="-1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500" kern="1200" spc="-1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53323">
                <a:tc vMerge="1">
                  <a:txBody>
                    <a:bodyPr/>
                    <a:lstStyle/>
                    <a:p>
                      <a:pPr algn="ctr"/>
                      <a:endParaRPr lang="ko-KR" altLang="en-US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spc="-100" baseline="0" dirty="0" smtClean="0"/>
                        <a:t>content</a:t>
                      </a:r>
                      <a:endParaRPr lang="ko-KR" altLang="en-US" sz="1500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spc="-100" baseline="0" dirty="0" smtClean="0"/>
                        <a:t>내  용</a:t>
                      </a:r>
                      <a:endParaRPr lang="ko-KR" altLang="en-US" sz="1500" spc="-100" baseline="0" dirty="0"/>
                    </a:p>
                  </a:txBody>
                  <a:tcPr anchor="ctr"/>
                </a:tc>
              </a:tr>
              <a:tr h="253323">
                <a:tc vMerge="1">
                  <a:txBody>
                    <a:bodyPr/>
                    <a:lstStyle/>
                    <a:p>
                      <a:pPr algn="ctr"/>
                      <a:endParaRPr lang="ko-KR" altLang="en-US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spc="-1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ko-KR" altLang="en-US" sz="1500" kern="1200" spc="-1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-100" baseline="0" dirty="0" smtClean="0"/>
                        <a:t>비밀번호</a:t>
                      </a:r>
                      <a:endParaRPr lang="ko-KR" altLang="en-US" sz="1500" spc="-100" baseline="0" dirty="0"/>
                    </a:p>
                  </a:txBody>
                  <a:tcPr anchor="ctr"/>
                </a:tc>
              </a:tr>
              <a:tr h="2533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kern="1200" spc="-1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Timestamp </a:t>
                      </a:r>
                      <a:endParaRPr lang="ko-KR" altLang="en-US" sz="1500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spc="-1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reg_date</a:t>
                      </a:r>
                      <a:endParaRPr lang="ko-KR" altLang="en-US" sz="1500" kern="1200" spc="-1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-100" baseline="0" dirty="0" smtClean="0"/>
                        <a:t>등록 일시</a:t>
                      </a:r>
                      <a:endParaRPr lang="ko-KR" altLang="en-US" sz="1500" spc="-100" baseline="0" dirty="0"/>
                    </a:p>
                  </a:txBody>
                  <a:tcPr anchor="ctr"/>
                </a:tc>
              </a:tr>
              <a:tr h="2533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spc="-100" baseline="0" dirty="0" smtClean="0"/>
                        <a:t>String</a:t>
                      </a:r>
                      <a:endParaRPr lang="ko-KR" altLang="en-US" sz="1500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spc="-1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endParaRPr lang="ko-KR" altLang="en-US" sz="1500" kern="1200" spc="-1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-100" baseline="0" dirty="0" smtClean="0"/>
                        <a:t>등록자 </a:t>
                      </a:r>
                      <a:r>
                        <a:rPr lang="en-US" altLang="ko-KR" sz="1500" spc="-100" baseline="0" dirty="0" smtClean="0"/>
                        <a:t>IP</a:t>
                      </a:r>
                      <a:endParaRPr lang="ko-KR" altLang="en-US" sz="1500" spc="-100" baseline="0" dirty="0"/>
                    </a:p>
                  </a:txBody>
                  <a:tcPr anchor="ctr"/>
                </a:tc>
              </a:tr>
              <a:tr h="2533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spc="-100" baseline="0" smtClean="0"/>
                        <a:t>int</a:t>
                      </a:r>
                      <a:endParaRPr lang="ko-KR" altLang="en-US" sz="1500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spc="-1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readcount</a:t>
                      </a:r>
                      <a:endParaRPr lang="ko-KR" altLang="en-US" sz="1500" kern="1200" spc="-1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-100" baseline="0" dirty="0" smtClean="0"/>
                        <a:t>조회수</a:t>
                      </a:r>
                      <a:endParaRPr lang="ko-KR" altLang="en-US" sz="1500" spc="-100" baseline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786446" y="4071942"/>
            <a:ext cx="3000396" cy="2214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DB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Survey VO 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285852" y="2285992"/>
          <a:ext cx="3786213" cy="4286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50"/>
                <a:gridCol w="1090943"/>
                <a:gridCol w="1861020"/>
              </a:tblGrid>
              <a:tr h="4955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-100" baseline="0" dirty="0" smtClean="0"/>
                        <a:t>Survey VO</a:t>
                      </a:r>
                      <a:endParaRPr lang="ko-KR" altLang="en-US" spc="-1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631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spc="-1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kern="1200" spc="-1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800" kern="1200" spc="-1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spc="-1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</a:t>
                      </a:r>
                      <a:endParaRPr lang="ko-KR" altLang="en-US" sz="1800" kern="1200" spc="-1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spc="-1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회원번호</a:t>
                      </a:r>
                    </a:p>
                  </a:txBody>
                  <a:tcPr anchor="ctr"/>
                </a:tc>
              </a:tr>
              <a:tr h="6317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spc="-1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kern="1200" spc="-1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800" kern="1200" spc="-1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spc="-1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endParaRPr lang="ko-KR" altLang="en-US" sz="1800" kern="1200" spc="-1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spc="-1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설문조사 결과값</a:t>
                      </a:r>
                    </a:p>
                  </a:txBody>
                  <a:tcPr anchor="ctr"/>
                </a:tc>
              </a:tr>
              <a:tr h="631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spc="-1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endParaRPr lang="ko-KR" altLang="en-US" sz="1800" kern="1200" spc="-1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spc="-1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endParaRPr lang="ko-KR" altLang="en-US" sz="1800" kern="1200" spc="-1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spc="-1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질문번호</a:t>
                      </a:r>
                      <a:endParaRPr lang="ko-KR" altLang="en-US" sz="1800" kern="1200" spc="-1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31785">
                <a:tc>
                  <a:txBody>
                    <a:bodyPr/>
                    <a:lstStyle/>
                    <a:p>
                      <a:pPr algn="ctr"/>
                      <a:endParaRPr lang="ko-KR" altLang="en-US" sz="1800" kern="1200" spc="-1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spc="-1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ko-KR" altLang="en-US" sz="1800" kern="1200" spc="-1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spc="-1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답변번호</a:t>
                      </a:r>
                    </a:p>
                  </a:txBody>
                  <a:tcPr anchor="ctr"/>
                </a:tc>
              </a:tr>
              <a:tr h="631785">
                <a:tc>
                  <a:txBody>
                    <a:bodyPr/>
                    <a:lstStyle/>
                    <a:p>
                      <a:pPr algn="ctr"/>
                      <a:endParaRPr lang="ko-KR" altLang="en-US" sz="1800" kern="1200" spc="-1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spc="-1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Qvalue</a:t>
                      </a:r>
                      <a:endParaRPr lang="ko-KR" altLang="en-US" sz="1800" kern="1200" spc="-1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spc="-1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질문내용</a:t>
                      </a:r>
                    </a:p>
                  </a:txBody>
                  <a:tcPr anchor="ctr"/>
                </a:tc>
              </a:tr>
              <a:tr h="631785">
                <a:tc>
                  <a:txBody>
                    <a:bodyPr/>
                    <a:lstStyle/>
                    <a:p>
                      <a:pPr algn="ctr"/>
                      <a:endParaRPr lang="ko-KR" altLang="en-US" sz="1800" kern="1200" spc="-1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spc="-1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Avalue</a:t>
                      </a:r>
                      <a:endParaRPr lang="ko-KR" altLang="en-US" sz="1800" kern="1200" spc="-1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spc="-1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답변내용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1" y="2285993"/>
            <a:ext cx="3695302" cy="4286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DB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Reply VO 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285852" y="2285992"/>
          <a:ext cx="3786213" cy="4357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50"/>
                <a:gridCol w="1090943"/>
                <a:gridCol w="1861020"/>
              </a:tblGrid>
              <a:tr h="58693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Reply </a:t>
                      </a:r>
                      <a:r>
                        <a:rPr lang="en-US" altLang="ko-KR" spc="-100" baseline="0" dirty="0" smtClean="0"/>
                        <a:t>VO</a:t>
                      </a:r>
                      <a:endParaRPr lang="ko-KR" altLang="en-US" spc="-1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7482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spc="-1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kern="1200" spc="-1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800" kern="1200" spc="-1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spc="-1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re_num</a:t>
                      </a:r>
                      <a:endParaRPr lang="ko-KR" altLang="en-US" sz="1800" kern="1200" spc="-1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spc="-1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리플</a:t>
                      </a:r>
                      <a:r>
                        <a:rPr lang="ko-KR" altLang="en-US" sz="1800" kern="1200" spc="-1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고유번호</a:t>
                      </a:r>
                    </a:p>
                  </a:txBody>
                  <a:tcPr anchor="ctr"/>
                </a:tc>
              </a:tr>
              <a:tr h="7482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spc="-1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kern="1200" spc="-1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800" kern="1200" spc="-1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spc="-1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ref_num</a:t>
                      </a:r>
                      <a:endParaRPr lang="ko-KR" altLang="en-US" sz="1800" kern="1200" spc="-1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spc="-1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리플을</a:t>
                      </a:r>
                      <a:r>
                        <a:rPr lang="ko-KR" altLang="en-US" sz="1800" kern="1200" spc="-1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포함하는</a:t>
                      </a:r>
                      <a:endParaRPr lang="en-US" altLang="ko-KR" sz="1800" kern="1200" spc="-1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kern="1200" spc="-1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객체 번호</a:t>
                      </a:r>
                    </a:p>
                  </a:txBody>
                  <a:tcPr anchor="ctr"/>
                </a:tc>
              </a:tr>
              <a:tr h="7580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spc="-1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endParaRPr lang="ko-KR" altLang="en-US" sz="1800" kern="1200" spc="-1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spc="-1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reply_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spc="-1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writer</a:t>
                      </a:r>
                      <a:endParaRPr lang="ko-KR" altLang="en-US" sz="1800" kern="1200" spc="-1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spc="-1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질문자 </a:t>
                      </a:r>
                      <a:r>
                        <a:rPr lang="en-US" altLang="ko-KR" sz="1800" kern="1200" spc="-1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1800" kern="1200" spc="-1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58087">
                <a:tc>
                  <a:txBody>
                    <a:bodyPr/>
                    <a:lstStyle/>
                    <a:p>
                      <a:pPr algn="ctr"/>
                      <a:endParaRPr lang="ko-KR" altLang="en-US" sz="1800" kern="1200" spc="-1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spc="-1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reply_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spc="-1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ko-KR" altLang="en-US" sz="1800" kern="1200" spc="-1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spc="-1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리플라</a:t>
                      </a:r>
                      <a:r>
                        <a:rPr lang="ko-KR" altLang="en-US" sz="1800" kern="1200" spc="-1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비밀번호</a:t>
                      </a:r>
                    </a:p>
                  </a:txBody>
                  <a:tcPr anchor="ctr"/>
                </a:tc>
              </a:tr>
              <a:tr h="758087">
                <a:tc>
                  <a:txBody>
                    <a:bodyPr/>
                    <a:lstStyle/>
                    <a:p>
                      <a:pPr algn="ctr"/>
                      <a:endParaRPr lang="ko-KR" altLang="en-US" sz="1800" kern="1200" spc="-1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spc="-1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reply_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spc="-1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  <a:endParaRPr lang="ko-KR" altLang="en-US" sz="1800" kern="1200" spc="-1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spc="-1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리플</a:t>
                      </a:r>
                      <a:r>
                        <a:rPr lang="ko-KR" altLang="en-US" sz="1800" kern="1200" spc="-1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40081" t="6836" r="17917" b="2343"/>
          <a:stretch>
            <a:fillRect/>
          </a:stretch>
        </p:blipFill>
        <p:spPr bwMode="auto">
          <a:xfrm>
            <a:off x="5286380" y="2285992"/>
            <a:ext cx="3643338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4800" dirty="0" smtClean="0"/>
              <a:t>각 페이지 기능</a:t>
            </a:r>
            <a:endParaRPr lang="en-US" altLang="ko-KR" sz="4800" dirty="0" smtClean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48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0" y="571480"/>
            <a:ext cx="9144000" cy="628652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57148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15008" y="1500174"/>
            <a:ext cx="3199915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템플릿을 이용한 페이지 분리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2844" y="317478"/>
            <a:ext cx="4929222" cy="214314"/>
          </a:xfrm>
          <a:prstGeom prst="rect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42976" y="1000108"/>
            <a:ext cx="3000396" cy="928694"/>
          </a:xfrm>
          <a:prstGeom prst="rect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바를 이용한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카테고리 분류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10" idx="0"/>
            <a:endCxn id="9" idx="2"/>
          </p:cNvCxnSpPr>
          <p:nvPr/>
        </p:nvCxnSpPr>
        <p:spPr>
          <a:xfrm rot="16200000" flipV="1">
            <a:off x="2391157" y="748090"/>
            <a:ext cx="468316" cy="35719"/>
          </a:xfrm>
          <a:prstGeom prst="straightConnector1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00B0F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직사각형 19"/>
          <p:cNvSpPr/>
          <p:nvPr/>
        </p:nvSpPr>
        <p:spPr>
          <a:xfrm>
            <a:off x="7170756" y="19050"/>
            <a:ext cx="1928794" cy="214314"/>
          </a:xfrm>
          <a:prstGeom prst="rect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10" idx="3"/>
            <a:endCxn id="20" idx="2"/>
          </p:cNvCxnSpPr>
          <p:nvPr/>
        </p:nvCxnSpPr>
        <p:spPr>
          <a:xfrm flipV="1">
            <a:off x="4143372" y="233364"/>
            <a:ext cx="3991781" cy="1231091"/>
          </a:xfrm>
          <a:prstGeom prst="straightConnector1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00B0F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직사각형 31"/>
          <p:cNvSpPr/>
          <p:nvPr/>
        </p:nvSpPr>
        <p:spPr>
          <a:xfrm>
            <a:off x="571472" y="2357430"/>
            <a:ext cx="8072494" cy="2071702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086861" y="3214686"/>
            <a:ext cx="3057039" cy="785818"/>
          </a:xfrm>
          <a:prstGeom prst="rect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카테고리별</a:t>
            </a:r>
            <a:r>
              <a:rPr lang="ko-KR" altLang="en-US" dirty="0" smtClean="0">
                <a:solidFill>
                  <a:schemeClr val="tx1"/>
                </a:solidFill>
              </a:rPr>
              <a:t> 조회수가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가장 높은 </a:t>
            </a:r>
            <a:r>
              <a:rPr lang="ko-KR" altLang="en-US" dirty="0" err="1" smtClean="0">
                <a:solidFill>
                  <a:schemeClr val="tx1"/>
                </a:solidFill>
              </a:rPr>
              <a:t>콘텐츠</a:t>
            </a:r>
            <a:r>
              <a:rPr lang="ko-KR" altLang="en-US" dirty="0" smtClean="0">
                <a:solidFill>
                  <a:schemeClr val="tx1"/>
                </a:solidFill>
              </a:rPr>
              <a:t> 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71472" y="4500570"/>
            <a:ext cx="8072494" cy="1285884"/>
          </a:xfrm>
          <a:prstGeom prst="rect">
            <a:avLst/>
          </a:prstGeom>
          <a:noFill/>
          <a:ln w="444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85786" y="4714884"/>
            <a:ext cx="3057039" cy="785818"/>
          </a:xfrm>
          <a:prstGeom prst="rect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Tip </a:t>
            </a:r>
            <a:r>
              <a:rPr lang="ko-KR" altLang="en-US" dirty="0" smtClean="0">
                <a:solidFill>
                  <a:schemeClr val="tx1"/>
                </a:solidFill>
              </a:rPr>
              <a:t>게시판의 </a:t>
            </a:r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</a:rPr>
              <a:t>개의 </a:t>
            </a:r>
            <a:r>
              <a:rPr lang="ko-KR" altLang="en-US" dirty="0" err="1" smtClean="0">
                <a:solidFill>
                  <a:schemeClr val="tx1"/>
                </a:solidFill>
              </a:rPr>
              <a:t>최신글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List </a:t>
            </a:r>
            <a:r>
              <a:rPr lang="ko-KR" altLang="en-US" dirty="0" smtClean="0">
                <a:solidFill>
                  <a:schemeClr val="tx1"/>
                </a:solidFill>
              </a:rPr>
              <a:t>출력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Contents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71736" y="1600200"/>
            <a:ext cx="4357718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기 획 의 도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개</a:t>
            </a:r>
            <a:r>
              <a:rPr lang="en-US" altLang="ko-KR" dirty="0" smtClean="0"/>
              <a:t>		</a:t>
            </a:r>
            <a:r>
              <a:rPr lang="ko-KR" altLang="en-US" dirty="0" smtClean="0"/>
              <a:t>요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환 경 설 정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구 현 방 법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Model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DB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각 페이지 기능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 시</a:t>
            </a:r>
            <a:r>
              <a:rPr lang="en-US" altLang="ko-KR" dirty="0" smtClean="0"/>
              <a:t>		</a:t>
            </a:r>
            <a:r>
              <a:rPr lang="ko-KR" altLang="en-US" dirty="0" smtClean="0"/>
              <a:t>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8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244408" y="44624"/>
            <a:ext cx="864096" cy="258356"/>
          </a:xfrm>
          <a:prstGeom prst="rect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380312" y="961502"/>
            <a:ext cx="1728192" cy="451274"/>
          </a:xfrm>
          <a:prstGeom prst="rect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ko-KR" altLang="en-US" dirty="0" smtClean="0">
                <a:solidFill>
                  <a:schemeClr val="tx1"/>
                </a:solidFill>
              </a:rPr>
              <a:t>회원가입 버튼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endCxn id="6" idx="2"/>
          </p:cNvCxnSpPr>
          <p:nvPr/>
        </p:nvCxnSpPr>
        <p:spPr>
          <a:xfrm flipH="1" flipV="1">
            <a:off x="8676456" y="302980"/>
            <a:ext cx="144016" cy="658522"/>
          </a:xfrm>
          <a:prstGeom prst="straightConnector1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00B0F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직사각형 9"/>
          <p:cNvSpPr/>
          <p:nvPr/>
        </p:nvSpPr>
        <p:spPr>
          <a:xfrm>
            <a:off x="2195735" y="632241"/>
            <a:ext cx="4896545" cy="4452943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563888" y="1268760"/>
            <a:ext cx="720080" cy="360040"/>
          </a:xfrm>
          <a:prstGeom prst="rect">
            <a:avLst/>
          </a:prstGeom>
          <a:noFill/>
          <a:ln w="444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851920" y="2060848"/>
            <a:ext cx="3057039" cy="785818"/>
          </a:xfrm>
          <a:prstGeom prst="rect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ID </a:t>
            </a:r>
            <a:r>
              <a:rPr lang="ko-KR" altLang="en-US" dirty="0" smtClean="0">
                <a:solidFill>
                  <a:schemeClr val="tx1"/>
                </a:solidFill>
              </a:rPr>
              <a:t>중복확인을 통해 동일한 </a:t>
            </a:r>
            <a:r>
              <a:rPr lang="en-US" altLang="ko-KR" dirty="0" smtClean="0">
                <a:solidFill>
                  <a:schemeClr val="tx1"/>
                </a:solidFill>
              </a:rPr>
              <a:t>ID</a:t>
            </a:r>
            <a:r>
              <a:rPr lang="ko-KR" altLang="en-US" dirty="0" smtClean="0">
                <a:solidFill>
                  <a:schemeClr val="tx1"/>
                </a:solidFill>
              </a:rPr>
              <a:t>면 가입 </a:t>
            </a:r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4067944" y="1628800"/>
            <a:ext cx="0" cy="432048"/>
          </a:xfrm>
          <a:prstGeom prst="straightConnector1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4971345" y="836712"/>
            <a:ext cx="1976919" cy="569794"/>
          </a:xfrm>
          <a:prstGeom prst="rect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 페이지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9920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4664"/>
            <a:ext cx="46863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83568" y="980728"/>
            <a:ext cx="3672408" cy="648072"/>
          </a:xfrm>
          <a:prstGeom prst="rect">
            <a:avLst/>
          </a:prstGeom>
          <a:noFill/>
          <a:ln w="444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76055" y="476672"/>
            <a:ext cx="3057039" cy="936104"/>
          </a:xfrm>
          <a:prstGeom prst="rect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ID </a:t>
            </a:r>
            <a:r>
              <a:rPr lang="ko-KR" altLang="en-US" dirty="0" smtClean="0">
                <a:solidFill>
                  <a:schemeClr val="tx1"/>
                </a:solidFill>
              </a:rPr>
              <a:t>중복확인가능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텍스트에 중복 되지 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않는 </a:t>
            </a:r>
            <a:r>
              <a:rPr lang="en-US" altLang="ko-KR" dirty="0" smtClean="0">
                <a:solidFill>
                  <a:schemeClr val="tx1"/>
                </a:solidFill>
              </a:rPr>
              <a:t>ID </a:t>
            </a:r>
            <a:r>
              <a:rPr lang="ko-KR" altLang="en-US" dirty="0" smtClean="0">
                <a:solidFill>
                  <a:schemeClr val="tx1"/>
                </a:solidFill>
              </a:rPr>
              <a:t>입력 할 경우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6" idx="1"/>
          </p:cNvCxnSpPr>
          <p:nvPr/>
        </p:nvCxnSpPr>
        <p:spPr>
          <a:xfrm flipH="1">
            <a:off x="4355975" y="944724"/>
            <a:ext cx="720080" cy="324036"/>
          </a:xfrm>
          <a:prstGeom prst="straightConnector1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55601"/>
            <a:ext cx="6851650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2519772" y="2492896"/>
            <a:ext cx="5148572" cy="1512168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076055" y="4365104"/>
            <a:ext cx="3993143" cy="1080120"/>
          </a:xfrm>
          <a:prstGeom prst="rect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사용할 수 있다는 메시지와 함께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확인을 누르게 되면 기존 창에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입력한 아이디가 입력됩니다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5300464" y="4005064"/>
            <a:ext cx="351656" cy="360040"/>
          </a:xfrm>
          <a:prstGeom prst="straightConnector1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00B05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5301208"/>
            <a:ext cx="4138613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직선 화살표 연결선 19"/>
          <p:cNvCxnSpPr/>
          <p:nvPr/>
        </p:nvCxnSpPr>
        <p:spPr>
          <a:xfrm flipH="1">
            <a:off x="4716015" y="5445224"/>
            <a:ext cx="1080121" cy="576065"/>
          </a:xfrm>
          <a:prstGeom prst="straightConnector1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00B05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직사각형 22"/>
          <p:cNvSpPr/>
          <p:nvPr/>
        </p:nvSpPr>
        <p:spPr>
          <a:xfrm>
            <a:off x="221296" y="5013176"/>
            <a:ext cx="4494719" cy="1512168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54506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46481" cy="616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79512" y="1556792"/>
            <a:ext cx="3600400" cy="1296144"/>
          </a:xfrm>
          <a:prstGeom prst="rect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483768" y="3431028"/>
            <a:ext cx="4680520" cy="862068"/>
          </a:xfrm>
          <a:prstGeom prst="rect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altLang="ko-KR" dirty="0" smtClean="0">
                <a:solidFill>
                  <a:schemeClr val="tx1"/>
                </a:solidFill>
              </a:rPr>
              <a:t>TEXT</a:t>
            </a:r>
            <a:r>
              <a:rPr lang="ko-KR" altLang="en-US" dirty="0" smtClean="0">
                <a:solidFill>
                  <a:schemeClr val="tx1"/>
                </a:solidFill>
              </a:rPr>
              <a:t>에 빈 값을 주고 회원가입을 하게 되면 다음과 같이 </a:t>
            </a:r>
            <a:r>
              <a:rPr lang="ko-KR" altLang="en-US" dirty="0" err="1" smtClean="0">
                <a:solidFill>
                  <a:schemeClr val="tx1"/>
                </a:solidFill>
              </a:rPr>
              <a:t>경고란이</a:t>
            </a:r>
            <a:r>
              <a:rPr lang="ko-KR" altLang="en-US" dirty="0" smtClean="0">
                <a:solidFill>
                  <a:schemeClr val="tx1"/>
                </a:solidFill>
              </a:rPr>
              <a:t> 띄워집니다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2987824" y="2852936"/>
            <a:ext cx="432048" cy="578092"/>
          </a:xfrm>
          <a:prstGeom prst="straightConnector1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00B0F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직사각형 15"/>
          <p:cNvSpPr/>
          <p:nvPr/>
        </p:nvSpPr>
        <p:spPr>
          <a:xfrm>
            <a:off x="251521" y="4149079"/>
            <a:ext cx="2232248" cy="64807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19914" y="4899789"/>
            <a:ext cx="3199915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기획자와 투자자가 나뉩니다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6670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2" y="0"/>
            <a:ext cx="9144000" cy="6381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99592" y="285740"/>
            <a:ext cx="1224136" cy="285740"/>
          </a:xfrm>
          <a:prstGeom prst="rect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99592" y="928100"/>
            <a:ext cx="2448272" cy="556684"/>
          </a:xfrm>
          <a:prstGeom prst="rect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altLang="ko-KR" dirty="0" smtClean="0">
                <a:solidFill>
                  <a:schemeClr val="tx1"/>
                </a:solidFill>
              </a:rPr>
              <a:t>IT </a:t>
            </a:r>
            <a:r>
              <a:rPr lang="ko-KR" altLang="en-US" dirty="0" smtClean="0">
                <a:solidFill>
                  <a:schemeClr val="tx1"/>
                </a:solidFill>
              </a:rPr>
              <a:t>관련 창업의 게시판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1637534" y="548680"/>
            <a:ext cx="17858" cy="379420"/>
          </a:xfrm>
          <a:prstGeom prst="straightConnector1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00B0F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직사각형 8"/>
          <p:cNvSpPr/>
          <p:nvPr/>
        </p:nvSpPr>
        <p:spPr>
          <a:xfrm>
            <a:off x="7917071" y="928100"/>
            <a:ext cx="1047416" cy="628692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52731" y="813533"/>
            <a:ext cx="3057039" cy="785818"/>
          </a:xfrm>
          <a:prstGeom prst="rect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IT </a:t>
            </a:r>
            <a:r>
              <a:rPr lang="ko-KR" altLang="en-US" dirty="0" smtClean="0">
                <a:solidFill>
                  <a:schemeClr val="tx1"/>
                </a:solidFill>
              </a:rPr>
              <a:t>창업의 관한 글을 쓸 수 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427984" y="4653136"/>
            <a:ext cx="432048" cy="288032"/>
          </a:xfrm>
          <a:prstGeom prst="rect">
            <a:avLst/>
          </a:prstGeom>
          <a:noFill/>
          <a:ln w="444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427984" y="5373216"/>
            <a:ext cx="3057039" cy="785818"/>
          </a:xfrm>
          <a:prstGeom prst="rect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각 페이지당 </a:t>
            </a:r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r>
              <a:rPr lang="ko-KR" altLang="en-US" dirty="0" smtClean="0">
                <a:solidFill>
                  <a:schemeClr val="tx1"/>
                </a:solidFill>
              </a:rPr>
              <a:t>개의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글목록을</a:t>
            </a:r>
            <a:r>
              <a:rPr lang="ko-KR" altLang="en-US" dirty="0" smtClean="0">
                <a:solidFill>
                  <a:schemeClr val="tx1"/>
                </a:solidFill>
              </a:rPr>
              <a:t> 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4651795" y="4941168"/>
            <a:ext cx="0" cy="432048"/>
          </a:xfrm>
          <a:prstGeom prst="straightConnector1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7609770" y="1052736"/>
            <a:ext cx="329512" cy="208390"/>
          </a:xfrm>
          <a:prstGeom prst="straightConnector1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00B05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56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20072" y="188640"/>
            <a:ext cx="3240360" cy="700700"/>
          </a:xfrm>
          <a:prstGeom prst="rect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altLang="ko-KR" dirty="0" smtClean="0">
                <a:solidFill>
                  <a:schemeClr val="tx1"/>
                </a:solidFill>
              </a:rPr>
              <a:t>IT </a:t>
            </a:r>
            <a:r>
              <a:rPr lang="ko-KR" altLang="en-US" dirty="0" smtClean="0">
                <a:solidFill>
                  <a:schemeClr val="tx1"/>
                </a:solidFill>
              </a:rPr>
              <a:t>창업 메뉴에 글쓰기 페이지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1916832"/>
            <a:ext cx="8712967" cy="1224136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48064" y="2060848"/>
            <a:ext cx="3452327" cy="785818"/>
          </a:xfrm>
          <a:prstGeom prst="rect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사진을 첨부할 수 있고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디테일 클릭 시 상세한 정보를 입력할 수 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72000" y="5877272"/>
            <a:ext cx="1080120" cy="504056"/>
          </a:xfrm>
          <a:prstGeom prst="rect">
            <a:avLst/>
          </a:prstGeom>
          <a:noFill/>
          <a:ln w="444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20072" y="4653136"/>
            <a:ext cx="3923928" cy="700700"/>
          </a:xfrm>
          <a:prstGeom prst="rect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ko-KR" altLang="en-US" dirty="0" smtClean="0">
                <a:solidFill>
                  <a:schemeClr val="tx1"/>
                </a:solidFill>
              </a:rPr>
              <a:t>설문등록을 통해 창업의 대한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설문 등을 평가 받을 수 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5652120" y="5353836"/>
            <a:ext cx="720080" cy="663708"/>
          </a:xfrm>
          <a:prstGeom prst="straightConnector1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xmlns="" val="2235813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5680" y="0"/>
            <a:ext cx="9149680" cy="414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7504" y="692696"/>
            <a:ext cx="8928992" cy="3312368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40763" y="4869160"/>
            <a:ext cx="4392488" cy="785818"/>
          </a:xfrm>
          <a:prstGeom prst="rect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다음과 같은 정보를 입력할 수 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4427984" y="4005064"/>
            <a:ext cx="1080120" cy="864096"/>
          </a:xfrm>
          <a:prstGeom prst="straightConnector1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00B05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xmlns="" val="1679556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7708" y="0"/>
            <a:ext cx="9180702" cy="609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851920" y="764704"/>
            <a:ext cx="3960440" cy="648072"/>
          </a:xfrm>
          <a:prstGeom prst="rect">
            <a:avLst/>
          </a:prstGeom>
          <a:noFill/>
          <a:ln w="444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51720" y="2326568"/>
            <a:ext cx="5508104" cy="1440160"/>
          </a:xfrm>
          <a:prstGeom prst="rect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dirty="0" smtClean="0">
                <a:solidFill>
                  <a:schemeClr val="tx1"/>
                </a:solidFill>
              </a:rPr>
              <a:t>고정된 </a:t>
            </a:r>
            <a:r>
              <a:rPr lang="ko-KR" altLang="en-US" dirty="0" smtClean="0">
                <a:solidFill>
                  <a:schemeClr val="tx1"/>
                </a:solidFill>
              </a:rPr>
              <a:t>단순한 </a:t>
            </a:r>
            <a:r>
              <a:rPr lang="ko-KR" altLang="en-US" dirty="0" smtClean="0">
                <a:solidFill>
                  <a:schemeClr val="tx1"/>
                </a:solidFill>
              </a:rPr>
              <a:t>설문이 아닌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기획자 자신이 질문 생성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답변 생성을 통해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평가 받을 수 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5832140" y="1407004"/>
            <a:ext cx="360040" cy="916724"/>
          </a:xfrm>
          <a:prstGeom prst="straightConnector1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xmlns="" val="1512469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6346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267744" y="1268760"/>
            <a:ext cx="3960440" cy="648072"/>
          </a:xfrm>
          <a:prstGeom prst="rect">
            <a:avLst/>
          </a:prstGeom>
          <a:noFill/>
          <a:ln w="444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03648" y="5301208"/>
            <a:ext cx="5976664" cy="1224136"/>
          </a:xfrm>
          <a:prstGeom prst="rect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dirty="0" smtClean="0">
                <a:solidFill>
                  <a:schemeClr val="tx1"/>
                </a:solidFill>
              </a:rPr>
              <a:t>질문추가 및 답변 추가를 누르게 되면 다음과 같이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출력이 되고 질문과 답변의 개수는 제한되어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있지 않으며 기획자가 원하는 만큼 만들 수 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91880" y="4437112"/>
            <a:ext cx="1512168" cy="648072"/>
          </a:xfrm>
          <a:prstGeom prst="rect">
            <a:avLst/>
          </a:prstGeom>
          <a:noFill/>
          <a:ln w="444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80182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381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79512" y="1340768"/>
            <a:ext cx="8856984" cy="2952328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148064" y="4581128"/>
            <a:ext cx="3708029" cy="785818"/>
          </a:xfrm>
          <a:prstGeom prst="rect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글쓰기가 완료 된 </a:t>
            </a:r>
            <a:r>
              <a:rPr lang="en-US" altLang="ko-KR" dirty="0" smtClean="0">
                <a:solidFill>
                  <a:schemeClr val="tx1"/>
                </a:solidFill>
              </a:rPr>
              <a:t>IT </a:t>
            </a:r>
            <a:r>
              <a:rPr lang="ko-KR" altLang="en-US" dirty="0" smtClean="0">
                <a:solidFill>
                  <a:schemeClr val="tx1"/>
                </a:solidFill>
              </a:rPr>
              <a:t>관련 글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57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20688"/>
            <a:ext cx="9144000" cy="5112568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836712"/>
            <a:ext cx="3708029" cy="785818"/>
          </a:xfrm>
          <a:prstGeom prst="rect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상세보기 페이지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5960437"/>
            <a:ext cx="5040560" cy="636915"/>
          </a:xfrm>
          <a:prstGeom prst="rect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dirty="0" smtClean="0">
                <a:solidFill>
                  <a:schemeClr val="tx1"/>
                </a:solidFill>
              </a:rPr>
              <a:t>설문에 대한 조사와 결과를 받을 수 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5496" y="4797152"/>
            <a:ext cx="3312368" cy="792088"/>
          </a:xfrm>
          <a:prstGeom prst="rect">
            <a:avLst/>
          </a:prstGeom>
          <a:noFill/>
          <a:ln w="444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2290970" y="5587416"/>
            <a:ext cx="264806" cy="361864"/>
          </a:xfrm>
          <a:prstGeom prst="straightConnector1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직사각형 11"/>
          <p:cNvSpPr/>
          <p:nvPr/>
        </p:nvSpPr>
        <p:spPr>
          <a:xfrm>
            <a:off x="3635896" y="3789040"/>
            <a:ext cx="5472608" cy="1800200"/>
          </a:xfrm>
          <a:prstGeom prst="rect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211960" y="4437112"/>
            <a:ext cx="4320480" cy="646044"/>
          </a:xfrm>
          <a:prstGeom prst="rect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altLang="ko-KR" dirty="0" smtClean="0">
                <a:solidFill>
                  <a:schemeClr val="tx1"/>
                </a:solidFill>
              </a:rPr>
              <a:t>Reply</a:t>
            </a:r>
            <a:r>
              <a:rPr lang="ko-KR" altLang="en-US" dirty="0" smtClean="0">
                <a:solidFill>
                  <a:schemeClr val="tx1"/>
                </a:solidFill>
              </a:rPr>
              <a:t>를 통하여 의사소통이 가능합니다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236296" y="1556792"/>
            <a:ext cx="1872208" cy="4320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876256" y="2132856"/>
            <a:ext cx="2232248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35896" y="2852936"/>
            <a:ext cx="5472608" cy="504056"/>
          </a:xfrm>
          <a:prstGeom prst="rect">
            <a:avLst/>
          </a:prstGeom>
          <a:noFill/>
          <a:ln w="444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27784" y="2134884"/>
            <a:ext cx="3888432" cy="646044"/>
          </a:xfrm>
          <a:prstGeom prst="rect">
            <a:avLst/>
          </a:prstGeom>
          <a:solidFill>
            <a:schemeClr val="bg1">
              <a:alpha val="50000"/>
            </a:schemeClr>
          </a:solidFill>
          <a:ln w="444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ko-KR" altLang="en-US" dirty="0" smtClean="0">
                <a:solidFill>
                  <a:schemeClr val="tx1"/>
                </a:solidFill>
              </a:rPr>
              <a:t>투자자 </a:t>
            </a:r>
            <a:r>
              <a:rPr lang="ko-KR" altLang="en-US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마일리지가</a:t>
            </a:r>
            <a:r>
              <a:rPr lang="ko-KR" altLang="en-US" dirty="0" smtClean="0">
                <a:solidFill>
                  <a:schemeClr val="tx1"/>
                </a:solidFill>
              </a:rPr>
              <a:t> 차감되며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상세 내용을 </a:t>
            </a:r>
            <a:r>
              <a:rPr lang="ko-KR" altLang="en-US" dirty="0" err="1" smtClean="0">
                <a:solidFill>
                  <a:schemeClr val="tx1"/>
                </a:solidFill>
              </a:rPr>
              <a:t>볼수</a:t>
            </a:r>
            <a:r>
              <a:rPr lang="ko-KR" altLang="en-US" dirty="0" smtClean="0">
                <a:solidFill>
                  <a:schemeClr val="tx1"/>
                </a:solidFill>
              </a:rPr>
              <a:t> 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2189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 의도</a:t>
            </a:r>
            <a:endParaRPr lang="ko-KR" altLang="en-US" dirty="0"/>
          </a:p>
        </p:txBody>
      </p:sp>
      <p:pic>
        <p:nvPicPr>
          <p:cNvPr id="3074" name="Picture 2" descr="C:\Users\Anseok\Desktop\4조 스토리보드\스타트업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696" y="1500174"/>
            <a:ext cx="7818608" cy="5214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1624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854" y="3429000"/>
            <a:ext cx="6619875" cy="3464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95936" y="476672"/>
            <a:ext cx="5040560" cy="636915"/>
          </a:xfrm>
          <a:prstGeom prst="rect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smtClean="0">
                <a:solidFill>
                  <a:schemeClr val="tx1"/>
                </a:solidFill>
              </a:rPr>
              <a:t>등록된 설문조사 후 결과보기를 누르게 되면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5028" y="260648"/>
            <a:ext cx="3312368" cy="2808312"/>
          </a:xfrm>
          <a:prstGeom prst="rect">
            <a:avLst/>
          </a:prstGeom>
          <a:noFill/>
          <a:ln w="444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3713034" y="1113587"/>
            <a:ext cx="449391" cy="454565"/>
          </a:xfrm>
          <a:prstGeom prst="straightConnector1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직사각형 10"/>
          <p:cNvSpPr/>
          <p:nvPr/>
        </p:nvSpPr>
        <p:spPr>
          <a:xfrm>
            <a:off x="107504" y="3372204"/>
            <a:ext cx="6624736" cy="3369163"/>
          </a:xfrm>
          <a:prstGeom prst="rect">
            <a:avLst/>
          </a:prstGeom>
          <a:noFill/>
          <a:ln w="444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95936" y="2204864"/>
            <a:ext cx="5040560" cy="636915"/>
          </a:xfrm>
          <a:prstGeom prst="rect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ko-KR" altLang="en-US" dirty="0" smtClean="0">
                <a:solidFill>
                  <a:schemeClr val="tx1"/>
                </a:solidFill>
              </a:rPr>
              <a:t>다음과 같은 결과 창이 나옵니다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5868144" y="2870380"/>
            <a:ext cx="449391" cy="454565"/>
          </a:xfrm>
          <a:prstGeom prst="straightConnector1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xmlns="" val="1390984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5760"/>
            <a:ext cx="9177253" cy="544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-5276" y="2924944"/>
            <a:ext cx="9149275" cy="2852936"/>
          </a:xfrm>
          <a:prstGeom prst="rect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95736" y="4297153"/>
            <a:ext cx="5688632" cy="646044"/>
          </a:xfrm>
          <a:prstGeom prst="rect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altLang="ko-KR" dirty="0" smtClean="0">
                <a:solidFill>
                  <a:schemeClr val="tx1"/>
                </a:solidFill>
              </a:rPr>
              <a:t>REPLAY</a:t>
            </a:r>
            <a:r>
              <a:rPr lang="ko-KR" altLang="en-US" dirty="0" smtClean="0">
                <a:solidFill>
                  <a:schemeClr val="tx1"/>
                </a:solidFill>
              </a:rPr>
              <a:t>작성시 창 바로 밑에 </a:t>
            </a:r>
            <a:r>
              <a:rPr lang="en-US" altLang="ko-KR" dirty="0" smtClean="0">
                <a:solidFill>
                  <a:schemeClr val="tx1"/>
                </a:solidFill>
              </a:rPr>
              <a:t>REPLAY</a:t>
            </a:r>
            <a:r>
              <a:rPr lang="ko-KR" altLang="en-US" dirty="0" smtClean="0">
                <a:solidFill>
                  <a:schemeClr val="tx1"/>
                </a:solidFill>
              </a:rPr>
              <a:t>가 등록됩니다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4054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667264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-2" y="-10752"/>
            <a:ext cx="6672649" cy="686875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76256" y="2132856"/>
            <a:ext cx="2232248" cy="2016224"/>
          </a:xfrm>
          <a:prstGeom prst="rect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 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내용변경은 물론 설문조사도 재등록 할 수 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6645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217024" cy="515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084169" y="-27384"/>
            <a:ext cx="1224136" cy="36004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91271" y="1412776"/>
            <a:ext cx="5328592" cy="1008112"/>
          </a:xfrm>
          <a:prstGeom prst="rect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차지훈은 투자자로 가입되어 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err="1" smtClean="0">
                <a:solidFill>
                  <a:schemeClr val="tx1"/>
                </a:solidFill>
              </a:rPr>
              <a:t>마일리지를</a:t>
            </a:r>
            <a:r>
              <a:rPr lang="ko-KR" altLang="en-US" dirty="0" smtClean="0">
                <a:solidFill>
                  <a:schemeClr val="tx1"/>
                </a:solidFill>
              </a:rPr>
              <a:t> 충전하고 일정 </a:t>
            </a:r>
            <a:r>
              <a:rPr lang="ko-KR" altLang="en-US" dirty="0" err="1" smtClean="0">
                <a:solidFill>
                  <a:schemeClr val="tx1"/>
                </a:solidFill>
              </a:rPr>
              <a:t>마일리지를</a:t>
            </a:r>
            <a:r>
              <a:rPr lang="ko-KR" altLang="en-US" dirty="0" smtClean="0">
                <a:solidFill>
                  <a:schemeClr val="tx1"/>
                </a:solidFill>
              </a:rPr>
              <a:t> 지불해야 창업의 게시물을 상세히 </a:t>
            </a:r>
            <a:r>
              <a:rPr lang="ko-KR" altLang="en-US" dirty="0" err="1" smtClean="0">
                <a:solidFill>
                  <a:schemeClr val="tx1"/>
                </a:solidFill>
              </a:rPr>
              <a:t>볼수</a:t>
            </a:r>
            <a:r>
              <a:rPr lang="ko-KR" altLang="en-US" dirty="0" smtClean="0">
                <a:solidFill>
                  <a:schemeClr val="tx1"/>
                </a:solidFill>
              </a:rPr>
              <a:t> 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6709017" y="332656"/>
            <a:ext cx="95231" cy="1080120"/>
          </a:xfrm>
          <a:prstGeom prst="straightConnector1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xmlns="" val="899879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678"/>
            <a:ext cx="9114910" cy="399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7504" y="168050"/>
            <a:ext cx="8856984" cy="362098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87824" y="4653136"/>
            <a:ext cx="4104456" cy="792088"/>
          </a:xfrm>
          <a:prstGeom prst="rect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마일리지충전</a:t>
            </a:r>
            <a:r>
              <a:rPr lang="ko-KR" altLang="en-US" dirty="0" smtClean="0">
                <a:solidFill>
                  <a:schemeClr val="tx1"/>
                </a:solidFill>
              </a:rPr>
              <a:t>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5148065" y="3771190"/>
            <a:ext cx="95230" cy="881946"/>
          </a:xfrm>
          <a:prstGeom prst="straightConnector1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xmlns="" val="553122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91985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863393" y="1"/>
            <a:ext cx="5328592" cy="2606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50818" y="1340768"/>
            <a:ext cx="5256584" cy="686407"/>
          </a:xfrm>
          <a:prstGeom prst="rect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dirty="0" smtClean="0">
                <a:solidFill>
                  <a:schemeClr val="tx1"/>
                </a:solidFill>
              </a:rPr>
              <a:t> 결제를 하면 </a:t>
            </a:r>
            <a:r>
              <a:rPr lang="ko-KR" altLang="en-US" dirty="0" err="1" smtClean="0">
                <a:solidFill>
                  <a:schemeClr val="tx1"/>
                </a:solidFill>
              </a:rPr>
              <a:t>마일리지가</a:t>
            </a:r>
            <a:r>
              <a:rPr lang="ko-KR" altLang="en-US" dirty="0" smtClean="0">
                <a:solidFill>
                  <a:schemeClr val="tx1"/>
                </a:solidFill>
              </a:rPr>
              <a:t> 충전됩니다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5796137" y="276471"/>
            <a:ext cx="95230" cy="1064297"/>
          </a:xfrm>
          <a:prstGeom prst="straightConnector1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xmlns="" val="13629457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9123061" cy="5949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95130" y="4941168"/>
            <a:ext cx="8827929" cy="936104"/>
          </a:xfrm>
          <a:prstGeom prst="rect">
            <a:avLst/>
          </a:prstGeom>
          <a:noFill/>
          <a:ln w="444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11760" y="2297358"/>
            <a:ext cx="3888432" cy="646044"/>
          </a:xfrm>
          <a:prstGeom prst="rect">
            <a:avLst/>
          </a:prstGeom>
          <a:solidFill>
            <a:schemeClr val="bg1">
              <a:alpha val="50000"/>
            </a:schemeClr>
          </a:solidFill>
          <a:ln w="444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altLang="ko-KR" dirty="0" smtClean="0">
                <a:solidFill>
                  <a:schemeClr val="tx1"/>
                </a:solidFill>
              </a:rPr>
              <a:t>Detail  </a:t>
            </a:r>
            <a:r>
              <a:rPr lang="ko-KR" altLang="en-US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dirty="0" smtClean="0">
                <a:solidFill>
                  <a:schemeClr val="tx1"/>
                </a:solidFill>
              </a:rPr>
              <a:t> 차감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860032" y="2974639"/>
            <a:ext cx="743302" cy="1966529"/>
          </a:xfrm>
          <a:prstGeom prst="straightConnector1">
            <a:avLst/>
          </a:prstGeom>
          <a:solidFill>
            <a:schemeClr val="bg1">
              <a:alpha val="50000"/>
            </a:schemeClr>
          </a:solidFill>
          <a:ln w="44450">
            <a:solidFill>
              <a:schemeClr val="accent2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xmlns="" val="1410251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80512" cy="573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260648"/>
            <a:ext cx="9144000" cy="5328592"/>
          </a:xfrm>
          <a:prstGeom prst="rect">
            <a:avLst/>
          </a:prstGeom>
          <a:noFill/>
          <a:ln w="444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22306" y="2708920"/>
            <a:ext cx="6442182" cy="1656184"/>
          </a:xfrm>
          <a:prstGeom prst="rect">
            <a:avLst/>
          </a:prstGeom>
          <a:solidFill>
            <a:schemeClr val="bg1">
              <a:alpha val="50000"/>
            </a:schemeClr>
          </a:solidFill>
          <a:ln w="444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altLang="ko-KR" dirty="0" smtClean="0">
                <a:solidFill>
                  <a:schemeClr val="tx1"/>
                </a:solidFill>
              </a:rPr>
              <a:t>Detail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내용으로 창업의 관한 의사소통이 이뤄질 수 있도록 </a:t>
            </a:r>
            <a:r>
              <a:rPr lang="ko-KR" altLang="en-US" dirty="0">
                <a:solidFill>
                  <a:schemeClr val="tx1"/>
                </a:solidFill>
              </a:rPr>
              <a:t>기획자의 대한 </a:t>
            </a:r>
            <a:r>
              <a:rPr lang="ko-KR" altLang="en-US" dirty="0" smtClean="0">
                <a:solidFill>
                  <a:schemeClr val="tx1"/>
                </a:solidFill>
              </a:rPr>
              <a:t>개인정보 및 연락처를 </a:t>
            </a:r>
            <a:r>
              <a:rPr lang="ko-KR" altLang="en-US" dirty="0">
                <a:solidFill>
                  <a:schemeClr val="tx1"/>
                </a:solidFill>
              </a:rPr>
              <a:t>주고 </a:t>
            </a:r>
            <a:r>
              <a:rPr lang="ko-KR" altLang="en-US" dirty="0" smtClean="0">
                <a:solidFill>
                  <a:schemeClr val="tx1"/>
                </a:solidFill>
              </a:rPr>
              <a:t>받음으로써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창업의 대한 기획자와 투자자의 </a:t>
            </a:r>
            <a:r>
              <a:rPr lang="ko-KR" altLang="en-US" dirty="0" smtClean="0">
                <a:solidFill>
                  <a:schemeClr val="tx1"/>
                </a:solidFill>
              </a:rPr>
              <a:t>연결을</a:t>
            </a:r>
            <a:r>
              <a:rPr lang="ko-KR" altLang="en-US" dirty="0" smtClean="0">
                <a:solidFill>
                  <a:schemeClr val="tx1"/>
                </a:solidFill>
              </a:rPr>
              <a:t> 가능하게 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56252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148064" y="0"/>
            <a:ext cx="2304256" cy="54868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39952" y="836712"/>
            <a:ext cx="5004047" cy="1224136"/>
          </a:xfrm>
          <a:prstGeom prst="rect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특정 아이디에 관리자권한 부여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관리자만 이용할 수 있는 메뉴를 생성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회원들의 강제 수정 및 삭제가 가능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4783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47064"/>
            <a:ext cx="9144000" cy="43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95536" y="620688"/>
            <a:ext cx="8496944" cy="374441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79712" y="4653136"/>
            <a:ext cx="5004047" cy="1224136"/>
          </a:xfrm>
          <a:prstGeom prst="rect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관리자는 회원들의 리스트를 볼 수 있고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수정 및 삭제 가능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386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</a:t>
            </a:r>
            <a:r>
              <a:rPr lang="en-US" altLang="ko-KR" dirty="0" smtClean="0"/>
              <a:t>		</a:t>
            </a:r>
            <a:r>
              <a:rPr lang="ko-KR" altLang="en-US" dirty="0"/>
              <a:t>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창업을 하고 싶은 기획자와 투자자의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/>
              <a:t>  </a:t>
            </a:r>
            <a:r>
              <a:rPr lang="ko-KR" altLang="en-US" dirty="0" smtClean="0"/>
              <a:t> 연결 해주는 역할</a:t>
            </a:r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342554" y="3429000"/>
            <a:ext cx="3359999" cy="3286148"/>
            <a:chOff x="1176044" y="3429000"/>
            <a:chExt cx="3359999" cy="3286148"/>
          </a:xfrm>
        </p:grpSpPr>
        <p:pic>
          <p:nvPicPr>
            <p:cNvPr id="2052" name="Picture 4" descr="C:\Users\Anseok\Desktop\4조 스토리보드\개발자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76044" y="4195148"/>
              <a:ext cx="3359999" cy="252000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76123" y="3429000"/>
              <a:ext cx="315984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smtClean="0">
                  <a:latin typeface="HY엽서M" pitchFamily="18" charset="-127"/>
                  <a:ea typeface="HY엽서M" pitchFamily="18" charset="-127"/>
                </a:rPr>
                <a:t>기발한 아이디어가</a:t>
              </a:r>
              <a:endParaRPr lang="en-US" altLang="ko-KR" sz="2400" dirty="0" smtClean="0">
                <a:latin typeface="HY엽서M" pitchFamily="18" charset="-127"/>
                <a:ea typeface="HY엽서M" pitchFamily="18" charset="-127"/>
              </a:endParaRPr>
            </a:p>
            <a:p>
              <a:pPr algn="ctr"/>
              <a:r>
                <a:rPr lang="ko-KR" altLang="en-US" sz="2400" dirty="0" smtClean="0">
                  <a:latin typeface="HY엽서M" pitchFamily="18" charset="-127"/>
                  <a:ea typeface="HY엽서M" pitchFamily="18" charset="-127"/>
                </a:rPr>
                <a:t>있지만 가난한 기획자</a:t>
              </a:r>
              <a:endParaRPr lang="ko-KR" altLang="en-US" sz="2400" dirty="0">
                <a:latin typeface="HY엽서M" pitchFamily="18" charset="-127"/>
                <a:ea typeface="HY엽서M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244917" y="3429000"/>
            <a:ext cx="3556528" cy="3286148"/>
            <a:chOff x="5188211" y="3429000"/>
            <a:chExt cx="3556528" cy="3286148"/>
          </a:xfrm>
        </p:grpSpPr>
        <p:pic>
          <p:nvPicPr>
            <p:cNvPr id="2051" name="Picture 3" descr="C:\Users\Anseok\Desktop\4조 스토리보드\투자자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88211" y="4195148"/>
              <a:ext cx="3556528" cy="252000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386555" y="3429000"/>
              <a:ext cx="315984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smtClean="0">
                  <a:latin typeface="HY엽서M" pitchFamily="18" charset="-127"/>
                  <a:ea typeface="HY엽서M" pitchFamily="18" charset="-127"/>
                </a:rPr>
                <a:t>창업아이디어가 없는 </a:t>
              </a:r>
              <a:endParaRPr lang="en-US" altLang="ko-KR" sz="2400" dirty="0" smtClean="0">
                <a:latin typeface="HY엽서M" pitchFamily="18" charset="-127"/>
                <a:ea typeface="HY엽서M" pitchFamily="18" charset="-127"/>
              </a:endParaRPr>
            </a:p>
            <a:p>
              <a:pPr algn="ctr"/>
              <a:r>
                <a:rPr lang="ko-KR" altLang="en-US" sz="2400" dirty="0" smtClean="0">
                  <a:latin typeface="HY엽서M" pitchFamily="18" charset="-127"/>
                  <a:ea typeface="HY엽서M" pitchFamily="18" charset="-127"/>
                </a:rPr>
                <a:t>돈이 넘치는 투자자</a:t>
              </a:r>
              <a:endParaRPr lang="ko-KR" altLang="en-US" sz="2400" dirty="0">
                <a:latin typeface="HY엽서M" pitchFamily="18" charset="-127"/>
                <a:ea typeface="HY엽서M" pitchFamily="18" charset="-127"/>
              </a:endParaRPr>
            </a:p>
          </p:txBody>
        </p:sp>
      </p:grpSp>
      <p:sp>
        <p:nvSpPr>
          <p:cNvPr id="13" name="왼쪽/오른쪽 화살표 12"/>
          <p:cNvSpPr/>
          <p:nvPr/>
        </p:nvSpPr>
        <p:spPr>
          <a:xfrm>
            <a:off x="4045107" y="5143512"/>
            <a:ext cx="857256" cy="285752"/>
          </a:xfrm>
          <a:prstGeom prst="leftRightArrow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M" pitchFamily="18" charset="-127"/>
              <a:ea typeface="HY엽서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3590" y="-1"/>
            <a:ext cx="9157590" cy="2492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3590" y="2492896"/>
            <a:ext cx="9157590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824" y="-4464"/>
            <a:ext cx="9142175" cy="451358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95736" y="4869160"/>
            <a:ext cx="5004047" cy="1224136"/>
          </a:xfrm>
          <a:prstGeom prst="rect">
            <a:avLst/>
          </a:prstGeom>
          <a:solidFill>
            <a:schemeClr val="bg1">
              <a:alpha val="50000"/>
            </a:scheme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수정 및 삭제 결과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50716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285749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시 연</a:t>
            </a:r>
            <a:endParaRPr lang="ko-KR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2857496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 경 설 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개발 환경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en-US" altLang="ko-KR" dirty="0" smtClean="0"/>
              <a:t> OS : Window 7</a:t>
            </a:r>
          </a:p>
          <a:p>
            <a:pPr lvl="1">
              <a:lnSpc>
                <a:spcPct val="200000"/>
              </a:lnSpc>
            </a:pPr>
            <a:r>
              <a:rPr lang="en-US" altLang="ko-KR" dirty="0" smtClean="0"/>
              <a:t> WAS : Web application server </a:t>
            </a:r>
          </a:p>
          <a:p>
            <a:pPr lvl="1">
              <a:buNone/>
            </a:pPr>
            <a:r>
              <a:rPr lang="en-US" altLang="ko-KR" dirty="0" smtClean="0"/>
              <a:t>			  Tomcat 8.0</a:t>
            </a:r>
          </a:p>
          <a:p>
            <a:pPr lvl="1">
              <a:lnSpc>
                <a:spcPct val="200000"/>
              </a:lnSpc>
            </a:pPr>
            <a:r>
              <a:rPr lang="en-US" altLang="ko-KR" dirty="0" smtClean="0"/>
              <a:t> Tool : Eclipse Mars.2 (4.5.2)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DB : Oracle_11.2 </a:t>
            </a:r>
            <a:r>
              <a:rPr lang="en-US" altLang="ko-KR" dirty="0" err="1" smtClean="0"/>
              <a:t>xe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 현 방 법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721686" y="2696775"/>
            <a:ext cx="2085752" cy="3161117"/>
            <a:chOff x="785786" y="2143116"/>
            <a:chExt cx="2085752" cy="3161117"/>
          </a:xfrm>
        </p:grpSpPr>
        <p:grpSp>
          <p:nvGrpSpPr>
            <p:cNvPr id="25" name="그룹 24"/>
            <p:cNvGrpSpPr/>
            <p:nvPr/>
          </p:nvGrpSpPr>
          <p:grpSpPr>
            <a:xfrm>
              <a:off x="785786" y="2143116"/>
              <a:ext cx="2085752" cy="2375299"/>
              <a:chOff x="4168" y="779222"/>
              <a:chExt cx="2085752" cy="2375299"/>
            </a:xfrm>
          </p:grpSpPr>
          <p:sp>
            <p:nvSpPr>
              <p:cNvPr id="41" name="모서리가 둥근 직사각형 40"/>
              <p:cNvSpPr/>
              <p:nvPr/>
            </p:nvSpPr>
            <p:spPr>
              <a:xfrm>
                <a:off x="4168" y="779222"/>
                <a:ext cx="2085752" cy="2375299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rgbClr val="496F74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2" name="모서리가 둥근 직사각형 4"/>
              <p:cNvSpPr/>
              <p:nvPr/>
            </p:nvSpPr>
            <p:spPr>
              <a:xfrm>
                <a:off x="58830" y="833884"/>
                <a:ext cx="1976428" cy="175698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2385" tIns="32385" rIns="32385" bIns="32385" numCol="1" spcCol="1270" anchor="t" anchorCtr="0">
                <a:noAutofit/>
              </a:bodyPr>
              <a:lstStyle/>
              <a:p>
                <a:pPr marL="171450" lvl="1" indent="-171450" algn="l" defTabSz="755650" latinLnBrk="1">
                  <a:lnSpc>
                    <a:spcPct val="15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ko-KR" sz="1700" b="1" kern="1200" dirty="0" smtClean="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</a:rPr>
                  <a:t>Main</a:t>
                </a:r>
                <a:endParaRPr lang="ko-KR" altLang="en-US" sz="1700" b="1" kern="1200" dirty="0">
                  <a:solidFill>
                    <a:schemeClr val="tx1"/>
                  </a:solidFill>
                  <a:latin typeface="HY엽서M" pitchFamily="18" charset="-127"/>
                  <a:ea typeface="HY엽서M" pitchFamily="18" charset="-127"/>
                </a:endParaRPr>
              </a:p>
              <a:p>
                <a:pPr marL="171450" lvl="1" indent="-171450" algn="l" defTabSz="755650" latinLnBrk="1">
                  <a:lnSpc>
                    <a:spcPct val="15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ko-KR" sz="1700" b="1" kern="1200" dirty="0" smtClean="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</a:rPr>
                  <a:t>List</a:t>
                </a:r>
                <a:endParaRPr lang="ko-KR" altLang="en-US" sz="1700" b="1" kern="1200" dirty="0">
                  <a:solidFill>
                    <a:schemeClr val="tx1"/>
                  </a:solidFill>
                  <a:latin typeface="HY엽서M" pitchFamily="18" charset="-127"/>
                  <a:ea typeface="HY엽서M" pitchFamily="18" charset="-127"/>
                </a:endParaRPr>
              </a:p>
              <a:p>
                <a:pPr marL="171450" lvl="1" indent="-171450" algn="l" defTabSz="755650" latinLnBrk="1">
                  <a:lnSpc>
                    <a:spcPct val="15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ko-KR" sz="1700" b="1" kern="1200" dirty="0" smtClean="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</a:rPr>
                  <a:t>Write</a:t>
                </a:r>
                <a:endParaRPr lang="ko-KR" altLang="en-US" sz="1700" b="1" kern="1200" dirty="0">
                  <a:solidFill>
                    <a:schemeClr val="tx1"/>
                  </a:solidFill>
                  <a:latin typeface="HY엽서M" pitchFamily="18" charset="-127"/>
                  <a:ea typeface="HY엽서M" pitchFamily="18" charset="-127"/>
                </a:endParaRPr>
              </a:p>
              <a:p>
                <a:pPr marL="171450" lvl="1" indent="-171450" algn="l" defTabSz="755650" latinLnBrk="1">
                  <a:lnSpc>
                    <a:spcPct val="15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ko-KR" sz="1700" b="1" kern="1200" dirty="0" smtClean="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</a:rPr>
                  <a:t>Content</a:t>
                </a:r>
                <a:endParaRPr lang="ko-KR" altLang="en-US" sz="1700" b="1" kern="1200" dirty="0">
                  <a:solidFill>
                    <a:schemeClr val="tx1"/>
                  </a:solidFill>
                  <a:latin typeface="HY엽서M" pitchFamily="18" charset="-127"/>
                  <a:ea typeface="HY엽서M" pitchFamily="18" charset="-127"/>
                </a:endParaRPr>
              </a:p>
            </p:txBody>
          </p:sp>
        </p:grpSp>
        <p:sp>
          <p:nvSpPr>
            <p:cNvPr id="39" name="모서리가 둥근 직사각형 38"/>
            <p:cNvSpPr/>
            <p:nvPr/>
          </p:nvSpPr>
          <p:spPr>
            <a:xfrm>
              <a:off x="901662" y="4566958"/>
              <a:ext cx="1854001" cy="737275"/>
            </a:xfrm>
            <a:prstGeom prst="roundRect">
              <a:avLst>
                <a:gd name="adj" fmla="val 10000"/>
              </a:avLst>
            </a:prstGeom>
            <a:solidFill>
              <a:srgbClr val="496F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500" b="1" dirty="0">
                  <a:latin typeface="HY엽서M" pitchFamily="18" charset="-127"/>
                  <a:ea typeface="HY엽서M" pitchFamily="18" charset="-127"/>
                </a:rPr>
                <a:t>View</a:t>
              </a:r>
              <a:endParaRPr lang="ko-KR" altLang="en-US" sz="2500" b="1" dirty="0">
                <a:latin typeface="HY엽서M" pitchFamily="18" charset="-127"/>
                <a:ea typeface="HY엽서M" pitchFamily="18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3529124" y="2696775"/>
            <a:ext cx="2085752" cy="3161117"/>
            <a:chOff x="3500430" y="2143116"/>
            <a:chExt cx="2085752" cy="3161117"/>
          </a:xfrm>
        </p:grpSpPr>
        <p:grpSp>
          <p:nvGrpSpPr>
            <p:cNvPr id="27" name="그룹 26"/>
            <p:cNvGrpSpPr/>
            <p:nvPr/>
          </p:nvGrpSpPr>
          <p:grpSpPr>
            <a:xfrm>
              <a:off x="3500430" y="2928934"/>
              <a:ext cx="2085752" cy="2375299"/>
              <a:chOff x="2663181" y="774543"/>
              <a:chExt cx="2085752" cy="2375299"/>
            </a:xfrm>
          </p:grpSpPr>
          <p:sp>
            <p:nvSpPr>
              <p:cNvPr id="37" name="모서리가 둥근 직사각형 36"/>
              <p:cNvSpPr/>
              <p:nvPr/>
            </p:nvSpPr>
            <p:spPr>
              <a:xfrm>
                <a:off x="2663181" y="774543"/>
                <a:ext cx="2085752" cy="2375299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rgbClr val="496F74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8" name="모서리가 둥근 직사각형 8"/>
              <p:cNvSpPr/>
              <p:nvPr/>
            </p:nvSpPr>
            <p:spPr>
              <a:xfrm>
                <a:off x="2717843" y="1203171"/>
                <a:ext cx="1976428" cy="175698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2385" tIns="32385" rIns="32385" bIns="32385" numCol="1" spcCol="1270" anchor="t" anchorCtr="0">
                <a:noAutofit/>
              </a:bodyPr>
              <a:lstStyle/>
              <a:p>
                <a:pPr marL="171450" lvl="1" indent="-171450" algn="l" defTabSz="755650" latinLnBrk="1">
                  <a:lnSpc>
                    <a:spcPct val="15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ko-KR" sz="1700" b="1" kern="1200" dirty="0" err="1" smtClean="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</a:rPr>
                  <a:t>MainAction</a:t>
                </a:r>
                <a:endParaRPr lang="ko-KR" altLang="en-US" sz="1700" b="1" kern="1200" dirty="0">
                  <a:solidFill>
                    <a:schemeClr val="tx1"/>
                  </a:solidFill>
                  <a:latin typeface="HY엽서M" pitchFamily="18" charset="-127"/>
                  <a:ea typeface="HY엽서M" pitchFamily="18" charset="-127"/>
                </a:endParaRPr>
              </a:p>
              <a:p>
                <a:pPr marL="171450" lvl="1" indent="-171450" algn="l" defTabSz="755650" latinLnBrk="1">
                  <a:lnSpc>
                    <a:spcPct val="15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ko-KR" sz="1700" b="1" kern="1200" dirty="0" err="1" smtClean="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</a:rPr>
                  <a:t>ListAction</a:t>
                </a:r>
                <a:endParaRPr lang="ko-KR" altLang="en-US" sz="1700" b="1" kern="1200" dirty="0">
                  <a:solidFill>
                    <a:schemeClr val="tx1"/>
                  </a:solidFill>
                  <a:latin typeface="HY엽서M" pitchFamily="18" charset="-127"/>
                  <a:ea typeface="HY엽서M" pitchFamily="18" charset="-127"/>
                </a:endParaRPr>
              </a:p>
              <a:p>
                <a:pPr marL="171450" lvl="1" indent="-171450" algn="l" defTabSz="755650" latinLnBrk="1">
                  <a:lnSpc>
                    <a:spcPct val="15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ko-KR" sz="1700" b="1" kern="1200" dirty="0" err="1" smtClean="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</a:rPr>
                  <a:t>WriteAction</a:t>
                </a:r>
                <a:endParaRPr lang="ko-KR" altLang="en-US" sz="1700" b="1" kern="1200" dirty="0">
                  <a:solidFill>
                    <a:schemeClr val="tx1"/>
                  </a:solidFill>
                  <a:latin typeface="HY엽서M" pitchFamily="18" charset="-127"/>
                  <a:ea typeface="HY엽서M" pitchFamily="18" charset="-127"/>
                </a:endParaRPr>
              </a:p>
              <a:p>
                <a:pPr marL="171450" lvl="1" indent="-171450" algn="l" defTabSz="755650" latinLnBrk="1">
                  <a:lnSpc>
                    <a:spcPct val="15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ko-KR" sz="1700" b="1" kern="1200" dirty="0" err="1" smtClean="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</a:rPr>
                  <a:t>ContentAction</a:t>
                </a:r>
                <a:endParaRPr lang="ko-KR" altLang="en-US" sz="1700" b="1" kern="1200" dirty="0">
                  <a:solidFill>
                    <a:schemeClr val="tx1"/>
                  </a:solidFill>
                  <a:latin typeface="HY엽서M" pitchFamily="18" charset="-127"/>
                  <a:ea typeface="HY엽서M" pitchFamily="18" charset="-127"/>
                </a:endParaRPr>
              </a:p>
            </p:txBody>
          </p:sp>
        </p:grpSp>
        <p:sp>
          <p:nvSpPr>
            <p:cNvPr id="35" name="모서리가 둥근 직사각형 34"/>
            <p:cNvSpPr/>
            <p:nvPr/>
          </p:nvSpPr>
          <p:spPr>
            <a:xfrm>
              <a:off x="3543175" y="2143116"/>
              <a:ext cx="2000264" cy="737275"/>
            </a:xfrm>
            <a:prstGeom prst="roundRect">
              <a:avLst>
                <a:gd name="adj" fmla="val 10000"/>
              </a:avLst>
            </a:prstGeom>
            <a:solidFill>
              <a:srgbClr val="496F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500" b="1" spc="-100" dirty="0">
                  <a:latin typeface="HY엽서M" pitchFamily="18" charset="-127"/>
                  <a:ea typeface="HY엽서M" pitchFamily="18" charset="-127"/>
                </a:rPr>
                <a:t>Controller</a:t>
              </a:r>
              <a:endParaRPr lang="ko-KR" altLang="en-US" sz="2500" b="1" spc="-100" dirty="0">
                <a:latin typeface="HY엽서M" pitchFamily="18" charset="-127"/>
                <a:ea typeface="HY엽서M" pitchFamily="18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336562" y="2696775"/>
            <a:ext cx="2085752" cy="3161117"/>
            <a:chOff x="6103812" y="2143116"/>
            <a:chExt cx="2085752" cy="3161117"/>
          </a:xfrm>
        </p:grpSpPr>
        <p:grpSp>
          <p:nvGrpSpPr>
            <p:cNvPr id="29" name="그룹 28"/>
            <p:cNvGrpSpPr/>
            <p:nvPr/>
          </p:nvGrpSpPr>
          <p:grpSpPr>
            <a:xfrm>
              <a:off x="6103812" y="2143116"/>
              <a:ext cx="2085752" cy="2375299"/>
              <a:chOff x="5322194" y="779222"/>
              <a:chExt cx="2085752" cy="237529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5322194" y="779222"/>
                <a:ext cx="2085752" cy="2375299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rgbClr val="496F74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4" name="모서리가 둥근 직사각형 12"/>
              <p:cNvSpPr/>
              <p:nvPr/>
            </p:nvSpPr>
            <p:spPr>
              <a:xfrm>
                <a:off x="5376856" y="833884"/>
                <a:ext cx="1976428" cy="175698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2385" tIns="32385" rIns="32385" bIns="32385" numCol="1" spcCol="1270" anchor="t" anchorCtr="0">
                <a:noAutofit/>
              </a:bodyPr>
              <a:lstStyle/>
              <a:p>
                <a:pPr marL="171450" lvl="1" indent="-171450" algn="l" defTabSz="755650" latinLnBrk="1">
                  <a:lnSpc>
                    <a:spcPct val="15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ko-KR" sz="1700" b="1" kern="1200" dirty="0" err="1" smtClean="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</a:rPr>
                  <a:t>MemberDAO</a:t>
                </a:r>
                <a:endParaRPr lang="ko-KR" altLang="en-US" sz="1700" b="1" kern="1200" dirty="0">
                  <a:solidFill>
                    <a:schemeClr val="tx1"/>
                  </a:solidFill>
                  <a:latin typeface="HY엽서M" pitchFamily="18" charset="-127"/>
                  <a:ea typeface="HY엽서M" pitchFamily="18" charset="-127"/>
                </a:endParaRPr>
              </a:p>
              <a:p>
                <a:pPr marL="171450" lvl="1" indent="-171450" algn="l" defTabSz="755650" latinLnBrk="1">
                  <a:lnSpc>
                    <a:spcPct val="15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ko-KR" sz="1700" b="1" kern="1200" dirty="0" err="1" smtClean="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</a:rPr>
                  <a:t>MemberVO</a:t>
                </a:r>
                <a:endParaRPr lang="ko-KR" altLang="en-US" sz="1700" b="1" kern="1200" dirty="0">
                  <a:solidFill>
                    <a:schemeClr val="tx1"/>
                  </a:solidFill>
                  <a:latin typeface="HY엽서M" pitchFamily="18" charset="-127"/>
                  <a:ea typeface="HY엽서M" pitchFamily="18" charset="-127"/>
                </a:endParaRPr>
              </a:p>
              <a:p>
                <a:pPr marL="171450" lvl="1" indent="-171450" algn="l" defTabSz="755650" latinLnBrk="1">
                  <a:lnSpc>
                    <a:spcPct val="15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ko-KR" sz="1700" b="1" kern="1200" dirty="0" err="1" smtClean="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</a:rPr>
                  <a:t>BoardDAO</a:t>
                </a:r>
                <a:endParaRPr lang="ko-KR" altLang="en-US" sz="1700" b="1" kern="1200" dirty="0">
                  <a:solidFill>
                    <a:schemeClr val="tx1"/>
                  </a:solidFill>
                  <a:latin typeface="HY엽서M" pitchFamily="18" charset="-127"/>
                  <a:ea typeface="HY엽서M" pitchFamily="18" charset="-127"/>
                </a:endParaRPr>
              </a:p>
              <a:p>
                <a:pPr marL="171450" lvl="1" indent="-171450" algn="l" defTabSz="755650" latinLnBrk="1">
                  <a:lnSpc>
                    <a:spcPct val="15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ko-KR" sz="1700" b="1" kern="1200" dirty="0" err="1" smtClean="0">
                    <a:solidFill>
                      <a:schemeClr val="tx1"/>
                    </a:solidFill>
                    <a:latin typeface="HY엽서M" pitchFamily="18" charset="-127"/>
                    <a:ea typeface="HY엽서M" pitchFamily="18" charset="-127"/>
                  </a:rPr>
                  <a:t>BoardVO</a:t>
                </a:r>
                <a:endParaRPr lang="ko-KR" altLang="en-US" sz="1700" b="1" kern="1200" dirty="0">
                  <a:solidFill>
                    <a:schemeClr val="tx1"/>
                  </a:solidFill>
                  <a:latin typeface="HY엽서M" pitchFamily="18" charset="-127"/>
                  <a:ea typeface="HY엽서M" pitchFamily="18" charset="-127"/>
                </a:endParaRPr>
              </a:p>
            </p:txBody>
          </p:sp>
        </p:grpSp>
        <p:sp>
          <p:nvSpPr>
            <p:cNvPr id="31" name="모서리가 둥근 직사각형 30"/>
            <p:cNvSpPr/>
            <p:nvPr/>
          </p:nvSpPr>
          <p:spPr>
            <a:xfrm>
              <a:off x="6219688" y="4566958"/>
              <a:ext cx="1854001" cy="737275"/>
            </a:xfrm>
            <a:prstGeom prst="roundRect">
              <a:avLst>
                <a:gd name="adj" fmla="val 10000"/>
              </a:avLst>
            </a:prstGeom>
            <a:solidFill>
              <a:srgbClr val="496F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500" b="1" dirty="0">
                  <a:latin typeface="HY엽서M" pitchFamily="18" charset="-127"/>
                  <a:ea typeface="HY엽서M" pitchFamily="18" charset="-127"/>
                </a:rPr>
                <a:t>Model</a:t>
              </a:r>
              <a:endParaRPr lang="ko-KR" altLang="en-US" sz="2500" b="1" dirty="0">
                <a:latin typeface="HY엽서M" pitchFamily="18" charset="-127"/>
                <a:ea typeface="HY엽서M" pitchFamily="18" charset="-127"/>
              </a:endParaRPr>
            </a:p>
          </p:txBody>
        </p:sp>
      </p:grpSp>
      <p:sp>
        <p:nvSpPr>
          <p:cNvPr id="47" name="원호 46"/>
          <p:cNvSpPr/>
          <p:nvPr/>
        </p:nvSpPr>
        <p:spPr>
          <a:xfrm>
            <a:off x="5000628" y="1785926"/>
            <a:ext cx="2357454" cy="1714512"/>
          </a:xfrm>
          <a:prstGeom prst="arc">
            <a:avLst>
              <a:gd name="adj1" fmla="val 10844878"/>
              <a:gd name="adj2" fmla="val 0"/>
            </a:avLst>
          </a:prstGeom>
          <a:ln w="63500" cmpd="sng">
            <a:solidFill>
              <a:srgbClr val="496F74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8" name="원호 47"/>
          <p:cNvSpPr/>
          <p:nvPr/>
        </p:nvSpPr>
        <p:spPr>
          <a:xfrm flipV="1">
            <a:off x="1928794" y="5000612"/>
            <a:ext cx="2357454" cy="1714512"/>
          </a:xfrm>
          <a:prstGeom prst="arc">
            <a:avLst>
              <a:gd name="adj1" fmla="val 10844878"/>
              <a:gd name="adj2" fmla="val 0"/>
            </a:avLst>
          </a:prstGeom>
          <a:ln w="63500" cmpd="sng">
            <a:solidFill>
              <a:srgbClr val="496F74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0" name="내용 개체 틀 2"/>
          <p:cNvSpPr txBox="1">
            <a:spLocks/>
          </p:cNvSpPr>
          <p:nvPr/>
        </p:nvSpPr>
        <p:spPr>
          <a:xfrm>
            <a:off x="857224" y="1600200"/>
            <a:ext cx="7829576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3200" dirty="0">
                <a:latin typeface="HY엽서M" pitchFamily="18" charset="-127"/>
                <a:ea typeface="HY엽서M" pitchFamily="18" charset="-127"/>
              </a:rPr>
              <a:t>Model2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osta\Desktop\UseCas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214422"/>
            <a:ext cx="4500594" cy="5429288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Diagram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00694" y="1214422"/>
            <a:ext cx="364333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 smtClean="0"/>
              <a:t>비회원 </a:t>
            </a:r>
            <a:r>
              <a:rPr lang="en-US" altLang="ko-KR" sz="1500" dirty="0" smtClean="0"/>
              <a:t>/ </a:t>
            </a:r>
            <a:r>
              <a:rPr lang="ko-KR" altLang="en-US" sz="1500" dirty="0" smtClean="0"/>
              <a:t>회원 </a:t>
            </a:r>
            <a:r>
              <a:rPr lang="en-US" altLang="ko-KR" sz="1500" dirty="0" smtClean="0"/>
              <a:t>/ </a:t>
            </a:r>
            <a:r>
              <a:rPr lang="ko-KR" altLang="en-US" sz="1500" dirty="0" smtClean="0"/>
              <a:t>관리자</a:t>
            </a:r>
            <a:endParaRPr lang="en-US" altLang="ko-KR" sz="1500" dirty="0" smtClean="0"/>
          </a:p>
          <a:p>
            <a:pPr marL="342900" indent="-342900">
              <a:buAutoNum type="arabicPeriod"/>
            </a:pPr>
            <a:endParaRPr lang="en-US" altLang="ko-KR" sz="500" dirty="0" smtClean="0"/>
          </a:p>
          <a:p>
            <a:pPr marL="342900" indent="-342900"/>
            <a:r>
              <a:rPr lang="en-US" altLang="ko-KR" sz="1500" dirty="0" smtClean="0"/>
              <a:t>   </a:t>
            </a:r>
            <a:r>
              <a:rPr lang="en-US" altLang="ko-KR" sz="1500" dirty="0" smtClean="0">
                <a:sym typeface="Wingdings" pitchFamily="2" charset="2"/>
              </a:rPr>
              <a:t> </a:t>
            </a:r>
            <a:r>
              <a:rPr lang="ko-KR" altLang="en-US" sz="1500" dirty="0" smtClean="0">
                <a:sym typeface="Wingdings" pitchFamily="2" charset="2"/>
              </a:rPr>
              <a:t>관리자는 회원과 비회원이 </a:t>
            </a:r>
            <a:endParaRPr lang="en-US" altLang="ko-KR" sz="1500" dirty="0" smtClean="0">
              <a:sym typeface="Wingdings" pitchFamily="2" charset="2"/>
            </a:endParaRPr>
          </a:p>
          <a:p>
            <a:pPr marL="342900" indent="-342900"/>
            <a:r>
              <a:rPr lang="en-US" altLang="ko-KR" sz="1500" dirty="0" smtClean="0">
                <a:sym typeface="Wingdings" pitchFamily="2" charset="2"/>
              </a:rPr>
              <a:t>      </a:t>
            </a:r>
            <a:r>
              <a:rPr lang="ko-KR" altLang="en-US" sz="1500" dirty="0" smtClean="0">
                <a:sym typeface="Wingdings" pitchFamily="2" charset="2"/>
              </a:rPr>
              <a:t>할</a:t>
            </a:r>
            <a:r>
              <a:rPr lang="en-US" altLang="ko-KR" sz="1500" dirty="0" smtClean="0">
                <a:sym typeface="Wingdings" pitchFamily="2" charset="2"/>
              </a:rPr>
              <a:t> </a:t>
            </a:r>
            <a:r>
              <a:rPr lang="ko-KR" altLang="en-US" sz="1500" dirty="0" smtClean="0">
                <a:sym typeface="Wingdings" pitchFamily="2" charset="2"/>
              </a:rPr>
              <a:t>수 있는 일을 할 수 있다</a:t>
            </a:r>
            <a:r>
              <a:rPr lang="en-US" altLang="ko-KR" sz="1500" dirty="0" smtClean="0">
                <a:sym typeface="Wingdings" pitchFamily="2" charset="2"/>
              </a:rPr>
              <a:t>.</a:t>
            </a:r>
          </a:p>
          <a:p>
            <a:pPr marL="342900" indent="-342900"/>
            <a:endParaRPr lang="en-US" altLang="ko-KR" sz="500" dirty="0" smtClean="0">
              <a:sym typeface="Wingdings" pitchFamily="2" charset="2"/>
            </a:endParaRPr>
          </a:p>
          <a:p>
            <a:pPr marL="342900" indent="-342900"/>
            <a:r>
              <a:rPr lang="en-US" altLang="ko-KR" sz="1500" dirty="0" smtClean="0">
                <a:sym typeface="Wingdings" pitchFamily="2" charset="2"/>
              </a:rPr>
              <a:t>    </a:t>
            </a:r>
            <a:r>
              <a:rPr lang="ko-KR" altLang="en-US" sz="1500" dirty="0" smtClean="0">
                <a:sym typeface="Wingdings" pitchFamily="2" charset="2"/>
              </a:rPr>
              <a:t>비회원은 회원이나 관리자가 </a:t>
            </a:r>
            <a:endParaRPr lang="en-US" altLang="ko-KR" sz="1500" dirty="0" smtClean="0">
              <a:sym typeface="Wingdings" pitchFamily="2" charset="2"/>
            </a:endParaRPr>
          </a:p>
          <a:p>
            <a:pPr marL="342900" indent="-342900"/>
            <a:r>
              <a:rPr lang="en-US" altLang="ko-KR" sz="1500" dirty="0" smtClean="0">
                <a:sym typeface="Wingdings" pitchFamily="2" charset="2"/>
              </a:rPr>
              <a:t>      </a:t>
            </a:r>
            <a:r>
              <a:rPr lang="ko-KR" altLang="en-US" sz="1500" dirty="0" smtClean="0">
                <a:sym typeface="Wingdings" pitchFamily="2" charset="2"/>
              </a:rPr>
              <a:t>하는 일을 할 수 없다</a:t>
            </a:r>
            <a:r>
              <a:rPr lang="en-US" altLang="ko-KR" sz="1500" dirty="0" smtClean="0">
                <a:sym typeface="Wingdings" pitchFamily="2" charset="2"/>
              </a:rPr>
              <a:t>.</a:t>
            </a:r>
          </a:p>
          <a:p>
            <a:pPr marL="342900" indent="-342900"/>
            <a:endParaRPr lang="en-US" altLang="ko-KR" sz="1300" dirty="0" smtClean="0">
              <a:sym typeface="Wingdings" pitchFamily="2" charset="2"/>
            </a:endParaRPr>
          </a:p>
          <a:p>
            <a:pPr marL="342900" indent="-342900"/>
            <a:endParaRPr lang="en-US" altLang="ko-KR" sz="1300" dirty="0" smtClean="0">
              <a:sym typeface="Wingdings" pitchFamily="2" charset="2"/>
            </a:endParaRPr>
          </a:p>
          <a:p>
            <a:pPr marL="342900" indent="-342900"/>
            <a:r>
              <a:rPr lang="en-US" altLang="ko-KR" sz="1500" dirty="0" smtClean="0">
                <a:sym typeface="Wingdings" pitchFamily="2" charset="2"/>
              </a:rPr>
              <a:t>2. </a:t>
            </a:r>
            <a:r>
              <a:rPr lang="ko-KR" altLang="en-US" sz="1500" dirty="0" smtClean="0">
                <a:sym typeface="Wingdings" pitchFamily="2" charset="2"/>
              </a:rPr>
              <a:t>비회원 </a:t>
            </a:r>
            <a:r>
              <a:rPr lang="en-US" altLang="ko-KR" sz="1500" dirty="0" smtClean="0">
                <a:sym typeface="Wingdings" pitchFamily="2" charset="2"/>
              </a:rPr>
              <a:t>– </a:t>
            </a:r>
            <a:r>
              <a:rPr lang="ko-KR" altLang="en-US" sz="1500" dirty="0" smtClean="0">
                <a:sym typeface="Wingdings" pitchFamily="2" charset="2"/>
              </a:rPr>
              <a:t>로그인</a:t>
            </a:r>
            <a:endParaRPr lang="en-US" altLang="ko-KR" sz="1500" dirty="0" smtClean="0">
              <a:sym typeface="Wingdings" pitchFamily="2" charset="2"/>
            </a:endParaRPr>
          </a:p>
          <a:p>
            <a:pPr marL="342900" indent="-342900"/>
            <a:endParaRPr lang="en-US" altLang="ko-KR" sz="500" dirty="0" smtClean="0">
              <a:sym typeface="Wingdings" pitchFamily="2" charset="2"/>
            </a:endParaRPr>
          </a:p>
          <a:p>
            <a:pPr marL="342900" indent="-342900"/>
            <a:r>
              <a:rPr lang="en-US" altLang="ko-KR" sz="1500" dirty="0" smtClean="0">
                <a:sym typeface="Wingdings" pitchFamily="2" charset="2"/>
              </a:rPr>
              <a:t>    </a:t>
            </a:r>
            <a:r>
              <a:rPr lang="ko-KR" altLang="en-US" sz="1500" dirty="0" smtClean="0">
                <a:sym typeface="Wingdings" pitchFamily="2" charset="2"/>
              </a:rPr>
              <a:t>비회원은 </a:t>
            </a:r>
            <a:r>
              <a:rPr lang="ko-KR" altLang="en-US" sz="1500" dirty="0" err="1" smtClean="0">
                <a:sym typeface="Wingdings" pitchFamily="2" charset="2"/>
              </a:rPr>
              <a:t>로그인이</a:t>
            </a:r>
            <a:r>
              <a:rPr lang="ko-KR" altLang="en-US" sz="1500" dirty="0" smtClean="0">
                <a:sym typeface="Wingdings" pitchFamily="2" charset="2"/>
              </a:rPr>
              <a:t> 필요하다</a:t>
            </a:r>
            <a:r>
              <a:rPr lang="en-US" altLang="ko-KR" sz="1500" dirty="0" smtClean="0">
                <a:sym typeface="Wingdings" pitchFamily="2" charset="2"/>
              </a:rPr>
              <a:t>!!</a:t>
            </a:r>
          </a:p>
          <a:p>
            <a:pPr marL="342900" indent="-342900"/>
            <a:endParaRPr lang="en-US" altLang="ko-KR" sz="1300" dirty="0" smtClean="0">
              <a:sym typeface="Wingdings" pitchFamily="2" charset="2"/>
            </a:endParaRPr>
          </a:p>
          <a:p>
            <a:pPr marL="342900" indent="-342900"/>
            <a:endParaRPr lang="en-US" altLang="ko-KR" sz="1300" dirty="0" smtClean="0">
              <a:sym typeface="Wingdings" pitchFamily="2" charset="2"/>
            </a:endParaRPr>
          </a:p>
          <a:p>
            <a:pPr marL="342900" indent="-342900"/>
            <a:r>
              <a:rPr lang="en-US" altLang="ko-KR" sz="1500" dirty="0" smtClean="0">
                <a:sym typeface="Wingdings" pitchFamily="2" charset="2"/>
              </a:rPr>
              <a:t>3. </a:t>
            </a:r>
            <a:r>
              <a:rPr lang="ko-KR" altLang="en-US" sz="1500" dirty="0" smtClean="0">
                <a:sym typeface="Wingdings" pitchFamily="2" charset="2"/>
              </a:rPr>
              <a:t>회원</a:t>
            </a:r>
            <a:endParaRPr lang="en-US" altLang="ko-KR" sz="1500" dirty="0" smtClean="0">
              <a:sym typeface="Wingdings" pitchFamily="2" charset="2"/>
            </a:endParaRPr>
          </a:p>
          <a:p>
            <a:pPr marL="342900" indent="-342900"/>
            <a:endParaRPr lang="en-US" altLang="ko-KR" sz="500" dirty="0" smtClean="0">
              <a:sym typeface="Wingdings" pitchFamily="2" charset="2"/>
            </a:endParaRPr>
          </a:p>
          <a:p>
            <a:pPr marL="342900" indent="-342900"/>
            <a:r>
              <a:rPr lang="en-US" altLang="ko-KR" sz="1500" dirty="0" smtClean="0">
                <a:sym typeface="Wingdings" pitchFamily="2" charset="2"/>
              </a:rPr>
              <a:t>    </a:t>
            </a:r>
            <a:r>
              <a:rPr lang="ko-KR" altLang="en-US" sz="1500" dirty="0" smtClean="0">
                <a:sym typeface="Wingdings" pitchFamily="2" charset="2"/>
              </a:rPr>
              <a:t>상호관계를 의미 </a:t>
            </a:r>
            <a:endParaRPr lang="en-US" altLang="ko-KR" sz="1500" dirty="0" smtClean="0">
              <a:sym typeface="Wingdings" pitchFamily="2" charset="2"/>
            </a:endParaRPr>
          </a:p>
          <a:p>
            <a:pPr marL="342900" indent="-342900"/>
            <a:r>
              <a:rPr lang="ko-KR" altLang="en-US" sz="1500" dirty="0" smtClean="0">
                <a:sym typeface="Wingdings" pitchFamily="2" charset="2"/>
              </a:rPr>
              <a:t>     설문조사</a:t>
            </a:r>
            <a:r>
              <a:rPr lang="en-US" altLang="ko-KR" sz="1500" dirty="0" smtClean="0">
                <a:sym typeface="Wingdings" pitchFamily="2" charset="2"/>
              </a:rPr>
              <a:t>/</a:t>
            </a:r>
            <a:r>
              <a:rPr lang="ko-KR" altLang="en-US" sz="1500" dirty="0" smtClean="0">
                <a:sym typeface="Wingdings" pitchFamily="2" charset="2"/>
              </a:rPr>
              <a:t> 설문결과 </a:t>
            </a:r>
            <a:r>
              <a:rPr lang="en-US" altLang="ko-KR" sz="1500" dirty="0" smtClean="0">
                <a:sym typeface="Wingdings" pitchFamily="2" charset="2"/>
              </a:rPr>
              <a:t>/</a:t>
            </a:r>
            <a:r>
              <a:rPr lang="ko-KR" altLang="en-US" sz="1500" dirty="0" smtClean="0">
                <a:sym typeface="Wingdings" pitchFamily="2" charset="2"/>
              </a:rPr>
              <a:t>수정</a:t>
            </a:r>
            <a:r>
              <a:rPr lang="en-US" altLang="ko-KR" sz="1500" dirty="0" smtClean="0">
                <a:sym typeface="Wingdings" pitchFamily="2" charset="2"/>
              </a:rPr>
              <a:t>/</a:t>
            </a:r>
            <a:r>
              <a:rPr lang="ko-KR" altLang="en-US" sz="1500" dirty="0" smtClean="0">
                <a:sym typeface="Wingdings" pitchFamily="2" charset="2"/>
              </a:rPr>
              <a:t>삭제</a:t>
            </a:r>
            <a:endParaRPr lang="en-US" altLang="ko-KR" sz="1500" dirty="0" smtClean="0">
              <a:sym typeface="Wingdings" pitchFamily="2" charset="2"/>
            </a:endParaRPr>
          </a:p>
          <a:p>
            <a:pPr marL="342900" indent="-342900"/>
            <a:r>
              <a:rPr lang="ko-KR" altLang="en-US" sz="1500" dirty="0" smtClean="0">
                <a:sym typeface="Wingdings" pitchFamily="2" charset="2"/>
              </a:rPr>
              <a:t>     </a:t>
            </a:r>
            <a:r>
              <a:rPr lang="ko-KR" altLang="en-US" sz="1500" dirty="0" err="1" smtClean="0">
                <a:sym typeface="Wingdings" pitchFamily="2" charset="2"/>
              </a:rPr>
              <a:t>마일리지</a:t>
            </a:r>
            <a:r>
              <a:rPr lang="ko-KR" altLang="en-US" sz="1500" dirty="0" smtClean="0">
                <a:sym typeface="Wingdings" pitchFamily="2" charset="2"/>
              </a:rPr>
              <a:t> 충전</a:t>
            </a:r>
            <a:r>
              <a:rPr lang="en-US" altLang="ko-KR" sz="1500" dirty="0" smtClean="0">
                <a:sym typeface="Wingdings" pitchFamily="2" charset="2"/>
              </a:rPr>
              <a:t>/</a:t>
            </a:r>
            <a:r>
              <a:rPr lang="ko-KR" altLang="en-US" sz="1500" dirty="0" smtClean="0">
                <a:sym typeface="Wingdings" pitchFamily="2" charset="2"/>
              </a:rPr>
              <a:t>목록보기</a:t>
            </a:r>
            <a:r>
              <a:rPr lang="en-US" altLang="ko-KR" sz="1500" dirty="0" smtClean="0">
                <a:sym typeface="Wingdings" pitchFamily="2" charset="2"/>
              </a:rPr>
              <a:t>/</a:t>
            </a:r>
            <a:r>
              <a:rPr lang="ko-KR" altLang="en-US" sz="1500" dirty="0" smtClean="0">
                <a:sym typeface="Wingdings" pitchFamily="2" charset="2"/>
              </a:rPr>
              <a:t>게시물작성</a:t>
            </a:r>
            <a:endParaRPr lang="en-US" altLang="ko-KR" sz="1500" dirty="0" smtClean="0">
              <a:sym typeface="Wingdings" pitchFamily="2" charset="2"/>
            </a:endParaRPr>
          </a:p>
          <a:p>
            <a:pPr marL="342900" indent="-342900"/>
            <a:r>
              <a:rPr lang="en-US" altLang="ko-KR" sz="1500" dirty="0" smtClean="0">
                <a:sym typeface="Wingdings" pitchFamily="2" charset="2"/>
              </a:rPr>
              <a:t>	 (</a:t>
            </a:r>
            <a:r>
              <a:rPr lang="ko-KR" altLang="en-US" sz="1500" dirty="0" smtClean="0">
                <a:sym typeface="Wingdings" pitchFamily="2" charset="2"/>
              </a:rPr>
              <a:t>회원이 수행 가능한 서비스</a:t>
            </a:r>
            <a:r>
              <a:rPr lang="en-US" altLang="ko-KR" sz="1500" dirty="0" smtClean="0">
                <a:sym typeface="Wingdings" pitchFamily="2" charset="2"/>
              </a:rPr>
              <a:t>)</a:t>
            </a:r>
          </a:p>
          <a:p>
            <a:pPr marL="342900" indent="-342900"/>
            <a:endParaRPr lang="en-US" altLang="ko-KR" sz="1300" dirty="0" smtClean="0">
              <a:sym typeface="Wingdings" pitchFamily="2" charset="2"/>
            </a:endParaRPr>
          </a:p>
          <a:p>
            <a:pPr marL="342900" indent="-342900"/>
            <a:endParaRPr lang="en-US" altLang="ko-KR" sz="1300" dirty="0" smtClean="0">
              <a:sym typeface="Wingdings" pitchFamily="2" charset="2"/>
            </a:endParaRPr>
          </a:p>
          <a:p>
            <a:pPr marL="342900" indent="-342900"/>
            <a:r>
              <a:rPr lang="en-US" altLang="ko-KR" sz="1500" dirty="0" smtClean="0">
                <a:sym typeface="Wingdings" pitchFamily="2" charset="2"/>
              </a:rPr>
              <a:t> 4. </a:t>
            </a:r>
            <a:r>
              <a:rPr lang="ko-KR" altLang="en-US" sz="1500" dirty="0" smtClean="0">
                <a:sym typeface="Wingdings" pitchFamily="2" charset="2"/>
              </a:rPr>
              <a:t>관리자</a:t>
            </a:r>
            <a:endParaRPr lang="en-US" altLang="ko-KR" sz="1500" dirty="0" smtClean="0">
              <a:sym typeface="Wingdings" pitchFamily="2" charset="2"/>
            </a:endParaRPr>
          </a:p>
          <a:p>
            <a:pPr marL="342900" indent="-342900"/>
            <a:endParaRPr lang="en-US" altLang="ko-KR" sz="500" dirty="0" smtClean="0">
              <a:sym typeface="Wingdings" pitchFamily="2" charset="2"/>
            </a:endParaRPr>
          </a:p>
          <a:p>
            <a:pPr marL="342900" indent="-342900"/>
            <a:r>
              <a:rPr lang="en-US" altLang="ko-KR" sz="1500" dirty="0" smtClean="0">
                <a:sym typeface="Wingdings" pitchFamily="2" charset="2"/>
              </a:rPr>
              <a:t>    </a:t>
            </a:r>
            <a:r>
              <a:rPr lang="ko-KR" altLang="en-US" sz="1500" dirty="0" smtClean="0">
                <a:sym typeface="Wingdings" pitchFamily="2" charset="2"/>
              </a:rPr>
              <a:t>회원리스트</a:t>
            </a:r>
            <a:r>
              <a:rPr lang="en-US" altLang="ko-KR" sz="1500" dirty="0" smtClean="0">
                <a:sym typeface="Wingdings" pitchFamily="2" charset="2"/>
              </a:rPr>
              <a:t>/ </a:t>
            </a:r>
            <a:r>
              <a:rPr lang="ko-KR" altLang="en-US" sz="1500" dirty="0" smtClean="0">
                <a:sym typeface="Wingdings" pitchFamily="2" charset="2"/>
              </a:rPr>
              <a:t>회원정보수정</a:t>
            </a:r>
            <a:endParaRPr lang="en-US" altLang="ko-KR" sz="1500" dirty="0" smtClean="0">
              <a:sym typeface="Wingdings" pitchFamily="2" charset="2"/>
            </a:endParaRPr>
          </a:p>
          <a:p>
            <a:pPr marL="342900" indent="-342900"/>
            <a:r>
              <a:rPr lang="en-US" altLang="ko-KR" sz="1500" dirty="0" smtClean="0">
                <a:sym typeface="Wingdings" pitchFamily="2" charset="2"/>
              </a:rPr>
              <a:t>      </a:t>
            </a:r>
            <a:r>
              <a:rPr lang="ko-KR" altLang="en-US" sz="1500" dirty="0" smtClean="0">
                <a:sym typeface="Wingdings" pitchFamily="2" charset="2"/>
              </a:rPr>
              <a:t>회원탈퇴</a:t>
            </a:r>
            <a:r>
              <a:rPr lang="en-US" altLang="ko-KR" sz="1500" dirty="0" smtClean="0">
                <a:sym typeface="Wingdings" pitchFamily="2" charset="2"/>
              </a:rPr>
              <a:t>0</a:t>
            </a:r>
            <a:endParaRPr lang="ko-KR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Diagram</a:t>
            </a:r>
            <a:endParaRPr lang="ko-KR" altLang="en-US" dirty="0"/>
          </a:p>
        </p:txBody>
      </p:sp>
      <p:grpSp>
        <p:nvGrpSpPr>
          <p:cNvPr id="4" name="그룹 24"/>
          <p:cNvGrpSpPr/>
          <p:nvPr/>
        </p:nvGrpSpPr>
        <p:grpSpPr>
          <a:xfrm>
            <a:off x="285752" y="1285860"/>
            <a:ext cx="8858280" cy="5357850"/>
            <a:chOff x="285752" y="1285860"/>
            <a:chExt cx="8858280" cy="5357850"/>
          </a:xfrm>
        </p:grpSpPr>
        <p:sp>
          <p:nvSpPr>
            <p:cNvPr id="3" name="직사각형 2"/>
            <p:cNvSpPr/>
            <p:nvPr/>
          </p:nvSpPr>
          <p:spPr>
            <a:xfrm>
              <a:off x="2357422" y="1285860"/>
              <a:ext cx="4780659" cy="5108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FF0000"/>
                  </a:solidFill>
                </a:rPr>
                <a:t>Member Table</a:t>
              </a:r>
              <a:r>
                <a:rPr lang="ko-KR" altLang="en-US" sz="2000" b="1" dirty="0" smtClean="0">
                  <a:solidFill>
                    <a:srgbClr val="FF0000"/>
                  </a:solidFill>
                </a:rPr>
                <a:t>에 관련된 </a:t>
              </a:r>
              <a:r>
                <a:rPr lang="en-US" altLang="ko-KR" sz="2000" b="1" dirty="0" smtClean="0">
                  <a:solidFill>
                    <a:srgbClr val="FF0000"/>
                  </a:solidFill>
                </a:rPr>
                <a:t>Diagram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6" name="그룹 29"/>
            <p:cNvGrpSpPr/>
            <p:nvPr/>
          </p:nvGrpSpPr>
          <p:grpSpPr>
            <a:xfrm>
              <a:off x="285752" y="1824042"/>
              <a:ext cx="8858280" cy="4819668"/>
              <a:chOff x="3000364" y="1357298"/>
              <a:chExt cx="9386937" cy="5033982"/>
            </a:xfrm>
          </p:grpSpPr>
          <p:pic>
            <p:nvPicPr>
              <p:cNvPr id="5" name="Picture 14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0072726" y="4071942"/>
                <a:ext cx="2314575" cy="1295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12" name="그룹 58"/>
              <p:cNvGrpSpPr/>
              <p:nvPr/>
            </p:nvGrpSpPr>
            <p:grpSpPr>
              <a:xfrm>
                <a:off x="3000364" y="1357298"/>
                <a:ext cx="9072626" cy="5033982"/>
                <a:chOff x="3000364" y="1357298"/>
                <a:chExt cx="9072626" cy="5033982"/>
              </a:xfrm>
            </p:grpSpPr>
            <p:cxnSp>
              <p:nvCxnSpPr>
                <p:cNvPr id="7" name="직선 연결선 6"/>
                <p:cNvCxnSpPr/>
                <p:nvPr/>
              </p:nvCxnSpPr>
              <p:spPr>
                <a:xfrm rot="5400000">
                  <a:off x="8322495" y="4536289"/>
                  <a:ext cx="785818" cy="1588"/>
                </a:xfrm>
                <a:prstGeom prst="line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직선 연결선 7"/>
                <p:cNvCxnSpPr/>
                <p:nvPr/>
              </p:nvCxnSpPr>
              <p:spPr>
                <a:xfrm rot="5400000">
                  <a:off x="6000760" y="3714752"/>
                  <a:ext cx="642942" cy="642942"/>
                </a:xfrm>
                <a:prstGeom prst="line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직사각형 8"/>
                <p:cNvSpPr/>
                <p:nvPr/>
              </p:nvSpPr>
              <p:spPr>
                <a:xfrm>
                  <a:off x="6643702" y="1500174"/>
                  <a:ext cx="3929090" cy="2643206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" name="직선 연결선 9"/>
                <p:cNvCxnSpPr/>
                <p:nvPr/>
              </p:nvCxnSpPr>
              <p:spPr>
                <a:xfrm rot="10800000" flipV="1">
                  <a:off x="5143504" y="2857496"/>
                  <a:ext cx="1500198" cy="500066"/>
                </a:xfrm>
                <a:prstGeom prst="line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연결선 10"/>
                <p:cNvCxnSpPr/>
                <p:nvPr/>
              </p:nvCxnSpPr>
              <p:spPr>
                <a:xfrm rot="10800000">
                  <a:off x="5857884" y="2143116"/>
                  <a:ext cx="785818" cy="1588"/>
                </a:xfrm>
                <a:prstGeom prst="line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그룹 29"/>
                <p:cNvGrpSpPr/>
                <p:nvPr/>
              </p:nvGrpSpPr>
              <p:grpSpPr>
                <a:xfrm>
                  <a:off x="4714876" y="4143380"/>
                  <a:ext cx="2571768" cy="2247900"/>
                  <a:chOff x="6215074" y="4110034"/>
                  <a:chExt cx="2571768" cy="2247900"/>
                </a:xfrm>
              </p:grpSpPr>
              <p:pic>
                <p:nvPicPr>
                  <p:cNvPr id="23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6215074" y="4110034"/>
                    <a:ext cx="2095500" cy="22479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sp>
                <p:nvSpPr>
                  <p:cNvPr id="24" name="직사각형 23"/>
                  <p:cNvSpPr/>
                  <p:nvPr/>
                </p:nvSpPr>
                <p:spPr>
                  <a:xfrm>
                    <a:off x="7929586" y="4929198"/>
                    <a:ext cx="857256" cy="50006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600" b="1" dirty="0" smtClean="0">
                        <a:solidFill>
                          <a:srgbClr val="FF0000"/>
                        </a:solidFill>
                      </a:rPr>
                      <a:t>Join</a:t>
                    </a:r>
                    <a:endParaRPr lang="ko-KR" altLang="en-US" sz="1600" b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grpSp>
              <p:nvGrpSpPr>
                <p:cNvPr id="25" name="그룹 31"/>
                <p:cNvGrpSpPr/>
                <p:nvPr/>
              </p:nvGrpSpPr>
              <p:grpSpPr>
                <a:xfrm>
                  <a:off x="3000364" y="1500174"/>
                  <a:ext cx="3314700" cy="1371600"/>
                  <a:chOff x="2786050" y="1500174"/>
                  <a:chExt cx="3314700" cy="1371600"/>
                </a:xfrm>
              </p:grpSpPr>
              <p:pic>
                <p:nvPicPr>
                  <p:cNvPr id="21" name="Picture 12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2786050" y="1500174"/>
                    <a:ext cx="3314700" cy="13716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sp>
                <p:nvSpPr>
                  <p:cNvPr id="22" name="직사각형 21"/>
                  <p:cNvSpPr/>
                  <p:nvPr/>
                </p:nvSpPr>
                <p:spPr>
                  <a:xfrm>
                    <a:off x="3618731" y="2357429"/>
                    <a:ext cx="1024707" cy="50006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600" b="1" dirty="0" smtClean="0">
                        <a:solidFill>
                          <a:srgbClr val="FF0000"/>
                        </a:solidFill>
                      </a:rPr>
                      <a:t>Admin</a:t>
                    </a:r>
                    <a:endParaRPr lang="ko-KR" altLang="en-US" sz="1600" b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pic>
              <p:nvPicPr>
                <p:cNvPr id="14" name="Picture 13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3143240" y="2857496"/>
                  <a:ext cx="2200275" cy="1295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15" name="직사각형 14"/>
                <p:cNvSpPr/>
                <p:nvPr/>
              </p:nvSpPr>
              <p:spPr>
                <a:xfrm>
                  <a:off x="3681643" y="3714752"/>
                  <a:ext cx="1104671" cy="5000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 smtClean="0">
                      <a:solidFill>
                        <a:srgbClr val="FF0000"/>
                      </a:solidFill>
                    </a:rPr>
                    <a:t>Mileage</a:t>
                  </a:r>
                  <a:endParaRPr lang="ko-KR" altLang="en-US" sz="1600" b="1" dirty="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16" name="Picture 9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6500826" y="1357298"/>
                  <a:ext cx="4234638" cy="29289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7" name="Picture 15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8001024" y="4572008"/>
                  <a:ext cx="1485900" cy="1600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18" name="직사각형 17"/>
                <p:cNvSpPr/>
                <p:nvPr/>
              </p:nvSpPr>
              <p:spPr>
                <a:xfrm>
                  <a:off x="7929554" y="5715016"/>
                  <a:ext cx="1000132" cy="5000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 smtClean="0">
                      <a:solidFill>
                        <a:srgbClr val="FF0000"/>
                      </a:solidFill>
                    </a:rPr>
                    <a:t>Main</a:t>
                  </a:r>
                  <a:endParaRPr lang="ko-KR" altLang="en-US" sz="16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9" name="직선 연결선 18"/>
                <p:cNvCxnSpPr/>
                <p:nvPr/>
              </p:nvCxnSpPr>
              <p:spPr>
                <a:xfrm rot="16200000" flipH="1">
                  <a:off x="10580107" y="3707437"/>
                  <a:ext cx="533388" cy="548017"/>
                </a:xfrm>
                <a:prstGeom prst="line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직사각형 19"/>
                <p:cNvSpPr/>
                <p:nvPr/>
              </p:nvSpPr>
              <p:spPr>
                <a:xfrm>
                  <a:off x="11072858" y="4929198"/>
                  <a:ext cx="1000132" cy="5000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 smtClean="0">
                      <a:solidFill>
                        <a:srgbClr val="FF0000"/>
                      </a:solidFill>
                    </a:rPr>
                    <a:t>Login</a:t>
                  </a:r>
                </a:p>
                <a:p>
                  <a:pPr algn="ctr"/>
                  <a:r>
                    <a:rPr lang="en-US" altLang="ko-KR" sz="1400" b="1" dirty="0" smtClean="0">
                      <a:solidFill>
                        <a:srgbClr val="FF0000"/>
                      </a:solidFill>
                    </a:rPr>
                    <a:t>Logout</a:t>
                  </a:r>
                  <a:endParaRPr lang="ko-KR" altLang="en-US" sz="1400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Diagram</a:t>
            </a:r>
            <a:endParaRPr lang="ko-KR" altLang="en-US" dirty="0"/>
          </a:p>
        </p:txBody>
      </p:sp>
      <p:grpSp>
        <p:nvGrpSpPr>
          <p:cNvPr id="3" name="그룹 46"/>
          <p:cNvGrpSpPr/>
          <p:nvPr/>
        </p:nvGrpSpPr>
        <p:grpSpPr>
          <a:xfrm>
            <a:off x="0" y="1285860"/>
            <a:ext cx="9144000" cy="5572140"/>
            <a:chOff x="0" y="1285860"/>
            <a:chExt cx="9144000" cy="5572140"/>
          </a:xfrm>
        </p:grpSpPr>
        <p:grpSp>
          <p:nvGrpSpPr>
            <p:cNvPr id="4" name="그룹 39"/>
            <p:cNvGrpSpPr/>
            <p:nvPr/>
          </p:nvGrpSpPr>
          <p:grpSpPr>
            <a:xfrm>
              <a:off x="0" y="1714488"/>
              <a:ext cx="9144000" cy="5143512"/>
              <a:chOff x="214282" y="714356"/>
              <a:chExt cx="12277784" cy="6143644"/>
            </a:xfrm>
          </p:grpSpPr>
          <p:cxnSp>
            <p:nvCxnSpPr>
              <p:cNvPr id="28" name="직선 연결선 27"/>
              <p:cNvCxnSpPr/>
              <p:nvPr/>
            </p:nvCxnSpPr>
            <p:spPr>
              <a:xfrm rot="10800000">
                <a:off x="3000364" y="5357826"/>
                <a:ext cx="714380" cy="1588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9" name="Picture 4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500430" y="4857760"/>
                <a:ext cx="2247900" cy="1400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30" name="직선 연결선 29"/>
              <p:cNvCxnSpPr/>
              <p:nvPr/>
            </p:nvCxnSpPr>
            <p:spPr>
              <a:xfrm rot="10800000" flipV="1">
                <a:off x="3000364" y="2857496"/>
                <a:ext cx="1214446" cy="928694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직사각형 30"/>
              <p:cNvSpPr/>
              <p:nvPr/>
            </p:nvSpPr>
            <p:spPr>
              <a:xfrm>
                <a:off x="4242915" y="5715016"/>
                <a:ext cx="1186341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 smtClean="0">
                    <a:solidFill>
                      <a:srgbClr val="FF0000"/>
                    </a:solidFill>
                  </a:rPr>
                  <a:t>Reply</a:t>
                </a:r>
                <a:endParaRPr lang="ko-KR" altLang="en-US" sz="16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5" name="그룹 31"/>
              <p:cNvGrpSpPr/>
              <p:nvPr/>
            </p:nvGrpSpPr>
            <p:grpSpPr>
              <a:xfrm>
                <a:off x="214282" y="2667000"/>
                <a:ext cx="2886075" cy="4191000"/>
                <a:chOff x="3214678" y="952512"/>
                <a:chExt cx="2886075" cy="4191000"/>
              </a:xfrm>
            </p:grpSpPr>
            <p:pic>
              <p:nvPicPr>
                <p:cNvPr id="41" name="Picture 2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214678" y="952512"/>
                  <a:ext cx="2886075" cy="4191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42" name="직사각형 41"/>
                <p:cNvSpPr/>
                <p:nvPr/>
              </p:nvSpPr>
              <p:spPr>
                <a:xfrm>
                  <a:off x="3286116" y="1071546"/>
                  <a:ext cx="2714644" cy="3929090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3" name="직사각형 32"/>
              <p:cNvSpPr/>
              <p:nvPr/>
            </p:nvSpPr>
            <p:spPr>
              <a:xfrm>
                <a:off x="1365289" y="1071547"/>
                <a:ext cx="2635207" cy="6429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rgbClr val="FF0000"/>
                    </a:solidFill>
                  </a:rPr>
                  <a:t>글쓰기 </a:t>
                </a:r>
                <a:r>
                  <a:rPr lang="en-US" altLang="ko-KR" sz="1200" b="1" dirty="0" smtClean="0">
                    <a:solidFill>
                      <a:srgbClr val="FF0000"/>
                    </a:solidFill>
                  </a:rPr>
                  <a:t>/ </a:t>
                </a:r>
                <a:r>
                  <a:rPr lang="ko-KR" altLang="en-US" sz="1200" b="1" dirty="0" err="1" smtClean="0">
                    <a:solidFill>
                      <a:srgbClr val="FF0000"/>
                    </a:solidFill>
                  </a:rPr>
                  <a:t>글삭제</a:t>
                </a:r>
                <a:r>
                  <a:rPr lang="ko-KR" altLang="en-US" sz="12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200" b="1" dirty="0" smtClean="0">
                    <a:solidFill>
                      <a:srgbClr val="FF0000"/>
                    </a:solidFill>
                  </a:rPr>
                  <a:t>/ </a:t>
                </a:r>
                <a:r>
                  <a:rPr lang="ko-KR" altLang="en-US" sz="1200" b="1" dirty="0" err="1" smtClean="0">
                    <a:solidFill>
                      <a:srgbClr val="FF0000"/>
                    </a:solidFill>
                  </a:rPr>
                  <a:t>글수정</a:t>
                </a:r>
                <a:endParaRPr lang="en-US" altLang="ko-KR" sz="1200" b="1" dirty="0" smtClean="0">
                  <a:solidFill>
                    <a:srgbClr val="FF0000"/>
                  </a:solidFill>
                </a:endParaRPr>
              </a:p>
              <a:p>
                <a:pPr algn="ctr"/>
                <a:endParaRPr lang="en-US" altLang="ko-KR" sz="300" b="1" dirty="0" smtClean="0">
                  <a:solidFill>
                    <a:srgbClr val="FF0000"/>
                  </a:solidFill>
                </a:endParaRPr>
              </a:p>
              <a:p>
                <a:pPr algn="ctr"/>
                <a:r>
                  <a:rPr lang="ko-KR" altLang="en-US" sz="1200" b="1" dirty="0" smtClean="0">
                    <a:solidFill>
                      <a:srgbClr val="FF0000"/>
                    </a:solidFill>
                  </a:rPr>
                  <a:t>리스트 </a:t>
                </a:r>
                <a:r>
                  <a:rPr lang="en-US" altLang="ko-KR" sz="1200" b="1" dirty="0" smtClean="0">
                    <a:solidFill>
                      <a:srgbClr val="FF0000"/>
                    </a:solidFill>
                  </a:rPr>
                  <a:t>/ </a:t>
                </a:r>
                <a:r>
                  <a:rPr lang="ko-KR" altLang="en-US" sz="1200" b="1" dirty="0" smtClean="0">
                    <a:solidFill>
                      <a:srgbClr val="FF0000"/>
                    </a:solidFill>
                  </a:rPr>
                  <a:t>상세보기</a:t>
                </a:r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34" name="Picture 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933711" y="714356"/>
                <a:ext cx="3209925" cy="2400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35" name="직선 연결선 34"/>
              <p:cNvCxnSpPr/>
              <p:nvPr/>
            </p:nvCxnSpPr>
            <p:spPr>
              <a:xfrm rot="10800000" flipV="1">
                <a:off x="3000364" y="3786190"/>
                <a:ext cx="3357586" cy="571504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그룹 30"/>
              <p:cNvGrpSpPr/>
              <p:nvPr/>
            </p:nvGrpSpPr>
            <p:grpSpPr>
              <a:xfrm>
                <a:off x="6143636" y="1214422"/>
                <a:ext cx="2415717" cy="5429288"/>
                <a:chOff x="6143636" y="1214422"/>
                <a:chExt cx="2415717" cy="5429288"/>
              </a:xfrm>
            </p:grpSpPr>
            <p:pic>
              <p:nvPicPr>
                <p:cNvPr id="39" name="Picture 6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6143636" y="1214422"/>
                  <a:ext cx="1571636" cy="5429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40" name="직사각형 39"/>
                <p:cNvSpPr/>
                <p:nvPr/>
              </p:nvSpPr>
              <p:spPr>
                <a:xfrm>
                  <a:off x="7286645" y="3359548"/>
                  <a:ext cx="1272708" cy="5695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 smtClean="0">
                      <a:solidFill>
                        <a:srgbClr val="FF0000"/>
                      </a:solidFill>
                    </a:rPr>
                    <a:t>설문조사</a:t>
                  </a:r>
                  <a:endParaRPr lang="en-US" altLang="ko-KR" sz="1400" b="1" dirty="0" smtClean="0">
                    <a:solidFill>
                      <a:srgbClr val="FF0000"/>
                    </a:solidFill>
                  </a:endParaRPr>
                </a:p>
                <a:p>
                  <a:pPr algn="ctr"/>
                  <a:r>
                    <a:rPr lang="ko-KR" altLang="en-US" sz="1400" b="1" dirty="0" smtClean="0">
                      <a:solidFill>
                        <a:srgbClr val="FF0000"/>
                      </a:solidFill>
                    </a:rPr>
                    <a:t>설문결과</a:t>
                  </a:r>
                  <a:endParaRPr lang="ko-KR" altLang="en-US" sz="1400" b="1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37" name="직선 연결선 36"/>
              <p:cNvCxnSpPr/>
              <p:nvPr/>
            </p:nvCxnSpPr>
            <p:spPr>
              <a:xfrm rot="10800000">
                <a:off x="7429521" y="4572011"/>
                <a:ext cx="1321674" cy="67471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8" name="Picture 7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8643966" y="3429000"/>
                <a:ext cx="3848100" cy="3009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44" name="직사각형 43"/>
            <p:cNvSpPr/>
            <p:nvPr/>
          </p:nvSpPr>
          <p:spPr>
            <a:xfrm>
              <a:off x="2357422" y="1285860"/>
              <a:ext cx="4780659" cy="5108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FF0000"/>
                  </a:solidFill>
                </a:rPr>
                <a:t>IT Table</a:t>
              </a:r>
              <a:r>
                <a:rPr lang="ko-KR" altLang="en-US" sz="2000" b="1" dirty="0" smtClean="0">
                  <a:solidFill>
                    <a:srgbClr val="FF0000"/>
                  </a:solidFill>
                </a:rPr>
                <a:t>에 관련된 </a:t>
              </a:r>
              <a:r>
                <a:rPr lang="en-US" altLang="ko-KR" sz="2000" b="1" dirty="0" smtClean="0">
                  <a:solidFill>
                    <a:srgbClr val="FF0000"/>
                  </a:solidFill>
                </a:rPr>
                <a:t>Diagram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6357950" y="4071942"/>
            <a:ext cx="2714612" cy="23574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714</Words>
  <Application>Microsoft Office PowerPoint</Application>
  <PresentationFormat>화면 슬라이드 쇼(4:3)</PresentationFormat>
  <Paragraphs>306</Paragraphs>
  <Slides>42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Office 테마</vt:lpstr>
      <vt:lpstr>창업은 즐겁다</vt:lpstr>
      <vt:lpstr>Contents</vt:lpstr>
      <vt:lpstr>기획 의도</vt:lpstr>
      <vt:lpstr>개  요</vt:lpstr>
      <vt:lpstr>환 경 설 정</vt:lpstr>
      <vt:lpstr>구 현 방 법</vt:lpstr>
      <vt:lpstr>Diagram</vt:lpstr>
      <vt:lpstr>Diagram</vt:lpstr>
      <vt:lpstr>Diagram</vt:lpstr>
      <vt:lpstr>Diagram</vt:lpstr>
      <vt:lpstr>전체 Diagram</vt:lpstr>
      <vt:lpstr>Model 및 DB구성</vt:lpstr>
      <vt:lpstr>Model 및 DB구성</vt:lpstr>
      <vt:lpstr>Model 및 DB구성</vt:lpstr>
      <vt:lpstr>Model 및 DB구성</vt:lpstr>
      <vt:lpstr>Model 및 DB구성</vt:lpstr>
      <vt:lpstr>Model 및 DB구성</vt:lpstr>
      <vt:lpstr>각 페이지 기능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시 연</vt:lpstr>
      <vt:lpstr>Thank You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Anseok</dc:creator>
  <cp:lastModifiedBy>Anseok</cp:lastModifiedBy>
  <cp:revision>86</cp:revision>
  <dcterms:created xsi:type="dcterms:W3CDTF">2016-10-05T00:53:10Z</dcterms:created>
  <dcterms:modified xsi:type="dcterms:W3CDTF">2016-10-07T00:38:52Z</dcterms:modified>
</cp:coreProperties>
</file>