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0" r:id="rId2"/>
    <p:sldId id="259" r:id="rId3"/>
    <p:sldId id="261" r:id="rId4"/>
    <p:sldId id="263" r:id="rId5"/>
    <p:sldId id="265" r:id="rId6"/>
    <p:sldId id="257" r:id="rId7"/>
    <p:sldId id="264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D0EA"/>
    <a:srgbClr val="AFD2EF"/>
    <a:srgbClr val="C9E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192.168.0.5:8080/project1/index.jsp" TargetMode="Externa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120" y="1714226"/>
            <a:ext cx="2331594" cy="26042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033" y="2034294"/>
            <a:ext cx="1519775" cy="1855704"/>
          </a:xfrm>
          <a:prstGeom prst="rect">
            <a:avLst/>
          </a:prstGeom>
        </p:spPr>
      </p:pic>
      <p:sp>
        <p:nvSpPr>
          <p:cNvPr id="4" name="1/2 액자 3"/>
          <p:cNvSpPr/>
          <p:nvPr/>
        </p:nvSpPr>
        <p:spPr>
          <a:xfrm>
            <a:off x="4464650" y="1777434"/>
            <a:ext cx="2096752" cy="2421675"/>
          </a:xfrm>
          <a:prstGeom prst="halfFrame">
            <a:avLst>
              <a:gd name="adj1" fmla="val 11110"/>
              <a:gd name="adj2" fmla="val 11852"/>
            </a:avLst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1/2 액자 4"/>
          <p:cNvSpPr/>
          <p:nvPr/>
        </p:nvSpPr>
        <p:spPr>
          <a:xfrm rot="10800000">
            <a:off x="8778910" y="1865511"/>
            <a:ext cx="1899138" cy="2421675"/>
          </a:xfrm>
          <a:prstGeom prst="halfFrame">
            <a:avLst>
              <a:gd name="adj1" fmla="val 12592"/>
              <a:gd name="adj2" fmla="val 11852"/>
            </a:avLst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액자 5"/>
          <p:cNvSpPr/>
          <p:nvPr/>
        </p:nvSpPr>
        <p:spPr>
          <a:xfrm>
            <a:off x="4797084" y="2060420"/>
            <a:ext cx="5570808" cy="1962940"/>
          </a:xfrm>
          <a:prstGeom prst="frame">
            <a:avLst>
              <a:gd name="adj1" fmla="val 533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37678" y="2380170"/>
            <a:ext cx="454483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8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백마 머니</a:t>
            </a:r>
            <a:endParaRPr lang="en-US" altLang="ko-KR" sz="8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8" name="부제목 17"/>
          <p:cNvSpPr txBox="1">
            <a:spLocks/>
          </p:cNvSpPr>
          <p:nvPr/>
        </p:nvSpPr>
        <p:spPr>
          <a:xfrm>
            <a:off x="2028870" y="2447991"/>
            <a:ext cx="8561746" cy="9776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0914" y="467988"/>
            <a:ext cx="8455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6</a:t>
            </a:r>
            <a:r>
              <a:rPr lang="ko-KR" altLang="en-US" sz="7200" b="1" dirty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조 </a:t>
            </a:r>
            <a:r>
              <a:rPr lang="en-US" altLang="ko-KR" sz="7200" b="1" dirty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Project</a:t>
            </a:r>
            <a:endParaRPr lang="ko-KR" altLang="en-US" sz="7200" b="1" dirty="0">
              <a:ln/>
              <a:pattFill prst="pct90">
                <a:fgClr>
                  <a:schemeClr val="accent4">
                    <a:lumMod val="75000"/>
                  </a:schemeClr>
                </a:fgClr>
                <a:bgClr>
                  <a:schemeClr val="bg1"/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291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486454" y="1530092"/>
            <a:ext cx="2641600" cy="1352808"/>
            <a:chOff x="4486454" y="1530092"/>
            <a:chExt cx="2641600" cy="1352808"/>
          </a:xfrm>
        </p:grpSpPr>
        <p:sp>
          <p:nvSpPr>
            <p:cNvPr id="5" name="타원 4">
              <a:hlinkClick r:id="rId2"/>
            </p:cNvPr>
            <p:cNvSpPr/>
            <p:nvPr/>
          </p:nvSpPr>
          <p:spPr>
            <a:xfrm>
              <a:off x="4486454" y="1530092"/>
              <a:ext cx="2641600" cy="135280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486454" y="1883330"/>
              <a:ext cx="26416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3600" b="1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hlinkClick r:id="rId2"/>
                </a:rPr>
                <a:t>백마 머니</a:t>
              </a:r>
              <a:endParaRPr lang="en-US" altLang="ko-KR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04" b="89948" l="4074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574"/>
          <a:stretch/>
        </p:blipFill>
        <p:spPr>
          <a:xfrm>
            <a:off x="4657545" y="2206496"/>
            <a:ext cx="2572109" cy="278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8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1" y="1059543"/>
            <a:ext cx="9637485" cy="4470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54513" y="2633023"/>
            <a:ext cx="751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sz="8000" dirty="0" smtClean="0">
                <a:solidFill>
                  <a:schemeClr val="bg1"/>
                </a:solidFill>
              </a:rPr>
              <a:t>.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1494970" y="186161"/>
            <a:ext cx="4616283" cy="924356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 flipV="1">
            <a:off x="6111255" y="152574"/>
            <a:ext cx="5021203" cy="92839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5903575" y="-14511"/>
            <a:ext cx="415360" cy="33417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5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12669" y="2247167"/>
            <a:ext cx="223651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8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소개</a:t>
            </a:r>
            <a:endParaRPr lang="en-US" altLang="ko-KR" sz="8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377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82145" y="754642"/>
            <a:ext cx="9520158" cy="104923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Above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b="1" dirty="0" smtClean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Project</a:t>
            </a:r>
            <a:r>
              <a:rPr lang="ko-KR" altLang="en-US" sz="4400" b="1" dirty="0" smtClean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소개</a:t>
            </a:r>
            <a:r>
              <a:rPr lang="en-US" altLang="ko-KR" sz="4400" b="1" dirty="0" smtClean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4400" b="1" dirty="0" smtClean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팀 소개</a:t>
            </a:r>
            <a:r>
              <a:rPr lang="en-US" altLang="ko-KR" sz="4400" b="1" dirty="0" smtClean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)</a:t>
            </a:r>
            <a:endParaRPr lang="ko-KR" altLang="en-US" sz="4400" b="1" dirty="0">
              <a:ln/>
              <a:pattFill prst="pct90">
                <a:fgClr>
                  <a:schemeClr val="accent4">
                    <a:lumMod val="75000"/>
                  </a:schemeClr>
                </a:fgClr>
                <a:bgClr>
                  <a:schemeClr val="bg1"/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82145" y="1737051"/>
            <a:ext cx="99493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5400" b="1" cap="none" spc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팀명</a:t>
            </a:r>
            <a:r>
              <a:rPr lang="ko-KR" alt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altLang="ko-KR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: </a:t>
            </a:r>
            <a:r>
              <a:rPr lang="ko-KR" alt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백마 머니</a:t>
            </a:r>
            <a:endParaRPr lang="en-US" altLang="ko-KR" sz="5400" b="1" cap="none" spc="0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31886" y="2946400"/>
            <a:ext cx="82586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기본기에 충실하자</a:t>
            </a:r>
            <a:r>
              <a:rPr lang="en-US" altLang="ko-KR" sz="6000" dirty="0" smtClean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  <a:endParaRPr lang="ko-KR" altLang="en-US" sz="6000" dirty="0">
              <a:solidFill>
                <a:srgbClr val="FF000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192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82145" y="754642"/>
            <a:ext cx="9520158" cy="104923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Above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b="1" dirty="0" smtClean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Project</a:t>
            </a:r>
            <a:r>
              <a:rPr lang="ko-KR" altLang="en-US" sz="4400" b="1" dirty="0" smtClean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소개</a:t>
            </a:r>
            <a:r>
              <a:rPr lang="en-US" altLang="ko-KR" sz="4400" b="1" dirty="0" smtClean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4400" b="1" dirty="0" smtClean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팀 소개</a:t>
            </a:r>
            <a:r>
              <a:rPr lang="en-US" altLang="ko-KR" sz="4400" b="1" dirty="0" smtClean="0">
                <a:ln/>
                <a:pattFill prst="pct90">
                  <a:fgClr>
                    <a:schemeClr val="accent4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)</a:t>
            </a:r>
            <a:endParaRPr lang="ko-KR" altLang="en-US" sz="4400" b="1" dirty="0">
              <a:ln/>
              <a:pattFill prst="pct90">
                <a:fgClr>
                  <a:schemeClr val="accent4">
                    <a:lumMod val="75000"/>
                  </a:schemeClr>
                </a:fgClr>
                <a:bgClr>
                  <a:schemeClr val="bg1"/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629297" y="1960325"/>
            <a:ext cx="2981194" cy="83924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팀장 </a:t>
            </a:r>
            <a:r>
              <a:rPr lang="en-US" altLang="ko-KR" sz="2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 </a:t>
            </a:r>
            <a:r>
              <a:rPr lang="ko-KR" altLang="en-US" sz="2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김형윤</a:t>
            </a:r>
            <a:endParaRPr lang="ko-KR" altLang="en-US" sz="2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977911" y="1960325"/>
            <a:ext cx="2981194" cy="83924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부 팀장 </a:t>
            </a:r>
            <a:r>
              <a:rPr lang="en-US" altLang="ko-KR" sz="2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 </a:t>
            </a:r>
            <a:r>
              <a:rPr lang="ko-KR" altLang="en-US" sz="20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최낙준</a:t>
            </a:r>
            <a:endParaRPr lang="ko-KR" altLang="en-US" sz="2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8" name="직선 연결선 7"/>
          <p:cNvCxnSpPr>
            <a:stCxn id="2" idx="3"/>
            <a:endCxn id="6" idx="1"/>
          </p:cNvCxnSpPr>
          <p:nvPr/>
        </p:nvCxnSpPr>
        <p:spPr>
          <a:xfrm>
            <a:off x="4610491" y="2379947"/>
            <a:ext cx="236742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551146" y="4427952"/>
            <a:ext cx="2981194" cy="83924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팀원 </a:t>
            </a:r>
            <a:r>
              <a:rPr lang="en-US" altLang="ko-KR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 </a:t>
            </a:r>
            <a:r>
              <a:rPr lang="ko-KR" alt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박준형</a:t>
            </a:r>
            <a:endParaRPr lang="ko-KR" alt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303604" y="4427952"/>
            <a:ext cx="2981194" cy="83924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팀원 </a:t>
            </a:r>
            <a:r>
              <a:rPr lang="en-US" altLang="ko-KR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 </a:t>
            </a:r>
            <a:r>
              <a:rPr lang="ko-KR" alt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민진호</a:t>
            </a:r>
            <a:endParaRPr lang="ko-KR" alt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056061" y="4427952"/>
            <a:ext cx="2981194" cy="83924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팀원 </a:t>
            </a:r>
            <a:r>
              <a:rPr lang="en-US" altLang="ko-KR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 </a:t>
            </a:r>
            <a:r>
              <a:rPr lang="ko-KR" altLang="en-US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지상동</a:t>
            </a:r>
            <a:endParaRPr lang="ko-KR" alt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5794201" y="2379948"/>
            <a:ext cx="0" cy="1215022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041743" y="3594970"/>
            <a:ext cx="776249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9804239" y="3594970"/>
            <a:ext cx="0" cy="832982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5794201" y="3594970"/>
            <a:ext cx="0" cy="832982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2041743" y="3594970"/>
            <a:ext cx="0" cy="832982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39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7" y="1565477"/>
            <a:ext cx="2445408" cy="3212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6347" y="2696922"/>
            <a:ext cx="1885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</a:rPr>
              <a:t>WEB</a:t>
            </a:r>
          </a:p>
          <a:p>
            <a:pPr algn="ctr"/>
            <a:r>
              <a:rPr lang="en-US" altLang="ko-KR" sz="3600" dirty="0" smtClean="0">
                <a:solidFill>
                  <a:schemeClr val="bg1"/>
                </a:solidFill>
              </a:rPr>
              <a:t>Browser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724" y="1205994"/>
            <a:ext cx="2689949" cy="35340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06413" y="1286152"/>
            <a:ext cx="3564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Berlin Sans FB Demi" panose="020E0802020502020306" pitchFamily="34" charset="0"/>
              </a:rPr>
              <a:t>Server &amp; DB</a:t>
            </a:r>
            <a:endParaRPr lang="ko-KR" altLang="en-US" sz="3200" b="1" dirty="0">
              <a:latin typeface="Berlin Sans FB Demi" panose="020E0802020502020306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26975" y="2289312"/>
            <a:ext cx="2095445" cy="2314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</a:rPr>
              <a:t>Apache</a:t>
            </a:r>
          </a:p>
          <a:p>
            <a:pPr algn="ctr"/>
            <a:r>
              <a:rPr lang="en-US" altLang="ko-KR" sz="4400" dirty="0" smtClean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Oracle</a:t>
            </a:r>
          </a:p>
          <a:p>
            <a:pPr algn="ctr"/>
            <a:endParaRPr lang="en-US" altLang="ko-KR" sz="4400" dirty="0" smtClean="0">
              <a:solidFill>
                <a:schemeClr val="bg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 flipV="1">
            <a:off x="1384663" y="849086"/>
            <a:ext cx="1173646" cy="72945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184894" y="849087"/>
            <a:ext cx="1199769" cy="729453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1204688" y="711203"/>
            <a:ext cx="333827" cy="29804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0506183" y="346476"/>
            <a:ext cx="1236565" cy="85951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9129724" y="346478"/>
            <a:ext cx="1376458" cy="859516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0326207" y="208592"/>
            <a:ext cx="333827" cy="29804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2616808" y="1935933"/>
            <a:ext cx="1624708" cy="39540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 rot="10800000">
            <a:off x="2616808" y="3876689"/>
            <a:ext cx="1624708" cy="39540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584432" y="1388840"/>
            <a:ext cx="1669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Berlin Sans FB Demi" panose="020E0802020502020306" pitchFamily="34" charset="0"/>
              </a:rPr>
              <a:t>Request</a:t>
            </a:r>
            <a:endParaRPr lang="ko-KR" altLang="en-US" sz="3200" b="1" dirty="0">
              <a:latin typeface="Berlin Sans FB Demi" panose="020E0802020502020306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16807" y="4311608"/>
            <a:ext cx="194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Berlin Sans FB Demi" panose="020E0802020502020306" pitchFamily="34" charset="0"/>
              </a:rPr>
              <a:t>Response</a:t>
            </a:r>
            <a:endParaRPr lang="ko-KR" altLang="en-US" sz="3200" b="1" dirty="0">
              <a:latin typeface="Berlin Sans FB Demi" panose="020E0802020502020306" pitchFamily="34" charset="0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76" y="932461"/>
            <a:ext cx="3444158" cy="452491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936196" y="1213813"/>
            <a:ext cx="3564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Berlin Sans FB Demi" panose="020E0802020502020306" pitchFamily="34" charset="0"/>
              </a:rPr>
              <a:t>Server &amp; DB</a:t>
            </a:r>
            <a:endParaRPr lang="ko-KR" altLang="en-US" sz="3200" b="1" dirty="0">
              <a:latin typeface="Berlin Sans FB Demi" panose="020E0802020502020306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2455" y="1935933"/>
            <a:ext cx="273788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44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4400" dirty="0" smtClean="0">
                <a:solidFill>
                  <a:schemeClr val="bg1"/>
                </a:solidFill>
              </a:rPr>
              <a:t>Controller</a:t>
            </a:r>
          </a:p>
          <a:p>
            <a:pPr algn="ctr"/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en-US" altLang="ko-KR" sz="3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View  Model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algn="ctr"/>
            <a:endParaRPr lang="en-US" altLang="ko-KR" sz="4400" dirty="0" smtClean="0">
              <a:solidFill>
                <a:schemeClr val="bg1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 flipV="1">
            <a:off x="4389175" y="152574"/>
            <a:ext cx="1709914" cy="78686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 flipV="1">
            <a:off x="6111256" y="149730"/>
            <a:ext cx="1645153" cy="78273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5903575" y="-14511"/>
            <a:ext cx="415360" cy="33417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4722455" y="2706023"/>
            <a:ext cx="2737888" cy="603234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854737" y="4074390"/>
            <a:ext cx="1048838" cy="52960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6010359" y="4074388"/>
            <a:ext cx="1333870" cy="529607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오른쪽 화살표 53"/>
          <p:cNvSpPr/>
          <p:nvPr/>
        </p:nvSpPr>
        <p:spPr>
          <a:xfrm>
            <a:off x="7354898" y="4141489"/>
            <a:ext cx="1766339" cy="39540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8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578" y="1656918"/>
            <a:ext cx="2445408" cy="3212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61119" y="2487915"/>
            <a:ext cx="1463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</a:rPr>
              <a:t>Enum_id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Password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1119" y="1597578"/>
            <a:ext cx="3564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latin typeface="Berlin Sans FB Demi" panose="020E0802020502020306" pitchFamily="34" charset="0"/>
              </a:rPr>
              <a:t>Login</a:t>
            </a:r>
            <a:endParaRPr lang="ko-KR" altLang="en-US" sz="4800" b="1" dirty="0">
              <a:latin typeface="Berlin Sans FB Demi" panose="020E0802020502020306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363" y="1656918"/>
            <a:ext cx="2445408" cy="32127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75894" y="1685259"/>
            <a:ext cx="3564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>
                <a:latin typeface="Berlin Sans FB Demi" panose="020E0802020502020306" pitchFamily="34" charset="0"/>
              </a:rPr>
              <a:t>Payform</a:t>
            </a:r>
            <a:endParaRPr lang="ko-KR" altLang="en-US" sz="3600" b="1" dirty="0">
              <a:latin typeface="Berlin Sans FB Demi" panose="020E0802020502020306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124221" y="4149971"/>
            <a:ext cx="200259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2374" y="423231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Login()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8326770" y="4149971"/>
            <a:ext cx="200259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63590" y="2362654"/>
            <a:ext cx="13010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</a:rPr>
              <a:t>Empno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Name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</a:rPr>
              <a:t>Dept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Position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Birth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Y</a:t>
            </a:r>
            <a:r>
              <a:rPr lang="en-US" altLang="ko-KR" dirty="0" smtClean="0">
                <a:solidFill>
                  <a:schemeClr val="bg1"/>
                </a:solidFill>
              </a:rPr>
              <a:t>ear</a:t>
            </a: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63590" y="4163146"/>
            <a:ext cx="130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/>
                </a:solidFill>
              </a:rPr>
              <a:t>Selectinfo</a:t>
            </a:r>
            <a:r>
              <a:rPr lang="en-US" altLang="ko-KR" sz="1400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ko-KR" sz="1400" dirty="0" err="1" smtClean="0">
                <a:solidFill>
                  <a:schemeClr val="bg1"/>
                </a:solidFill>
              </a:rPr>
              <a:t>Selectpay</a:t>
            </a:r>
            <a:r>
              <a:rPr lang="en-US" altLang="ko-KR" sz="1400" dirty="0" smtClean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2374" y="1168906"/>
            <a:ext cx="209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최낙준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지상동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105362" y="1168906"/>
            <a:ext cx="282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민진호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김형윤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박준형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7421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93" y="2498779"/>
            <a:ext cx="1231775" cy="16182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3054" y="2943173"/>
            <a:ext cx="9345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-  </a:t>
            </a:r>
            <a:r>
              <a:rPr lang="en-US" altLang="ko-KR" sz="1100" dirty="0" err="1" smtClean="0">
                <a:solidFill>
                  <a:schemeClr val="bg1"/>
                </a:solidFill>
              </a:rPr>
              <a:t>Enum_id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-  Password</a:t>
            </a:r>
            <a:endParaRPr lang="ko-KR" altLang="en-US" sz="1100" dirty="0">
              <a:solidFill>
                <a:schemeClr val="bg1"/>
              </a:solidFill>
            </a:endParaRPr>
          </a:p>
          <a:p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1618" y="2439440"/>
            <a:ext cx="990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erlin Sans FB Demi" panose="020E0802020502020306" pitchFamily="34" charset="0"/>
              </a:rPr>
              <a:t>Login</a:t>
            </a:r>
            <a:endParaRPr lang="ko-KR" altLang="en-US" sz="2400" b="1" dirty="0">
              <a:latin typeface="Berlin Sans FB Demi" panose="020E0802020502020306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321" y="2497626"/>
            <a:ext cx="1231775" cy="16182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87573" y="2471537"/>
            <a:ext cx="1198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atin typeface="Berlin Sans FB Demi" panose="020E0802020502020306" pitchFamily="34" charset="0"/>
              </a:rPr>
              <a:t>Payform</a:t>
            </a:r>
            <a:endParaRPr lang="ko-KR" altLang="en-US" sz="2000" b="1" dirty="0">
              <a:latin typeface="Berlin Sans FB Demi" panose="020E0802020502020306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43256" y="3623979"/>
            <a:ext cx="10693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7804" y="3705396"/>
            <a:ext cx="80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Login()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45762" y="2804352"/>
            <a:ext cx="11134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-  </a:t>
            </a:r>
            <a:r>
              <a:rPr lang="en-US" altLang="ko-KR" sz="900" dirty="0" err="1" smtClean="0">
                <a:solidFill>
                  <a:schemeClr val="bg1"/>
                </a:solidFill>
              </a:rPr>
              <a:t>Empno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Name</a:t>
            </a: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</a:t>
            </a:r>
            <a:r>
              <a:rPr lang="en-US" altLang="ko-KR" sz="900" dirty="0" err="1" smtClean="0">
                <a:solidFill>
                  <a:schemeClr val="bg1"/>
                </a:solidFill>
              </a:rPr>
              <a:t>Dept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Position</a:t>
            </a: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Birth</a:t>
            </a: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Year</a:t>
            </a:r>
          </a:p>
          <a:p>
            <a:pPr marL="285750" indent="-285750">
              <a:buFontTx/>
              <a:buChar char="-"/>
            </a:pP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45762" y="3649168"/>
            <a:ext cx="110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bg1"/>
                </a:solidFill>
              </a:rPr>
              <a:t>Selectinfo</a:t>
            </a:r>
            <a:r>
              <a:rPr lang="en-US" altLang="ko-KR" sz="1000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ko-KR" sz="1000" dirty="0" err="1" smtClean="0">
                <a:solidFill>
                  <a:schemeClr val="bg1"/>
                </a:solidFill>
              </a:rPr>
              <a:t>Selectpay</a:t>
            </a:r>
            <a:r>
              <a:rPr lang="en-US" altLang="ko-KR" sz="1000" dirty="0" smtClean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420825" y="3704243"/>
            <a:ext cx="10693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6" y="111668"/>
            <a:ext cx="1231775" cy="161829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3817" y="556062"/>
            <a:ext cx="934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100" dirty="0" err="1" smtClean="0">
                <a:solidFill>
                  <a:schemeClr val="bg1"/>
                </a:solidFill>
              </a:rPr>
              <a:t>Empno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 smtClean="0">
                <a:solidFill>
                  <a:schemeClr val="bg1"/>
                </a:solidFill>
              </a:rPr>
              <a:t>Name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>
                <a:solidFill>
                  <a:schemeClr val="bg1"/>
                </a:solidFill>
              </a:rPr>
              <a:t>Birth</a:t>
            </a:r>
            <a:endParaRPr lang="ko-KR" altLang="en-US" sz="1100" dirty="0">
              <a:solidFill>
                <a:schemeClr val="bg1"/>
              </a:solidFill>
            </a:endParaRPr>
          </a:p>
          <a:p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287" y="52329"/>
            <a:ext cx="112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erlin Sans FB Demi" panose="020E0802020502020306" pitchFamily="34" charset="0"/>
              </a:rPr>
              <a:t>Forget</a:t>
            </a:r>
            <a:endParaRPr lang="ko-KR" altLang="en-US" sz="2400" b="1" dirty="0">
              <a:latin typeface="Berlin Sans FB Demi" panose="020E0802020502020306" pitchFamily="34" charset="0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04019" y="1236868"/>
            <a:ext cx="10693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08" y="111164"/>
            <a:ext cx="1231775" cy="161829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695169" y="555558"/>
            <a:ext cx="934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100" dirty="0" err="1" smtClean="0">
                <a:solidFill>
                  <a:schemeClr val="bg1"/>
                </a:solidFill>
              </a:rPr>
              <a:t>Empno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 smtClean="0">
                <a:solidFill>
                  <a:schemeClr val="bg1"/>
                </a:solidFill>
              </a:rPr>
              <a:t>Name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>
                <a:solidFill>
                  <a:schemeClr val="bg1"/>
                </a:solidFill>
              </a:rPr>
              <a:t>Birth</a:t>
            </a:r>
            <a:endParaRPr lang="ko-KR" altLang="en-US" sz="1100" dirty="0">
              <a:solidFill>
                <a:schemeClr val="bg1"/>
              </a:solidFill>
            </a:endParaRPr>
          </a:p>
          <a:p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73691" y="114455"/>
            <a:ext cx="1169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latin typeface="Berlin Sans FB Demi" panose="020E0802020502020306" pitchFamily="34" charset="0"/>
              </a:rPr>
              <a:t>Findpasswd</a:t>
            </a:r>
            <a:endParaRPr lang="ko-KR" altLang="en-US" sz="1400" b="1" dirty="0">
              <a:latin typeface="Berlin Sans FB Demi" panose="020E0802020502020306" pitchFamily="34" charset="0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1645371" y="1236364"/>
            <a:ext cx="10693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59919" y="1317781"/>
            <a:ext cx="969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Enumfind</a:t>
            </a:r>
            <a:r>
              <a:rPr lang="en-US" altLang="ko-KR" sz="1200" dirty="0" smtClean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770709" y="1742524"/>
            <a:ext cx="402625" cy="76417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2" idx="3"/>
            <a:endCxn id="27" idx="1"/>
          </p:cNvCxnSpPr>
          <p:nvPr/>
        </p:nvCxnSpPr>
        <p:spPr>
          <a:xfrm flipV="1">
            <a:off x="1276431" y="920313"/>
            <a:ext cx="309577" cy="50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27" idx="2"/>
          </p:cNvCxnSpPr>
          <p:nvPr/>
        </p:nvCxnSpPr>
        <p:spPr>
          <a:xfrm flipH="1">
            <a:off x="1758036" y="1729461"/>
            <a:ext cx="443860" cy="777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487" y="2502705"/>
            <a:ext cx="1231775" cy="161829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490510" y="2528505"/>
            <a:ext cx="119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Berlin Sans FB Demi" panose="020E0802020502020306" pitchFamily="34" charset="0"/>
              </a:rPr>
              <a:t>Main</a:t>
            </a:r>
            <a:endParaRPr lang="ko-KR" altLang="en-US" b="1" dirty="0">
              <a:latin typeface="Berlin Sans FB Demi" panose="020E0802020502020306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26628" y="3666947"/>
            <a:ext cx="110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bg1"/>
                </a:solidFill>
              </a:rPr>
              <a:t>Selc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4301691" y="3722022"/>
            <a:ext cx="10693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356" y="917790"/>
            <a:ext cx="2689949" cy="512015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155132" y="1247859"/>
            <a:ext cx="3564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Berlin Sans FB Demi" panose="020E0802020502020306" pitchFamily="34" charset="0"/>
              </a:rPr>
              <a:t>Table</a:t>
            </a:r>
            <a:endParaRPr lang="ko-KR" altLang="en-US" sz="4000" b="1" dirty="0">
              <a:latin typeface="Berlin Sans FB Demi" panose="020E0802020502020306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754427" y="1955745"/>
            <a:ext cx="224956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Employee</a:t>
            </a:r>
          </a:p>
          <a:p>
            <a:pPr algn="r"/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empno</a:t>
            </a:r>
            <a:r>
              <a:rPr lang="en-US" altLang="ko-KR" sz="2000" dirty="0" smtClean="0">
                <a:solidFill>
                  <a:schemeClr val="bg1"/>
                </a:solidFill>
              </a:rPr>
              <a:t>, name,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dept</a:t>
            </a:r>
            <a:r>
              <a:rPr lang="en-US" altLang="ko-KR" sz="2000" dirty="0" smtClean="0">
                <a:solidFill>
                  <a:schemeClr val="bg1"/>
                </a:solidFill>
              </a:rPr>
              <a:t>, position, year, birth, phone,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imgpath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32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Emp_pay</a:t>
            </a:r>
            <a:endParaRPr lang="en-US" altLang="ko-KR" sz="3200" b="1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US" altLang="ko-KR" sz="2000" dirty="0" err="1" smtClean="0">
                <a:solidFill>
                  <a:schemeClr val="bg1"/>
                </a:solidFill>
              </a:rPr>
              <a:t>Empno</a:t>
            </a:r>
            <a:r>
              <a:rPr lang="en-US" altLang="ko-KR" sz="2000" dirty="0" smtClean="0">
                <a:solidFill>
                  <a:schemeClr val="bg1"/>
                </a:solidFill>
              </a:rPr>
              <a:t>, year, month, pay</a:t>
            </a:r>
          </a:p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Login</a:t>
            </a:r>
          </a:p>
          <a:p>
            <a:pPr algn="r"/>
            <a:r>
              <a:rPr lang="en-US" altLang="ko-KR" sz="2000" dirty="0" err="1">
                <a:solidFill>
                  <a:schemeClr val="bg1"/>
                </a:solidFill>
              </a:rPr>
              <a:t>e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num_id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passwd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 flipH="1" flipV="1">
            <a:off x="10879789" y="65240"/>
            <a:ext cx="1312211" cy="86367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9532356" y="58166"/>
            <a:ext cx="1347430" cy="87814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10699811" y="-73510"/>
            <a:ext cx="333827" cy="29804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8586096" y="2204052"/>
            <a:ext cx="1569036" cy="5056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8650652" y="2811479"/>
            <a:ext cx="1468864" cy="11389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 flipV="1">
            <a:off x="2130137" y="2649000"/>
            <a:ext cx="8216650" cy="24638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" idx="3"/>
            <a:endCxn id="32" idx="1"/>
          </p:cNvCxnSpPr>
          <p:nvPr/>
        </p:nvCxnSpPr>
        <p:spPr>
          <a:xfrm>
            <a:off x="2115668" y="3307928"/>
            <a:ext cx="2106819" cy="392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" idx="1"/>
            <a:endCxn id="32" idx="3"/>
          </p:cNvCxnSpPr>
          <p:nvPr/>
        </p:nvCxnSpPr>
        <p:spPr>
          <a:xfrm flipH="1">
            <a:off x="5454262" y="3306775"/>
            <a:ext cx="1900059" cy="507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09985" y="4278210"/>
            <a:ext cx="209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최낙준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지상동</a:t>
            </a:r>
            <a:endParaRPr lang="ko-KR" alt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6702497" y="1890908"/>
            <a:ext cx="282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민진호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김형윤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박준형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5484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8" grpId="0"/>
      <p:bldP spid="29" grpId="0"/>
      <p:bldP spid="31" grpId="0"/>
      <p:bldP spid="39" grpId="0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93" y="2498779"/>
            <a:ext cx="1231775" cy="16182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3054" y="2943173"/>
            <a:ext cx="9345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-  </a:t>
            </a:r>
            <a:r>
              <a:rPr lang="en-US" altLang="ko-KR" sz="1100" dirty="0" err="1" smtClean="0">
                <a:solidFill>
                  <a:schemeClr val="bg1"/>
                </a:solidFill>
              </a:rPr>
              <a:t>Enum_id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-  Password</a:t>
            </a:r>
            <a:endParaRPr lang="ko-KR" altLang="en-US" sz="1100" dirty="0">
              <a:solidFill>
                <a:schemeClr val="bg1"/>
              </a:solidFill>
            </a:endParaRPr>
          </a:p>
          <a:p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1618" y="2439440"/>
            <a:ext cx="990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erlin Sans FB Demi" panose="020E0802020502020306" pitchFamily="34" charset="0"/>
              </a:rPr>
              <a:t>Login</a:t>
            </a:r>
            <a:endParaRPr lang="ko-KR" altLang="en-US" sz="2400" b="1" dirty="0">
              <a:latin typeface="Berlin Sans FB Demi" panose="020E0802020502020306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43256" y="3623979"/>
            <a:ext cx="10693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7804" y="3705396"/>
            <a:ext cx="80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Login()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6" y="111668"/>
            <a:ext cx="1231775" cy="161829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3817" y="556062"/>
            <a:ext cx="934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100" dirty="0" err="1" smtClean="0">
                <a:solidFill>
                  <a:schemeClr val="bg1"/>
                </a:solidFill>
              </a:rPr>
              <a:t>Empno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 smtClean="0">
                <a:solidFill>
                  <a:schemeClr val="bg1"/>
                </a:solidFill>
              </a:rPr>
              <a:t>Name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>
                <a:solidFill>
                  <a:schemeClr val="bg1"/>
                </a:solidFill>
              </a:rPr>
              <a:t>Birth</a:t>
            </a:r>
            <a:endParaRPr lang="ko-KR" altLang="en-US" sz="1100" dirty="0">
              <a:solidFill>
                <a:schemeClr val="bg1"/>
              </a:solidFill>
            </a:endParaRPr>
          </a:p>
          <a:p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287" y="52329"/>
            <a:ext cx="112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erlin Sans FB Demi" panose="020E0802020502020306" pitchFamily="34" charset="0"/>
              </a:rPr>
              <a:t>Forget</a:t>
            </a:r>
            <a:endParaRPr lang="ko-KR" altLang="en-US" sz="2400" b="1" dirty="0">
              <a:latin typeface="Berlin Sans FB Demi" panose="020E0802020502020306" pitchFamily="34" charset="0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04019" y="1236868"/>
            <a:ext cx="10693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08" y="111164"/>
            <a:ext cx="1231775" cy="161829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695169" y="555558"/>
            <a:ext cx="934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100" dirty="0" err="1" smtClean="0">
                <a:solidFill>
                  <a:schemeClr val="bg1"/>
                </a:solidFill>
              </a:rPr>
              <a:t>Empno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 smtClean="0">
                <a:solidFill>
                  <a:schemeClr val="bg1"/>
                </a:solidFill>
              </a:rPr>
              <a:t>Name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>
                <a:solidFill>
                  <a:schemeClr val="bg1"/>
                </a:solidFill>
              </a:rPr>
              <a:t>Birth</a:t>
            </a:r>
            <a:endParaRPr lang="ko-KR" altLang="en-US" sz="1100" dirty="0">
              <a:solidFill>
                <a:schemeClr val="bg1"/>
              </a:solidFill>
            </a:endParaRPr>
          </a:p>
          <a:p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73691" y="114455"/>
            <a:ext cx="1169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latin typeface="Berlin Sans FB Demi" panose="020E0802020502020306" pitchFamily="34" charset="0"/>
              </a:rPr>
              <a:t>Findpasswd</a:t>
            </a:r>
            <a:endParaRPr lang="ko-KR" altLang="en-US" sz="1400" b="1" dirty="0">
              <a:latin typeface="Berlin Sans FB Demi" panose="020E0802020502020306" pitchFamily="34" charset="0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1645371" y="1236364"/>
            <a:ext cx="10693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59919" y="1317781"/>
            <a:ext cx="969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Enumfind</a:t>
            </a:r>
            <a:r>
              <a:rPr lang="en-US" altLang="ko-KR" sz="1200" dirty="0" smtClean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770709" y="1742524"/>
            <a:ext cx="402625" cy="76417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2" idx="3"/>
            <a:endCxn id="27" idx="1"/>
          </p:cNvCxnSpPr>
          <p:nvPr/>
        </p:nvCxnSpPr>
        <p:spPr>
          <a:xfrm flipV="1">
            <a:off x="1276431" y="920313"/>
            <a:ext cx="309577" cy="50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27" idx="2"/>
          </p:cNvCxnSpPr>
          <p:nvPr/>
        </p:nvCxnSpPr>
        <p:spPr>
          <a:xfrm flipH="1">
            <a:off x="1758036" y="1729461"/>
            <a:ext cx="443860" cy="777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87" y="2439205"/>
            <a:ext cx="1231775" cy="161829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550710" y="2452305"/>
            <a:ext cx="119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Berlin Sans FB Demi" panose="020E0802020502020306" pitchFamily="34" charset="0"/>
              </a:rPr>
              <a:t>Main</a:t>
            </a:r>
            <a:endParaRPr lang="ko-KR" altLang="en-US" b="1" dirty="0">
              <a:latin typeface="Berlin Sans FB Demi" panose="020E0802020502020306" pitchFamily="34" charset="0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361891" y="3645822"/>
            <a:ext cx="10693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133" y="614904"/>
            <a:ext cx="1231775" cy="161829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752456" y="628004"/>
            <a:ext cx="119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Berlin Sans FB Demi" panose="020E0802020502020306" pitchFamily="34" charset="0"/>
              </a:rPr>
              <a:t>User</a:t>
            </a:r>
            <a:endParaRPr lang="ko-KR" altLang="en-US" b="1" dirty="0">
              <a:latin typeface="Berlin Sans FB Demi" panose="020E0802020502020306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09850" y="1868488"/>
            <a:ext cx="110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Session</a:t>
            </a:r>
            <a:r>
              <a:rPr lang="en-US" altLang="ko-KR" sz="1000" dirty="0" smtClean="0">
                <a:solidFill>
                  <a:schemeClr val="bg1"/>
                </a:solidFill>
              </a:rPr>
              <a:t>()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6563637" y="1821521"/>
            <a:ext cx="10693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187" y="4454627"/>
            <a:ext cx="1231775" cy="1618297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301228" y="4454627"/>
            <a:ext cx="119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Berlin Sans FB Demi" panose="020E0802020502020306" pitchFamily="34" charset="0"/>
              </a:rPr>
              <a:t>Manager</a:t>
            </a:r>
            <a:endParaRPr lang="ko-KR" altLang="en-US" b="1" dirty="0">
              <a:latin typeface="Berlin Sans FB Demi" panose="020E0802020502020306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26628" y="5695069"/>
            <a:ext cx="110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Session</a:t>
            </a:r>
            <a:r>
              <a:rPr lang="en-US" altLang="ko-KR" sz="1000" dirty="0" smtClean="0">
                <a:solidFill>
                  <a:schemeClr val="bg1"/>
                </a:solidFill>
              </a:rPr>
              <a:t>()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4301691" y="5661244"/>
            <a:ext cx="10693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2128368" y="3337808"/>
            <a:ext cx="1080791" cy="617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endCxn id="78" idx="3"/>
          </p:cNvCxnSpPr>
          <p:nvPr/>
        </p:nvCxnSpPr>
        <p:spPr>
          <a:xfrm flipH="1">
            <a:off x="6237818" y="2254424"/>
            <a:ext cx="767995" cy="102380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7750986" y="890969"/>
            <a:ext cx="545858" cy="557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4836348" y="4115923"/>
            <a:ext cx="567592" cy="338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766" y="57136"/>
            <a:ext cx="1231775" cy="1618297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453889" y="70236"/>
            <a:ext cx="119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Berlin Sans FB Demi" panose="020E0802020502020306" pitchFamily="34" charset="0"/>
              </a:rPr>
              <a:t>Profile</a:t>
            </a:r>
            <a:endParaRPr lang="ko-KR" altLang="en-US" b="1" dirty="0">
              <a:latin typeface="Berlin Sans FB Demi" panose="020E0802020502020306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366207" y="1284878"/>
            <a:ext cx="110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bg1"/>
                </a:solidFill>
              </a:rPr>
              <a:t>getdetadetail</a:t>
            </a:r>
            <a:r>
              <a:rPr lang="en-US" altLang="ko-KR" sz="1000" dirty="0" smtClean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8341270" y="1263753"/>
            <a:ext cx="10693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78" idx="1"/>
            <a:endCxn id="32" idx="3"/>
          </p:cNvCxnSpPr>
          <p:nvPr/>
        </p:nvCxnSpPr>
        <p:spPr>
          <a:xfrm flipH="1" flipV="1">
            <a:off x="4527162" y="3248354"/>
            <a:ext cx="478881" cy="2987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80" y="4454627"/>
            <a:ext cx="1231775" cy="1618297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1616622" y="4454627"/>
            <a:ext cx="106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Berlin Sans FB Demi" panose="020E0802020502020306" pitchFamily="34" charset="0"/>
              </a:rPr>
              <a:t> </a:t>
            </a:r>
            <a:r>
              <a:rPr lang="en-US" altLang="ko-KR" b="1" dirty="0" err="1" smtClean="0">
                <a:latin typeface="Berlin Sans FB Demi" panose="020E0802020502020306" pitchFamily="34" charset="0"/>
              </a:rPr>
              <a:t>Singup</a:t>
            </a:r>
            <a:endParaRPr lang="ko-KR" altLang="en-US" b="1" dirty="0">
              <a:latin typeface="Berlin Sans FB Demi" panose="020E0802020502020306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99536" y="5620604"/>
            <a:ext cx="110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Signup()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Signup2()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1566284" y="5661244"/>
            <a:ext cx="10693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49" idx="1"/>
          </p:cNvCxnSpPr>
          <p:nvPr/>
        </p:nvCxnSpPr>
        <p:spPr>
          <a:xfrm flipV="1">
            <a:off x="2714686" y="5263776"/>
            <a:ext cx="1520501" cy="2813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그림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321" y="2497626"/>
            <a:ext cx="1231775" cy="1618297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7387573" y="2471537"/>
            <a:ext cx="1198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atin typeface="Berlin Sans FB Demi" panose="020E0802020502020306" pitchFamily="34" charset="0"/>
              </a:rPr>
              <a:t>Payform</a:t>
            </a:r>
            <a:endParaRPr lang="ko-KR" altLang="en-US" sz="2000" b="1" dirty="0">
              <a:latin typeface="Berlin Sans FB Demi" panose="020E0802020502020306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391749" y="2819364"/>
            <a:ext cx="11134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-  </a:t>
            </a:r>
            <a:r>
              <a:rPr lang="en-US" altLang="ko-KR" sz="900" dirty="0" err="1" smtClean="0">
                <a:solidFill>
                  <a:schemeClr val="bg1"/>
                </a:solidFill>
              </a:rPr>
              <a:t>Empno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Name</a:t>
            </a: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</a:t>
            </a:r>
            <a:r>
              <a:rPr lang="en-US" altLang="ko-KR" sz="900" dirty="0" err="1" smtClean="0">
                <a:solidFill>
                  <a:schemeClr val="bg1"/>
                </a:solidFill>
              </a:rPr>
              <a:t>Dept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Position</a:t>
            </a: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Birth</a:t>
            </a: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Year</a:t>
            </a:r>
          </a:p>
          <a:p>
            <a:pPr marL="285750" indent="-285750">
              <a:buFontTx/>
              <a:buChar char="-"/>
            </a:pP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445762" y="3674568"/>
            <a:ext cx="110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bg1"/>
                </a:solidFill>
              </a:rPr>
              <a:t>Selectinfo</a:t>
            </a:r>
            <a:r>
              <a:rPr lang="en-US" altLang="ko-KR" sz="1000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ko-KR" sz="1000" dirty="0" err="1" smtClean="0">
                <a:solidFill>
                  <a:schemeClr val="bg1"/>
                </a:solidFill>
              </a:rPr>
              <a:t>Selectpay</a:t>
            </a:r>
            <a:r>
              <a:rPr lang="en-US" altLang="ko-KR" sz="1000" dirty="0" smtClean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72" name="직선 연결선 71"/>
          <p:cNvCxnSpPr/>
          <p:nvPr/>
        </p:nvCxnSpPr>
        <p:spPr>
          <a:xfrm>
            <a:off x="7420825" y="3704243"/>
            <a:ext cx="10693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7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043" y="2469082"/>
            <a:ext cx="1231775" cy="1618297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5185166" y="2482182"/>
            <a:ext cx="119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Berlin Sans FB Demi" panose="020E0802020502020306" pitchFamily="34" charset="0"/>
              </a:rPr>
              <a:t>Menu</a:t>
            </a:r>
            <a:endParaRPr lang="ko-KR" altLang="en-US" b="1" dirty="0">
              <a:latin typeface="Berlin Sans FB Demi" panose="020E0802020502020306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97484" y="3696824"/>
            <a:ext cx="110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Session()</a:t>
            </a:r>
          </a:p>
        </p:txBody>
      </p:sp>
      <p:cxnSp>
        <p:nvCxnSpPr>
          <p:cNvPr id="81" name="직선 연결선 80"/>
          <p:cNvCxnSpPr/>
          <p:nvPr/>
        </p:nvCxnSpPr>
        <p:spPr>
          <a:xfrm>
            <a:off x="5072547" y="3675699"/>
            <a:ext cx="10693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그림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016" y="13954"/>
            <a:ext cx="1231775" cy="1618297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4102139" y="27054"/>
            <a:ext cx="119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Berlin Sans FB Demi" panose="020E0802020502020306" pitchFamily="34" charset="0"/>
              </a:rPr>
              <a:t>Logout</a:t>
            </a:r>
            <a:endParaRPr lang="ko-KR" altLang="en-US" b="1" dirty="0">
              <a:latin typeface="Berlin Sans FB Demi" panose="020E0802020502020306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14457" y="1254396"/>
            <a:ext cx="110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Session()</a:t>
            </a:r>
          </a:p>
        </p:txBody>
      </p:sp>
      <p:cxnSp>
        <p:nvCxnSpPr>
          <p:cNvPr id="85" name="직선 연결선 84"/>
          <p:cNvCxnSpPr/>
          <p:nvPr/>
        </p:nvCxnSpPr>
        <p:spPr>
          <a:xfrm>
            <a:off x="3989520" y="1220571"/>
            <a:ext cx="10693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4799712" y="1603003"/>
            <a:ext cx="629483" cy="844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8265" y="382928"/>
            <a:ext cx="9345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-  </a:t>
            </a:r>
            <a:r>
              <a:rPr lang="en-US" altLang="ko-KR" sz="1100" dirty="0" err="1" smtClean="0">
                <a:solidFill>
                  <a:schemeClr val="bg1"/>
                </a:solidFill>
              </a:rPr>
              <a:t>Enum_id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-  Password</a:t>
            </a:r>
            <a:endParaRPr lang="ko-KR" altLang="en-US" sz="1100" dirty="0">
              <a:solidFill>
                <a:schemeClr val="bg1"/>
              </a:solidFill>
            </a:endParaRPr>
          </a:p>
          <a:p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99" name="직선 화살표 연결선 98"/>
          <p:cNvCxnSpPr>
            <a:stCxn id="69" idx="0"/>
          </p:cNvCxnSpPr>
          <p:nvPr/>
        </p:nvCxnSpPr>
        <p:spPr>
          <a:xfrm flipH="1" flipV="1">
            <a:off x="7782582" y="1558342"/>
            <a:ext cx="204253" cy="913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939701" y="2839759"/>
            <a:ext cx="11134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- month,</a:t>
            </a: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Year</a:t>
            </a: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pay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388577" y="392621"/>
            <a:ext cx="11134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-  </a:t>
            </a:r>
            <a:r>
              <a:rPr lang="en-US" altLang="ko-KR" sz="900" dirty="0" err="1" smtClean="0">
                <a:solidFill>
                  <a:schemeClr val="bg1"/>
                </a:solidFill>
              </a:rPr>
              <a:t>Empno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Name</a:t>
            </a: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</a:t>
            </a:r>
            <a:r>
              <a:rPr lang="en-US" altLang="ko-KR" sz="900" dirty="0" err="1" smtClean="0">
                <a:solidFill>
                  <a:schemeClr val="bg1"/>
                </a:solidFill>
              </a:rPr>
              <a:t>Dept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Position</a:t>
            </a: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Birth</a:t>
            </a: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Year</a:t>
            </a:r>
          </a:p>
          <a:p>
            <a:pPr marL="285750" indent="-285750">
              <a:buFontTx/>
              <a:buChar char="-"/>
            </a:pP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599536" y="4803092"/>
            <a:ext cx="11134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-  </a:t>
            </a:r>
            <a:r>
              <a:rPr lang="en-US" altLang="ko-KR" sz="900" dirty="0" err="1" smtClean="0">
                <a:solidFill>
                  <a:schemeClr val="bg1"/>
                </a:solidFill>
              </a:rPr>
              <a:t>Empno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Name</a:t>
            </a: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</a:t>
            </a:r>
            <a:r>
              <a:rPr lang="en-US" altLang="ko-KR" sz="900" dirty="0" err="1" smtClean="0">
                <a:solidFill>
                  <a:schemeClr val="bg1"/>
                </a:solidFill>
              </a:rPr>
              <a:t>Dept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Position</a:t>
            </a: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Birth</a:t>
            </a: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Year</a:t>
            </a:r>
          </a:p>
          <a:p>
            <a:pPr marL="285750" indent="-285750">
              <a:buFontTx/>
              <a:buChar char="-"/>
            </a:pP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973307" y="5103174"/>
            <a:ext cx="11134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- </a:t>
            </a:r>
            <a:r>
              <a:rPr lang="en-US" altLang="ko-KR" sz="900" dirty="0" err="1" smtClean="0">
                <a:solidFill>
                  <a:schemeClr val="bg1"/>
                </a:solidFill>
              </a:rPr>
              <a:t>Enum_id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   </a:t>
            </a: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</a:t>
            </a:r>
            <a:r>
              <a:rPr lang="en-US" altLang="ko-KR" sz="900" dirty="0" err="1" smtClean="0">
                <a:solidFill>
                  <a:schemeClr val="bg1"/>
                </a:solidFill>
              </a:rPr>
              <a:t>passwd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12" name="직선 화살표 연결선 111"/>
          <p:cNvCxnSpPr>
            <a:endCxn id="82" idx="3"/>
          </p:cNvCxnSpPr>
          <p:nvPr/>
        </p:nvCxnSpPr>
        <p:spPr>
          <a:xfrm flipH="1" flipV="1">
            <a:off x="5154791" y="823103"/>
            <a:ext cx="1320265" cy="39746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82" idx="2"/>
          </p:cNvCxnSpPr>
          <p:nvPr/>
        </p:nvCxnSpPr>
        <p:spPr>
          <a:xfrm>
            <a:off x="4538904" y="1632251"/>
            <a:ext cx="124533" cy="2822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그림 1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631" y="4464537"/>
            <a:ext cx="1231775" cy="1618297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6639954" y="4477637"/>
            <a:ext cx="119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Berlin Sans FB Demi" panose="020E0802020502020306" pitchFamily="34" charset="0"/>
              </a:rPr>
              <a:t>List</a:t>
            </a:r>
            <a:endParaRPr lang="ko-KR" altLang="en-US" b="1" dirty="0">
              <a:latin typeface="Berlin Sans FB Demi" panose="020E0802020502020306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484648" y="5629221"/>
            <a:ext cx="110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bg1"/>
                </a:solidFill>
              </a:rPr>
              <a:t>getselectall</a:t>
            </a:r>
            <a:r>
              <a:rPr lang="en-US" altLang="ko-KR" sz="1000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ko-KR" sz="1000" dirty="0" err="1">
                <a:solidFill>
                  <a:schemeClr val="bg1"/>
                </a:solidFill>
              </a:rPr>
              <a:t>g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etselectcount</a:t>
            </a:r>
            <a:r>
              <a:rPr lang="en-US" altLang="ko-KR" sz="1000" dirty="0" smtClean="0">
                <a:solidFill>
                  <a:schemeClr val="bg1"/>
                </a:solidFill>
              </a:rPr>
              <a:t>()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126" name="직선 연결선 125"/>
          <p:cNvCxnSpPr/>
          <p:nvPr/>
        </p:nvCxnSpPr>
        <p:spPr>
          <a:xfrm>
            <a:off x="6451135" y="5671154"/>
            <a:ext cx="10693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123" idx="1"/>
            <a:endCxn id="49" idx="3"/>
          </p:cNvCxnSpPr>
          <p:nvPr/>
        </p:nvCxnSpPr>
        <p:spPr>
          <a:xfrm flipH="1" flipV="1">
            <a:off x="5466962" y="5263776"/>
            <a:ext cx="917669" cy="991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486383" y="4826574"/>
            <a:ext cx="11134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-  </a:t>
            </a:r>
            <a:r>
              <a:rPr lang="en-US" altLang="ko-KR" sz="900" dirty="0" err="1" smtClean="0">
                <a:solidFill>
                  <a:schemeClr val="bg1"/>
                </a:solidFill>
              </a:rPr>
              <a:t>Empno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Name</a:t>
            </a: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</a:t>
            </a:r>
            <a:r>
              <a:rPr lang="en-US" altLang="ko-KR" sz="900" dirty="0" err="1" smtClean="0">
                <a:solidFill>
                  <a:schemeClr val="bg1"/>
                </a:solidFill>
              </a:rPr>
              <a:t>Dept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Position</a:t>
            </a: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Birth</a:t>
            </a: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Year</a:t>
            </a:r>
          </a:p>
          <a:p>
            <a:pPr marL="285750" indent="-285750">
              <a:buFontTx/>
              <a:buChar char="-"/>
            </a:pP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1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50" grpId="0"/>
      <p:bldP spid="51" grpId="0"/>
      <p:bldP spid="59" grpId="0"/>
      <p:bldP spid="60" grpId="0"/>
      <p:bldP spid="64" grpId="0"/>
      <p:bldP spid="65" grpId="0"/>
      <p:bldP spid="79" grpId="0"/>
      <p:bldP spid="80" grpId="0"/>
      <p:bldP spid="83" grpId="0"/>
      <p:bldP spid="84" grpId="0"/>
      <p:bldP spid="91" grpId="0"/>
      <p:bldP spid="109" grpId="0"/>
      <p:bldP spid="110" grpId="0"/>
      <p:bldP spid="111" grpId="0"/>
      <p:bldP spid="124" grpId="0"/>
      <p:bldP spid="125" grpId="0"/>
      <p:bldP spid="1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93" y="2498779"/>
            <a:ext cx="1231775" cy="16182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3054" y="2943173"/>
            <a:ext cx="9345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-  </a:t>
            </a:r>
            <a:r>
              <a:rPr lang="en-US" altLang="ko-KR" sz="1100" dirty="0" err="1" smtClean="0">
                <a:solidFill>
                  <a:schemeClr val="bg1"/>
                </a:solidFill>
              </a:rPr>
              <a:t>Enum_id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-  Password</a:t>
            </a:r>
            <a:endParaRPr lang="ko-KR" altLang="en-US" sz="1100" dirty="0">
              <a:solidFill>
                <a:schemeClr val="bg1"/>
              </a:solidFill>
            </a:endParaRPr>
          </a:p>
          <a:p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1618" y="2439440"/>
            <a:ext cx="990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erlin Sans FB Demi" panose="020E0802020502020306" pitchFamily="34" charset="0"/>
              </a:rPr>
              <a:t>Login</a:t>
            </a:r>
            <a:endParaRPr lang="ko-KR" altLang="en-US" sz="2400" b="1" dirty="0">
              <a:latin typeface="Berlin Sans FB Demi" panose="020E0802020502020306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43256" y="3623979"/>
            <a:ext cx="10693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7804" y="3705396"/>
            <a:ext cx="80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Login()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6" y="111668"/>
            <a:ext cx="1231775" cy="161829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3817" y="556062"/>
            <a:ext cx="934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100" dirty="0" err="1" smtClean="0">
                <a:solidFill>
                  <a:schemeClr val="bg1"/>
                </a:solidFill>
              </a:rPr>
              <a:t>Empno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 smtClean="0">
                <a:solidFill>
                  <a:schemeClr val="bg1"/>
                </a:solidFill>
              </a:rPr>
              <a:t>Name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>
                <a:solidFill>
                  <a:schemeClr val="bg1"/>
                </a:solidFill>
              </a:rPr>
              <a:t>Birth</a:t>
            </a:r>
            <a:endParaRPr lang="ko-KR" altLang="en-US" sz="1100" dirty="0">
              <a:solidFill>
                <a:schemeClr val="bg1"/>
              </a:solidFill>
            </a:endParaRPr>
          </a:p>
          <a:p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287" y="52329"/>
            <a:ext cx="112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erlin Sans FB Demi" panose="020E0802020502020306" pitchFamily="34" charset="0"/>
              </a:rPr>
              <a:t>Forget</a:t>
            </a:r>
            <a:endParaRPr lang="ko-KR" altLang="en-US" sz="2400" b="1" dirty="0">
              <a:latin typeface="Berlin Sans FB Demi" panose="020E0802020502020306" pitchFamily="34" charset="0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04019" y="1236868"/>
            <a:ext cx="10693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08" y="111164"/>
            <a:ext cx="1231775" cy="161829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695169" y="555558"/>
            <a:ext cx="934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100" dirty="0" err="1" smtClean="0">
                <a:solidFill>
                  <a:schemeClr val="bg1"/>
                </a:solidFill>
              </a:rPr>
              <a:t>Empno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 smtClean="0">
                <a:solidFill>
                  <a:schemeClr val="bg1"/>
                </a:solidFill>
              </a:rPr>
              <a:t>Name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>
                <a:solidFill>
                  <a:schemeClr val="bg1"/>
                </a:solidFill>
              </a:rPr>
              <a:t>Birth</a:t>
            </a:r>
            <a:endParaRPr lang="ko-KR" altLang="en-US" sz="1100" dirty="0">
              <a:solidFill>
                <a:schemeClr val="bg1"/>
              </a:solidFill>
            </a:endParaRPr>
          </a:p>
          <a:p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73691" y="114455"/>
            <a:ext cx="1169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latin typeface="Berlin Sans FB Demi" panose="020E0802020502020306" pitchFamily="34" charset="0"/>
              </a:rPr>
              <a:t>Findpasswd</a:t>
            </a:r>
            <a:endParaRPr lang="ko-KR" altLang="en-US" sz="1400" b="1" dirty="0">
              <a:latin typeface="Berlin Sans FB Demi" panose="020E0802020502020306" pitchFamily="34" charset="0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1645371" y="1236364"/>
            <a:ext cx="10693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59919" y="1317781"/>
            <a:ext cx="969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Enumfind</a:t>
            </a:r>
            <a:r>
              <a:rPr lang="en-US" altLang="ko-KR" sz="1200" dirty="0" smtClean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770709" y="1742524"/>
            <a:ext cx="402625" cy="76417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2" idx="3"/>
            <a:endCxn id="27" idx="1"/>
          </p:cNvCxnSpPr>
          <p:nvPr/>
        </p:nvCxnSpPr>
        <p:spPr>
          <a:xfrm flipV="1">
            <a:off x="1276431" y="920313"/>
            <a:ext cx="309577" cy="50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27" idx="2"/>
          </p:cNvCxnSpPr>
          <p:nvPr/>
        </p:nvCxnSpPr>
        <p:spPr>
          <a:xfrm flipH="1">
            <a:off x="1758036" y="1729461"/>
            <a:ext cx="443860" cy="777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87" y="2439205"/>
            <a:ext cx="1231775" cy="161829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550710" y="2452305"/>
            <a:ext cx="119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Berlin Sans FB Demi" panose="020E0802020502020306" pitchFamily="34" charset="0"/>
              </a:rPr>
              <a:t>Main</a:t>
            </a:r>
            <a:endParaRPr lang="ko-KR" altLang="en-US" b="1" dirty="0">
              <a:latin typeface="Berlin Sans FB Demi" panose="020E0802020502020306" pitchFamily="34" charset="0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361891" y="3645822"/>
            <a:ext cx="10693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133" y="614904"/>
            <a:ext cx="1231775" cy="161829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752456" y="628004"/>
            <a:ext cx="119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Berlin Sans FB Demi" panose="020E0802020502020306" pitchFamily="34" charset="0"/>
              </a:rPr>
              <a:t>User</a:t>
            </a:r>
            <a:endParaRPr lang="ko-KR" altLang="en-US" b="1" dirty="0">
              <a:latin typeface="Berlin Sans FB Demi" panose="020E0802020502020306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09850" y="1868488"/>
            <a:ext cx="110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Session</a:t>
            </a:r>
            <a:r>
              <a:rPr lang="en-US" altLang="ko-KR" sz="1000" dirty="0" smtClean="0">
                <a:solidFill>
                  <a:schemeClr val="bg1"/>
                </a:solidFill>
              </a:rPr>
              <a:t>()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6563637" y="1821521"/>
            <a:ext cx="10693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187" y="4454627"/>
            <a:ext cx="1231775" cy="1618297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301228" y="4454627"/>
            <a:ext cx="119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Berlin Sans FB Demi" panose="020E0802020502020306" pitchFamily="34" charset="0"/>
              </a:rPr>
              <a:t>Manager</a:t>
            </a:r>
            <a:endParaRPr lang="ko-KR" altLang="en-US" b="1" dirty="0">
              <a:latin typeface="Berlin Sans FB Demi" panose="020E0802020502020306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26628" y="5695069"/>
            <a:ext cx="110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Session</a:t>
            </a:r>
            <a:r>
              <a:rPr lang="en-US" altLang="ko-KR" sz="1000" dirty="0" smtClean="0">
                <a:solidFill>
                  <a:schemeClr val="bg1"/>
                </a:solidFill>
              </a:rPr>
              <a:t>()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4301691" y="5661244"/>
            <a:ext cx="10693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2128368" y="3337808"/>
            <a:ext cx="1080791" cy="617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endCxn id="78" idx="3"/>
          </p:cNvCxnSpPr>
          <p:nvPr/>
        </p:nvCxnSpPr>
        <p:spPr>
          <a:xfrm flipH="1">
            <a:off x="6237818" y="2254424"/>
            <a:ext cx="767995" cy="102380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7750986" y="890969"/>
            <a:ext cx="545858" cy="557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4836348" y="4115923"/>
            <a:ext cx="567592" cy="338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766" y="57136"/>
            <a:ext cx="1231775" cy="1618297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453889" y="70236"/>
            <a:ext cx="119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Berlin Sans FB Demi" panose="020E0802020502020306" pitchFamily="34" charset="0"/>
              </a:rPr>
              <a:t>Profile</a:t>
            </a:r>
            <a:endParaRPr lang="ko-KR" altLang="en-US" b="1" dirty="0">
              <a:latin typeface="Berlin Sans FB Demi" panose="020E0802020502020306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366207" y="1284878"/>
            <a:ext cx="110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bg1"/>
                </a:solidFill>
              </a:rPr>
              <a:t>getdetadetail</a:t>
            </a:r>
            <a:r>
              <a:rPr lang="en-US" altLang="ko-KR" sz="1000" dirty="0" smtClean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8341270" y="1263753"/>
            <a:ext cx="10693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78" idx="1"/>
            <a:endCxn id="32" idx="3"/>
          </p:cNvCxnSpPr>
          <p:nvPr/>
        </p:nvCxnSpPr>
        <p:spPr>
          <a:xfrm flipH="1" flipV="1">
            <a:off x="4527162" y="3248354"/>
            <a:ext cx="478881" cy="2987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80" y="4454627"/>
            <a:ext cx="1231775" cy="1618297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1616622" y="4454627"/>
            <a:ext cx="106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Berlin Sans FB Demi" panose="020E0802020502020306" pitchFamily="34" charset="0"/>
              </a:rPr>
              <a:t> </a:t>
            </a:r>
            <a:r>
              <a:rPr lang="en-US" altLang="ko-KR" b="1" dirty="0" err="1" smtClean="0">
                <a:latin typeface="Berlin Sans FB Demi" panose="020E0802020502020306" pitchFamily="34" charset="0"/>
              </a:rPr>
              <a:t>Singup</a:t>
            </a:r>
            <a:endParaRPr lang="ko-KR" altLang="en-US" b="1" dirty="0">
              <a:latin typeface="Berlin Sans FB Demi" panose="020E0802020502020306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99536" y="5620604"/>
            <a:ext cx="110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Signup()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Signup2()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1566284" y="5661244"/>
            <a:ext cx="10693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49" idx="1"/>
          </p:cNvCxnSpPr>
          <p:nvPr/>
        </p:nvCxnSpPr>
        <p:spPr>
          <a:xfrm flipV="1">
            <a:off x="2714686" y="5263776"/>
            <a:ext cx="1520501" cy="2813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그림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321" y="2497626"/>
            <a:ext cx="1231775" cy="1618297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7387573" y="2471537"/>
            <a:ext cx="1198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atin typeface="Berlin Sans FB Demi" panose="020E0802020502020306" pitchFamily="34" charset="0"/>
              </a:rPr>
              <a:t>Payform</a:t>
            </a:r>
            <a:endParaRPr lang="ko-KR" altLang="en-US" sz="2000" b="1" dirty="0">
              <a:latin typeface="Berlin Sans FB Demi" panose="020E0802020502020306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391749" y="2819364"/>
            <a:ext cx="11134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-  </a:t>
            </a:r>
            <a:r>
              <a:rPr lang="en-US" altLang="ko-KR" sz="900" dirty="0" err="1" smtClean="0">
                <a:solidFill>
                  <a:schemeClr val="bg1"/>
                </a:solidFill>
              </a:rPr>
              <a:t>Empno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Name</a:t>
            </a: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</a:t>
            </a:r>
            <a:r>
              <a:rPr lang="en-US" altLang="ko-KR" sz="900" dirty="0" err="1" smtClean="0">
                <a:solidFill>
                  <a:schemeClr val="bg1"/>
                </a:solidFill>
              </a:rPr>
              <a:t>Dept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Position</a:t>
            </a: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Birth</a:t>
            </a: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Year</a:t>
            </a:r>
          </a:p>
          <a:p>
            <a:pPr marL="285750" indent="-285750">
              <a:buFontTx/>
              <a:buChar char="-"/>
            </a:pP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445762" y="3674568"/>
            <a:ext cx="110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bg1"/>
                </a:solidFill>
              </a:rPr>
              <a:t>Selectinfo</a:t>
            </a:r>
            <a:r>
              <a:rPr lang="en-US" altLang="ko-KR" sz="1000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ko-KR" sz="1000" dirty="0" err="1" smtClean="0">
                <a:solidFill>
                  <a:schemeClr val="bg1"/>
                </a:solidFill>
              </a:rPr>
              <a:t>Selectpay</a:t>
            </a:r>
            <a:r>
              <a:rPr lang="en-US" altLang="ko-KR" sz="1000" dirty="0" smtClean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72" name="직선 연결선 71"/>
          <p:cNvCxnSpPr/>
          <p:nvPr/>
        </p:nvCxnSpPr>
        <p:spPr>
          <a:xfrm>
            <a:off x="7420825" y="3704243"/>
            <a:ext cx="10693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7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043" y="2469082"/>
            <a:ext cx="1231775" cy="1618297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5185166" y="2482182"/>
            <a:ext cx="119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Berlin Sans FB Demi" panose="020E0802020502020306" pitchFamily="34" charset="0"/>
              </a:rPr>
              <a:t>Menu</a:t>
            </a:r>
            <a:endParaRPr lang="ko-KR" altLang="en-US" b="1" dirty="0">
              <a:latin typeface="Berlin Sans FB Demi" panose="020E0802020502020306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97484" y="3696824"/>
            <a:ext cx="110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Session()</a:t>
            </a:r>
          </a:p>
        </p:txBody>
      </p:sp>
      <p:cxnSp>
        <p:nvCxnSpPr>
          <p:cNvPr id="81" name="직선 연결선 80"/>
          <p:cNvCxnSpPr/>
          <p:nvPr/>
        </p:nvCxnSpPr>
        <p:spPr>
          <a:xfrm>
            <a:off x="5072547" y="3675699"/>
            <a:ext cx="10693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그림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016" y="13954"/>
            <a:ext cx="1231775" cy="1618297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4102139" y="27054"/>
            <a:ext cx="119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Berlin Sans FB Demi" panose="020E0802020502020306" pitchFamily="34" charset="0"/>
              </a:rPr>
              <a:t>Logout</a:t>
            </a:r>
            <a:endParaRPr lang="ko-KR" altLang="en-US" b="1" dirty="0">
              <a:latin typeface="Berlin Sans FB Demi" panose="020E0802020502020306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14457" y="1254396"/>
            <a:ext cx="110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Session()</a:t>
            </a:r>
          </a:p>
        </p:txBody>
      </p:sp>
      <p:cxnSp>
        <p:nvCxnSpPr>
          <p:cNvPr id="85" name="직선 연결선 84"/>
          <p:cNvCxnSpPr/>
          <p:nvPr/>
        </p:nvCxnSpPr>
        <p:spPr>
          <a:xfrm>
            <a:off x="3989520" y="1220571"/>
            <a:ext cx="10693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4799712" y="1603003"/>
            <a:ext cx="629483" cy="844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8265" y="382928"/>
            <a:ext cx="9345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-  </a:t>
            </a:r>
            <a:r>
              <a:rPr lang="en-US" altLang="ko-KR" sz="1100" dirty="0" err="1" smtClean="0">
                <a:solidFill>
                  <a:schemeClr val="bg1"/>
                </a:solidFill>
              </a:rPr>
              <a:t>Enum_id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-  Password</a:t>
            </a:r>
            <a:endParaRPr lang="ko-KR" altLang="en-US" sz="1100" dirty="0">
              <a:solidFill>
                <a:schemeClr val="bg1"/>
              </a:solidFill>
            </a:endParaRPr>
          </a:p>
          <a:p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99" name="직선 화살표 연결선 98"/>
          <p:cNvCxnSpPr>
            <a:stCxn id="69" idx="0"/>
          </p:cNvCxnSpPr>
          <p:nvPr/>
        </p:nvCxnSpPr>
        <p:spPr>
          <a:xfrm flipH="1" flipV="1">
            <a:off x="7782582" y="1558342"/>
            <a:ext cx="204253" cy="913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939701" y="2839759"/>
            <a:ext cx="11134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- month,</a:t>
            </a: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Year</a:t>
            </a: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pay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388577" y="392621"/>
            <a:ext cx="11134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-  </a:t>
            </a:r>
            <a:r>
              <a:rPr lang="en-US" altLang="ko-KR" sz="900" dirty="0" err="1" smtClean="0">
                <a:solidFill>
                  <a:schemeClr val="bg1"/>
                </a:solidFill>
              </a:rPr>
              <a:t>Empno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Name</a:t>
            </a: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</a:t>
            </a:r>
            <a:r>
              <a:rPr lang="en-US" altLang="ko-KR" sz="900" dirty="0" err="1" smtClean="0">
                <a:solidFill>
                  <a:schemeClr val="bg1"/>
                </a:solidFill>
              </a:rPr>
              <a:t>Dept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Position</a:t>
            </a: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Birth</a:t>
            </a: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Year</a:t>
            </a:r>
          </a:p>
          <a:p>
            <a:pPr marL="285750" indent="-285750">
              <a:buFontTx/>
              <a:buChar char="-"/>
            </a:pP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599536" y="4803092"/>
            <a:ext cx="11134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-  </a:t>
            </a:r>
            <a:r>
              <a:rPr lang="en-US" altLang="ko-KR" sz="900" dirty="0" err="1" smtClean="0">
                <a:solidFill>
                  <a:schemeClr val="bg1"/>
                </a:solidFill>
              </a:rPr>
              <a:t>Empno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Name</a:t>
            </a: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</a:t>
            </a:r>
            <a:r>
              <a:rPr lang="en-US" altLang="ko-KR" sz="900" dirty="0" err="1" smtClean="0">
                <a:solidFill>
                  <a:schemeClr val="bg1"/>
                </a:solidFill>
              </a:rPr>
              <a:t>Dept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Position</a:t>
            </a: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Birth</a:t>
            </a: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Year</a:t>
            </a:r>
          </a:p>
          <a:p>
            <a:pPr marL="285750" indent="-285750">
              <a:buFontTx/>
              <a:buChar char="-"/>
            </a:pP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973307" y="5103174"/>
            <a:ext cx="11134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- </a:t>
            </a:r>
            <a:r>
              <a:rPr lang="en-US" altLang="ko-KR" sz="900" dirty="0" err="1" smtClean="0">
                <a:solidFill>
                  <a:schemeClr val="bg1"/>
                </a:solidFill>
              </a:rPr>
              <a:t>Enum_id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   </a:t>
            </a: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</a:t>
            </a:r>
            <a:r>
              <a:rPr lang="en-US" altLang="ko-KR" sz="900" dirty="0" err="1" smtClean="0">
                <a:solidFill>
                  <a:schemeClr val="bg1"/>
                </a:solidFill>
              </a:rPr>
              <a:t>passwd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12" name="직선 화살표 연결선 111"/>
          <p:cNvCxnSpPr>
            <a:endCxn id="82" idx="3"/>
          </p:cNvCxnSpPr>
          <p:nvPr/>
        </p:nvCxnSpPr>
        <p:spPr>
          <a:xfrm flipH="1" flipV="1">
            <a:off x="5154791" y="823103"/>
            <a:ext cx="1320265" cy="39746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82" idx="2"/>
          </p:cNvCxnSpPr>
          <p:nvPr/>
        </p:nvCxnSpPr>
        <p:spPr>
          <a:xfrm>
            <a:off x="4538904" y="1632251"/>
            <a:ext cx="124533" cy="2822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그림 1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631" y="4464537"/>
            <a:ext cx="1231775" cy="1618297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6639954" y="4477637"/>
            <a:ext cx="119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Berlin Sans FB Demi" panose="020E0802020502020306" pitchFamily="34" charset="0"/>
              </a:rPr>
              <a:t>List</a:t>
            </a:r>
            <a:endParaRPr lang="ko-KR" altLang="en-US" b="1" dirty="0">
              <a:latin typeface="Berlin Sans FB Demi" panose="020E0802020502020306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484648" y="5629221"/>
            <a:ext cx="110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bg1"/>
                </a:solidFill>
              </a:rPr>
              <a:t>getselectall</a:t>
            </a:r>
            <a:r>
              <a:rPr lang="en-US" altLang="ko-KR" sz="1000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ko-KR" sz="1000" dirty="0" err="1">
                <a:solidFill>
                  <a:schemeClr val="bg1"/>
                </a:solidFill>
              </a:rPr>
              <a:t>g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etselectcount</a:t>
            </a:r>
            <a:r>
              <a:rPr lang="en-US" altLang="ko-KR" sz="1000" dirty="0" smtClean="0">
                <a:solidFill>
                  <a:schemeClr val="bg1"/>
                </a:solidFill>
              </a:rPr>
              <a:t>()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126" name="직선 연결선 125"/>
          <p:cNvCxnSpPr/>
          <p:nvPr/>
        </p:nvCxnSpPr>
        <p:spPr>
          <a:xfrm>
            <a:off x="6451135" y="5671154"/>
            <a:ext cx="10693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123" idx="1"/>
            <a:endCxn id="49" idx="3"/>
          </p:cNvCxnSpPr>
          <p:nvPr/>
        </p:nvCxnSpPr>
        <p:spPr>
          <a:xfrm flipH="1" flipV="1">
            <a:off x="5466962" y="5263776"/>
            <a:ext cx="917669" cy="991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486383" y="4826574"/>
            <a:ext cx="11134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-  </a:t>
            </a:r>
            <a:r>
              <a:rPr lang="en-US" altLang="ko-KR" sz="900" dirty="0" err="1" smtClean="0">
                <a:solidFill>
                  <a:schemeClr val="bg1"/>
                </a:solidFill>
              </a:rPr>
              <a:t>Empno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Name</a:t>
            </a: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</a:t>
            </a:r>
            <a:r>
              <a:rPr lang="en-US" altLang="ko-KR" sz="900" dirty="0" err="1" smtClean="0">
                <a:solidFill>
                  <a:schemeClr val="bg1"/>
                </a:solidFill>
              </a:rPr>
              <a:t>Dept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Position</a:t>
            </a: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Birth</a:t>
            </a: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-  Year</a:t>
            </a:r>
          </a:p>
          <a:p>
            <a:pPr marL="285750" indent="-285750">
              <a:buFontTx/>
              <a:buChar char="-"/>
            </a:pP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514" y="3874488"/>
            <a:ext cx="1231775" cy="1618297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8941437" y="3887588"/>
            <a:ext cx="119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Berlin Sans FB Demi" panose="020E0802020502020306" pitchFamily="34" charset="0"/>
              </a:rPr>
              <a:t>Payadd</a:t>
            </a:r>
            <a:endParaRPr lang="ko-KR" altLang="en-US" b="1" dirty="0">
              <a:latin typeface="Berlin Sans FB Demi" panose="020E0802020502020306" pitchFamily="34" charset="0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8905018" y="5081105"/>
            <a:ext cx="10693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endCxn id="50" idx="3"/>
          </p:cNvCxnSpPr>
          <p:nvPr/>
        </p:nvCxnSpPr>
        <p:spPr>
          <a:xfrm flipH="1">
            <a:off x="5499751" y="4072825"/>
            <a:ext cx="3338705" cy="566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그림 8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103" y="2070054"/>
            <a:ext cx="1231775" cy="1618297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9201626" y="2083154"/>
            <a:ext cx="1198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latin typeface="Berlin Sans FB Demi" panose="020E0802020502020306" pitchFamily="34" charset="0"/>
              </a:rPr>
              <a:t>Detailpay</a:t>
            </a:r>
            <a:endParaRPr lang="ko-KR" altLang="en-US" sz="1600" b="1" dirty="0">
              <a:latin typeface="Berlin Sans FB Demi" panose="020E0802020502020306" pitchFamily="34" charset="0"/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9190607" y="3276671"/>
            <a:ext cx="10693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H="1">
            <a:off x="8575997" y="2748267"/>
            <a:ext cx="545858" cy="5577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그림 91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871" y="275165"/>
            <a:ext cx="1231775" cy="1618297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10122095" y="288265"/>
            <a:ext cx="91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Berlin Sans FB Demi" panose="020E0802020502020306" pitchFamily="34" charset="0"/>
              </a:rPr>
              <a:t>Board</a:t>
            </a:r>
            <a:endParaRPr lang="ko-KR" altLang="en-US" b="1" dirty="0">
              <a:latin typeface="Berlin Sans FB Demi" panose="020E0802020502020306" pitchFamily="34" charset="0"/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9971375" y="1481782"/>
            <a:ext cx="10693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7728908" y="1679696"/>
            <a:ext cx="2174474" cy="378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그림 9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727" y="1926428"/>
            <a:ext cx="1231775" cy="1618297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11002550" y="1939528"/>
            <a:ext cx="119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Berlin Sans FB Demi" panose="020E0802020502020306" pitchFamily="34" charset="0"/>
              </a:rPr>
              <a:t>Introduce</a:t>
            </a:r>
            <a:endParaRPr lang="ko-KR" altLang="en-US" b="1" dirty="0">
              <a:latin typeface="Berlin Sans FB Demi" panose="020E0802020502020306" pitchFamily="34" charset="0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11004231" y="3133045"/>
            <a:ext cx="10693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flipH="1" flipV="1">
            <a:off x="7734521" y="1762686"/>
            <a:ext cx="3203206" cy="2943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그림 100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800" y="3859736"/>
            <a:ext cx="1231775" cy="1618297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10570223" y="3898236"/>
            <a:ext cx="1198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Berlin Sans FB Demi" panose="020E0802020502020306" pitchFamily="34" charset="0"/>
              </a:rPr>
              <a:t>Comparison</a:t>
            </a:r>
            <a:endParaRPr lang="ko-KR" altLang="en-US" sz="1400" b="1" dirty="0">
              <a:latin typeface="Berlin Sans FB Demi" panose="020E0802020502020306" pitchFamily="34" charset="0"/>
            </a:endParaRPr>
          </a:p>
        </p:txBody>
      </p:sp>
      <p:cxnSp>
        <p:nvCxnSpPr>
          <p:cNvPr id="103" name="직선 연결선 102"/>
          <p:cNvCxnSpPr/>
          <p:nvPr/>
        </p:nvCxnSpPr>
        <p:spPr>
          <a:xfrm>
            <a:off x="10597304" y="5066353"/>
            <a:ext cx="10693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H="1" flipV="1">
            <a:off x="10355878" y="2945015"/>
            <a:ext cx="616782" cy="9147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4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437</TotalTime>
  <Words>391</Words>
  <Application>Microsoft Office PowerPoint</Application>
  <PresentationFormat>와이드스크린</PresentationFormat>
  <Paragraphs>212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휴먼편지체</vt:lpstr>
      <vt:lpstr>Arial</vt:lpstr>
      <vt:lpstr>Arial Narrow</vt:lpstr>
      <vt:lpstr>Berlin Sans FB Demi</vt:lpstr>
      <vt:lpstr>Palatino Linotype</vt:lpstr>
      <vt:lpstr>Gallery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Nk Choi</dc:creator>
  <cp:lastModifiedBy>Nk Choi</cp:lastModifiedBy>
  <cp:revision>42</cp:revision>
  <dcterms:created xsi:type="dcterms:W3CDTF">2016-09-29T10:46:39Z</dcterms:created>
  <dcterms:modified xsi:type="dcterms:W3CDTF">2016-09-30T04:15:22Z</dcterms:modified>
</cp:coreProperties>
</file>