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74" r:id="rId5"/>
    <p:sldId id="257" r:id="rId6"/>
    <p:sldId id="264" r:id="rId7"/>
    <p:sldId id="271" r:id="rId8"/>
    <p:sldId id="272" r:id="rId9"/>
    <p:sldId id="273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D0EA"/>
    <a:srgbClr val="AFD2EF"/>
    <a:srgbClr val="C9E8B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88" autoAdjust="0"/>
    <p:restoredTop sz="94660"/>
  </p:normalViewPr>
  <p:slideViewPr>
    <p:cSldViewPr snapToGrid="0">
      <p:cViewPr>
        <p:scale>
          <a:sx n="66" d="100"/>
          <a:sy n="66" d="100"/>
        </p:scale>
        <p:origin x="-1229" y="-4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120" y="1714226"/>
            <a:ext cx="2331594" cy="26042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033" y="2034294"/>
            <a:ext cx="1519775" cy="1855704"/>
          </a:xfrm>
          <a:prstGeom prst="rect">
            <a:avLst/>
          </a:prstGeom>
        </p:spPr>
      </p:pic>
      <p:sp>
        <p:nvSpPr>
          <p:cNvPr id="13" name="1/2 액자 12"/>
          <p:cNvSpPr/>
          <p:nvPr/>
        </p:nvSpPr>
        <p:spPr>
          <a:xfrm>
            <a:off x="4464650" y="1777434"/>
            <a:ext cx="2096752" cy="2421675"/>
          </a:xfrm>
          <a:prstGeom prst="halfFrame">
            <a:avLst>
              <a:gd name="adj1" fmla="val 11110"/>
              <a:gd name="adj2" fmla="val 11852"/>
            </a:avLst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1/2 액자 13"/>
          <p:cNvSpPr/>
          <p:nvPr/>
        </p:nvSpPr>
        <p:spPr>
          <a:xfrm rot="10800000">
            <a:off x="8778910" y="1865511"/>
            <a:ext cx="1899138" cy="2421675"/>
          </a:xfrm>
          <a:prstGeom prst="halfFrame">
            <a:avLst>
              <a:gd name="adj1" fmla="val 12592"/>
              <a:gd name="adj2" fmla="val 11852"/>
            </a:avLst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4797084" y="2060420"/>
            <a:ext cx="5570808" cy="1962940"/>
          </a:xfrm>
          <a:prstGeom prst="frame">
            <a:avLst>
              <a:gd name="adj1" fmla="val 533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37678" y="2380170"/>
            <a:ext cx="454483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백마 머니</a:t>
            </a:r>
            <a:endParaRPr lang="en-US" altLang="ko-KR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>
          <a:xfrm>
            <a:off x="2028870" y="2447991"/>
            <a:ext cx="8561746" cy="977621"/>
          </a:xfrm>
        </p:spPr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0914" y="467988"/>
            <a:ext cx="8455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6</a:t>
            </a:r>
            <a:r>
              <a:rPr lang="ko-KR" altLang="en-US" sz="7200" b="1" dirty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조 </a:t>
            </a:r>
            <a:r>
              <a:rPr lang="en-US" altLang="ko-KR" sz="7200" b="1" dirty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Project</a:t>
            </a:r>
            <a:endParaRPr lang="ko-KR" altLang="en-US" sz="7200" b="1" dirty="0">
              <a:ln/>
              <a:pattFill prst="pct90">
                <a:fgClr>
                  <a:schemeClr val="accent4">
                    <a:lumMod val="75000"/>
                  </a:schemeClr>
                </a:fgClr>
                <a:bgClr>
                  <a:schemeClr val="bg1"/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282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구름 6"/>
          <p:cNvSpPr/>
          <p:nvPr/>
        </p:nvSpPr>
        <p:spPr>
          <a:xfrm>
            <a:off x="2815771" y="1872344"/>
            <a:ext cx="6270171" cy="25400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1829" y="2539999"/>
            <a:ext cx="6662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하며 느낀 점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02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1" y="1059543"/>
            <a:ext cx="9637485" cy="4470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54513" y="2633023"/>
            <a:ext cx="751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8000" dirty="0" smtClean="0">
                <a:solidFill>
                  <a:schemeClr val="bg1"/>
                </a:solidFill>
              </a:rPr>
              <a:t>.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1494970" y="186161"/>
            <a:ext cx="4616283" cy="924356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 flipV="1">
            <a:off x="6111255" y="152574"/>
            <a:ext cx="5021203" cy="92839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5903575" y="-14511"/>
            <a:ext cx="415360" cy="33417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432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82145" y="754642"/>
            <a:ext cx="9520158" cy="104923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Above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Project</a:t>
            </a:r>
            <a:r>
              <a:rPr lang="ko-KR" altLang="en-US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소개</a:t>
            </a:r>
            <a:r>
              <a:rPr lang="en-US" altLang="ko-KR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팀 소개</a:t>
            </a:r>
            <a:r>
              <a:rPr lang="en-US" altLang="ko-KR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</a:t>
            </a:r>
            <a:endParaRPr lang="ko-KR" altLang="en-US" sz="4400" b="1" dirty="0">
              <a:ln/>
              <a:pattFill prst="pct90">
                <a:fgClr>
                  <a:schemeClr val="accent4">
                    <a:lumMod val="75000"/>
                  </a:schemeClr>
                </a:fgClr>
                <a:bgClr>
                  <a:schemeClr val="bg1"/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82145" y="1737051"/>
            <a:ext cx="99493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54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팀명</a:t>
            </a:r>
            <a:r>
              <a:rPr lang="ko-KR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ko-KR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: </a:t>
            </a:r>
            <a:r>
              <a:rPr lang="ko-KR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백마 머니</a:t>
            </a:r>
            <a:endParaRPr lang="en-US" altLang="ko-KR" sz="5400" b="1" cap="none" spc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1886" y="2946400"/>
            <a:ext cx="8258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기본기에 충실하자</a:t>
            </a:r>
            <a:r>
              <a:rPr lang="en-US" altLang="ko-KR" sz="6000" dirty="0" smtClean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  <a:endParaRPr lang="ko-KR" altLang="en-US" sz="6000" dirty="0">
              <a:solidFill>
                <a:srgbClr val="FF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192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82145" y="754642"/>
            <a:ext cx="9520158" cy="104923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Above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Project</a:t>
            </a:r>
            <a:r>
              <a:rPr lang="ko-KR" altLang="en-US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소개</a:t>
            </a:r>
            <a:r>
              <a:rPr lang="en-US" altLang="ko-KR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팀 소개</a:t>
            </a:r>
            <a:r>
              <a:rPr lang="en-US" altLang="ko-KR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</a:t>
            </a:r>
            <a:endParaRPr lang="ko-KR" altLang="en-US" sz="4400" b="1" dirty="0">
              <a:ln/>
              <a:pattFill prst="pct90">
                <a:fgClr>
                  <a:schemeClr val="accent4">
                    <a:lumMod val="75000"/>
                  </a:schemeClr>
                </a:fgClr>
                <a:bgClr>
                  <a:schemeClr val="bg1"/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629297" y="1960325"/>
            <a:ext cx="2981194" cy="83924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팀장 </a:t>
            </a:r>
            <a:r>
              <a:rPr lang="en-US" altLang="ko-KR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 </a:t>
            </a:r>
            <a:r>
              <a:rPr lang="ko-KR" altLang="en-US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김형윤</a:t>
            </a:r>
            <a:endParaRPr lang="ko-KR" altLang="en-US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977911" y="1960325"/>
            <a:ext cx="2981194" cy="83924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부 팀장 </a:t>
            </a:r>
            <a:r>
              <a:rPr lang="en-US" altLang="ko-KR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 </a:t>
            </a:r>
            <a:r>
              <a:rPr lang="ko-KR" altLang="en-US" sz="20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최낙준</a:t>
            </a:r>
            <a:endParaRPr lang="ko-KR" altLang="en-US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8" name="직선 연결선 7"/>
          <p:cNvCxnSpPr>
            <a:stCxn id="2" idx="3"/>
            <a:endCxn id="6" idx="1"/>
          </p:cNvCxnSpPr>
          <p:nvPr/>
        </p:nvCxnSpPr>
        <p:spPr>
          <a:xfrm>
            <a:off x="4610491" y="2379947"/>
            <a:ext cx="236742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551146" y="4427952"/>
            <a:ext cx="2981194" cy="83924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팀원 </a:t>
            </a:r>
            <a:r>
              <a:rPr lang="en-US" altLang="ko-KR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 </a:t>
            </a:r>
            <a:r>
              <a:rPr lang="ko-KR" alt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박준형</a:t>
            </a:r>
            <a:endParaRPr lang="ko-KR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03604" y="4427952"/>
            <a:ext cx="2981194" cy="83924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팀원 </a:t>
            </a:r>
            <a: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 </a:t>
            </a:r>
            <a:r>
              <a:rPr lang="ko-KR" alt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민진호</a:t>
            </a:r>
            <a:endParaRPr lang="ko-KR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056061" y="4427952"/>
            <a:ext cx="2981194" cy="83924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팀원 </a:t>
            </a:r>
            <a: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 </a:t>
            </a:r>
            <a:r>
              <a:rPr lang="ko-KR" altLang="en-US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지상동</a:t>
            </a:r>
            <a:endParaRPr lang="ko-KR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5794201" y="2379948"/>
            <a:ext cx="0" cy="121502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041743" y="3594970"/>
            <a:ext cx="776249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9804239" y="3594970"/>
            <a:ext cx="0" cy="83298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5794201" y="3594970"/>
            <a:ext cx="0" cy="83298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2041743" y="3594970"/>
            <a:ext cx="0" cy="83298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423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027288" y="2699556"/>
            <a:ext cx="9520158" cy="104923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Above"/>
            <a:lightRig rig="threePt" dir="t"/>
          </a:scene3d>
          <a:sp3d>
            <a:bevelT w="165100" prst="coolSlant"/>
          </a:sp3d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8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주제 소개</a:t>
            </a:r>
            <a:endParaRPr lang="ko-KR" altLang="en-US" sz="8800" b="1" dirty="0">
              <a:ln/>
              <a:pattFill prst="pct90">
                <a:fgClr>
                  <a:schemeClr val="accent4">
                    <a:lumMod val="75000"/>
                  </a:schemeClr>
                </a:fgClr>
                <a:bgClr>
                  <a:schemeClr val="bg1"/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333829" y="232229"/>
            <a:ext cx="2991864" cy="2538804"/>
            <a:chOff x="1973637" y="1700461"/>
            <a:chExt cx="3736343" cy="321276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3637" y="1700461"/>
              <a:ext cx="2445408" cy="321276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391746" y="2386315"/>
              <a:ext cx="1730311" cy="229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Empno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pk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Name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Dept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Position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Phone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Year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Birth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imagepath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45005" y="1700461"/>
              <a:ext cx="3564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Berlin Sans FB Demi" panose="020E0802020502020306" pitchFamily="34" charset="0"/>
                </a:rPr>
                <a:t>employee</a:t>
              </a:r>
              <a:endParaRPr lang="ko-KR" altLang="en-US" sz="2400" b="1" dirty="0">
                <a:latin typeface="Berlin Sans FB Demi" panose="020E0802020502020306" pitchFamily="34" charset="0"/>
              </a:endParaRPr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8660599" y="4382200"/>
            <a:ext cx="160357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6801865" y="3614058"/>
            <a:ext cx="4736993" cy="2538804"/>
            <a:chOff x="8105361" y="1656918"/>
            <a:chExt cx="5317563" cy="321276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5361" y="1656918"/>
              <a:ext cx="5317563" cy="321276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016123" y="1772345"/>
              <a:ext cx="3564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Berlin Sans FB Demi" panose="020E0802020502020306" pitchFamily="34" charset="0"/>
                </a:rPr>
                <a:t>Calendar</a:t>
              </a:r>
              <a:endParaRPr lang="ko-KR" altLang="en-US" sz="2400" b="1" dirty="0">
                <a:latin typeface="Berlin Sans FB Demi" panose="020E0802020502020306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60639" y="2362654"/>
              <a:ext cx="43252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CALENDARMEMO_IDName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CALENDARMEMO_CONTENTSPosition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CALENDARMEMO_YEAR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CALENDARMEMO_MONTH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CALENDARMEMO_DAY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CALENDARMEMO_PAY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101463" y="232229"/>
            <a:ext cx="3282421" cy="2538804"/>
            <a:chOff x="5740093" y="1664175"/>
            <a:chExt cx="4099200" cy="3212760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3" y="1664175"/>
              <a:ext cx="2445408" cy="321276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998546" y="2451629"/>
              <a:ext cx="14830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Enum_id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fk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Password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74318" y="1749976"/>
              <a:ext cx="3564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Berlin Sans FB Demi" panose="020E0802020502020306" pitchFamily="34" charset="0"/>
                </a:rPr>
                <a:t>Login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677581" y="232229"/>
            <a:ext cx="3049976" cy="2538804"/>
            <a:chOff x="4288665" y="648176"/>
            <a:chExt cx="3808914" cy="3212760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8665" y="648176"/>
              <a:ext cx="2445408" cy="321276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4663232" y="1421116"/>
              <a:ext cx="132760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Empno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fk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Year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Month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Pay</a:t>
              </a:r>
            </a:p>
            <a:p>
              <a:pPr marL="285750" indent="-285750">
                <a:buFontTx/>
                <a:buChar char="-"/>
              </a:pP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32604" y="704949"/>
              <a:ext cx="3564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latin typeface="Berlin Sans FB Demi" panose="020E0802020502020306" pitchFamily="34" charset="0"/>
                </a:rPr>
                <a:t>Emp_pay</a:t>
              </a:r>
              <a:endParaRPr lang="ko-KR" altLang="en-US" sz="2400" b="1" dirty="0"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313406" y="3572669"/>
            <a:ext cx="2854642" cy="2538804"/>
            <a:chOff x="5345405" y="3645240"/>
            <a:chExt cx="3564975" cy="3212760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2721" y="3645240"/>
              <a:ext cx="3418421" cy="321276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5737289" y="4418180"/>
              <a:ext cx="132760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Empno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fk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Year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Month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Day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Pay</a:t>
              </a:r>
            </a:p>
            <a:p>
              <a:pPr marL="285750" indent="-285750">
                <a:buFontTx/>
                <a:buChar char="-"/>
              </a:pP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45405" y="3687498"/>
              <a:ext cx="3564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err="1" smtClean="0">
                  <a:latin typeface="Berlin Sans FB Demi" panose="020E0802020502020306" pitchFamily="34" charset="0"/>
                </a:rPr>
                <a:t>Emp_hour_pay</a:t>
              </a:r>
              <a:endParaRPr lang="ko-KR" altLang="en-US" sz="2400" b="1" dirty="0"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29466" y="3529126"/>
            <a:ext cx="3318402" cy="2538804"/>
            <a:chOff x="3287180" y="4334804"/>
            <a:chExt cx="3750857" cy="3212760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7180" y="4334804"/>
              <a:ext cx="2445408" cy="321276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908490" y="5136773"/>
              <a:ext cx="120161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Empno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fk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Bank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Account</a:t>
              </a:r>
            </a:p>
            <a:p>
              <a:pPr marL="285750" indent="-285750">
                <a:buFontTx/>
                <a:buChar char="-"/>
              </a:pP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73062" y="4435120"/>
              <a:ext cx="3564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latin typeface="Berlin Sans FB Demi" panose="020E0802020502020306" pitchFamily="34" charset="0"/>
                </a:rPr>
                <a:t>Emp_bank</a:t>
              </a:r>
              <a:endParaRPr lang="ko-KR" altLang="en-US" sz="2400" b="1" dirty="0"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7526744" y="232229"/>
            <a:ext cx="3491622" cy="2538805"/>
            <a:chOff x="5740093" y="1664175"/>
            <a:chExt cx="4360457" cy="3212760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3" y="1664175"/>
              <a:ext cx="2445408" cy="3212760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5998546" y="2451629"/>
              <a:ext cx="13276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Empno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fk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Go_date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35575" y="1867375"/>
              <a:ext cx="35649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Berlin Sans FB Demi" panose="020E0802020502020306" pitchFamily="34" charset="0"/>
                </a:rPr>
                <a:t>Go</a:t>
              </a:r>
            </a:p>
            <a:p>
              <a:endParaRPr lang="en-US" altLang="ko-KR" sz="2400" b="1" dirty="0" smtClean="0"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0026287" y="232229"/>
            <a:ext cx="3239292" cy="2538805"/>
            <a:chOff x="5740093" y="1664175"/>
            <a:chExt cx="4099200" cy="3212760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3" y="1664175"/>
              <a:ext cx="2445408" cy="321276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5998546" y="2451629"/>
              <a:ext cx="1576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dirty="0" err="1" smtClean="0">
                  <a:solidFill>
                    <a:schemeClr val="bg1"/>
                  </a:solidFill>
                </a:rPr>
                <a:t>Empno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fk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dirty="0" smtClean="0">
                  <a:solidFill>
                    <a:schemeClr val="bg1"/>
                  </a:solidFill>
                </a:rPr>
                <a:t>Back _date</a:t>
              </a:r>
            </a:p>
            <a:p>
              <a:pPr marL="285750" indent="-285750">
                <a:buFontTx/>
                <a:buChar char="-"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74318" y="1749976"/>
              <a:ext cx="35649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latin typeface="Berlin Sans FB Demi" panose="020E0802020502020306" pitchFamily="34" charset="0"/>
                </a:rPr>
                <a:t>Back</a:t>
              </a:r>
            </a:p>
            <a:p>
              <a:endParaRPr lang="en-US" altLang="ko-KR" sz="3200" b="1" dirty="0" smtClean="0">
                <a:latin typeface="Berlin Sans FB Demi" panose="020E0802020502020306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0742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48345" y="43542"/>
            <a:ext cx="378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상황 </a:t>
            </a:r>
            <a:r>
              <a:rPr lang="en-US" altLang="ko-KR" dirty="0" smtClean="0"/>
              <a:t>1.  login </a:t>
            </a:r>
            <a:r>
              <a:rPr lang="ko-KR" altLang="en-US" dirty="0" smtClean="0"/>
              <a:t>시도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비번 찾기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65" name="그룹 64"/>
          <p:cNvGrpSpPr/>
          <p:nvPr/>
        </p:nvGrpSpPr>
        <p:grpSpPr>
          <a:xfrm>
            <a:off x="7743074" y="145148"/>
            <a:ext cx="3282421" cy="2538804"/>
            <a:chOff x="5740093" y="1664175"/>
            <a:chExt cx="4099200" cy="3212760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3" y="1664175"/>
              <a:ext cx="2445408" cy="321276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5998546" y="2451629"/>
              <a:ext cx="14830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Enum_id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fk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Password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74318" y="1749976"/>
              <a:ext cx="3564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Berlin Sans FB Demi" panose="020E0802020502020306" pitchFamily="34" charset="0"/>
                </a:rPr>
                <a:t>Login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4368800" y="275770"/>
            <a:ext cx="2888343" cy="2263033"/>
            <a:chOff x="5740093" y="1664175"/>
            <a:chExt cx="4099200" cy="321276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3" y="1664175"/>
              <a:ext cx="2445408" cy="321276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5998546" y="2451629"/>
              <a:ext cx="590956" cy="3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74318" y="1749976"/>
              <a:ext cx="3564975" cy="584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Berlin Sans FB Demi" panose="020E0802020502020306" pitchFamily="34" charset="0"/>
                </a:rPr>
                <a:t> login()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827312" y="537031"/>
            <a:ext cx="1306288" cy="2394857"/>
            <a:chOff x="5740091" y="1664175"/>
            <a:chExt cx="2828606" cy="3212760"/>
          </a:xfrm>
        </p:grpSpPr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1" y="1664175"/>
              <a:ext cx="2828604" cy="3212760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5766994" y="1819066"/>
              <a:ext cx="2801703" cy="111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Berlin Sans FB Demi" panose="020E0802020502020306" pitchFamily="34" charset="0"/>
                </a:rPr>
                <a:t>First.jsp</a:t>
              </a:r>
            </a:p>
            <a:p>
              <a:endParaRPr lang="en-US" altLang="ko-KR" sz="2400" b="1" dirty="0" smtClean="0"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881257" y="2757714"/>
            <a:ext cx="2975429" cy="2685143"/>
            <a:chOff x="5740093" y="1664175"/>
            <a:chExt cx="4099200" cy="3212760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3" y="1664175"/>
              <a:ext cx="2445408" cy="3212760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6274318" y="1749976"/>
              <a:ext cx="3564975" cy="584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Berlin Sans FB Demi" panose="020E0802020502020306" pitchFamily="34" charset="0"/>
                </a:rPr>
                <a:t> user()</a:t>
              </a:r>
            </a:p>
          </p:txBody>
        </p:sp>
      </p:grpSp>
      <p:cxnSp>
        <p:nvCxnSpPr>
          <p:cNvPr id="84" name="직선 화살표 연결선 83"/>
          <p:cNvCxnSpPr/>
          <p:nvPr/>
        </p:nvCxnSpPr>
        <p:spPr>
          <a:xfrm flipV="1">
            <a:off x="2133599" y="1378260"/>
            <a:ext cx="2191659" cy="327172"/>
          </a:xfrm>
          <a:prstGeom prst="straightConnector1">
            <a:avLst/>
          </a:prstGeom>
          <a:ln w="25400" cmpd="sng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21103423">
            <a:off x="2206171" y="1088572"/>
            <a:ext cx="197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92" name="직선 화살표 연결선 91"/>
          <p:cNvCxnSpPr>
            <a:stCxn id="72" idx="3"/>
            <a:endCxn id="66" idx="1"/>
          </p:cNvCxnSpPr>
          <p:nvPr/>
        </p:nvCxnSpPr>
        <p:spPr>
          <a:xfrm>
            <a:off x="6091862" y="1407287"/>
            <a:ext cx="1651212" cy="7263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83086" y="957943"/>
            <a:ext cx="140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stCxn id="72" idx="3"/>
          </p:cNvCxnSpPr>
          <p:nvPr/>
        </p:nvCxnSpPr>
        <p:spPr>
          <a:xfrm>
            <a:off x="6091862" y="1407287"/>
            <a:ext cx="1702309" cy="1626199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2765580">
            <a:off x="6395996" y="1983468"/>
            <a:ext cx="163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Session</a:t>
            </a:r>
            <a:endParaRPr lang="ko-KR" altLang="en-US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3936512" y="3069768"/>
            <a:ext cx="3799599" cy="2685143"/>
            <a:chOff x="5392587" y="1664175"/>
            <a:chExt cx="4099110" cy="3212760"/>
          </a:xfrm>
        </p:grpSpPr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3906" y="1664175"/>
              <a:ext cx="4017791" cy="3212760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5392587" y="1767342"/>
              <a:ext cx="3958186" cy="478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Berlin Sans FB Demi" panose="020E0802020502020306" pitchFamily="34" charset="0"/>
                </a:rPr>
                <a:t> </a:t>
              </a:r>
              <a:r>
                <a:rPr lang="en-US" altLang="ko-KR" sz="2000" b="1" dirty="0" err="1" smtClean="0">
                  <a:latin typeface="Berlin Sans FB Demi" panose="020E0802020502020306" pitchFamily="34" charset="0"/>
                </a:rPr>
                <a:t>enumfind</a:t>
              </a:r>
              <a:r>
                <a:rPr lang="en-US" altLang="ko-KR" sz="2000" b="1" dirty="0" smtClean="0">
                  <a:latin typeface="Berlin Sans FB Demi" panose="020E0802020502020306" pitchFamily="34" charset="0"/>
                </a:rPr>
                <a:t>(),</a:t>
              </a:r>
              <a:r>
                <a:rPr lang="en-US" altLang="ko-KR" sz="2000" b="1" dirty="0" err="1" smtClean="0">
                  <a:latin typeface="Berlin Sans FB Demi" panose="020E0802020502020306" pitchFamily="34" charset="0"/>
                </a:rPr>
                <a:t>passwdfind</a:t>
              </a:r>
              <a:r>
                <a:rPr lang="en-US" altLang="ko-KR" sz="2000" b="1" dirty="0" smtClean="0">
                  <a:latin typeface="Berlin Sans FB Demi" panose="020E0802020502020306" pitchFamily="34" charset="0"/>
                </a:rPr>
                <a:t>()</a:t>
              </a:r>
            </a:p>
          </p:txBody>
        </p:sp>
      </p:grpSp>
      <p:cxnSp>
        <p:nvCxnSpPr>
          <p:cNvPr id="109" name="직선 화살표 연결선 108"/>
          <p:cNvCxnSpPr>
            <a:stCxn id="76" idx="3"/>
            <a:endCxn id="106" idx="1"/>
          </p:cNvCxnSpPr>
          <p:nvPr/>
        </p:nvCxnSpPr>
        <p:spPr>
          <a:xfrm>
            <a:off x="2133599" y="1734460"/>
            <a:ext cx="1878290" cy="267788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3164942">
            <a:off x="2264232" y="2612568"/>
            <a:ext cx="179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비번 찾기 </a:t>
            </a:r>
            <a:endParaRPr lang="en-US" altLang="ko-KR" dirty="0" smtClean="0"/>
          </a:p>
        </p:txBody>
      </p:sp>
      <p:grpSp>
        <p:nvGrpSpPr>
          <p:cNvPr id="112" name="그룹 111"/>
          <p:cNvGrpSpPr/>
          <p:nvPr/>
        </p:nvGrpSpPr>
        <p:grpSpPr>
          <a:xfrm>
            <a:off x="268509" y="3679372"/>
            <a:ext cx="2924634" cy="2394857"/>
            <a:chOff x="5740091" y="1664175"/>
            <a:chExt cx="2828606" cy="3212760"/>
          </a:xfrm>
        </p:grpSpPr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1" y="1664175"/>
              <a:ext cx="2828604" cy="3212760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5766994" y="1819066"/>
              <a:ext cx="2801703" cy="111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Berlin Sans FB Demi" panose="020E0802020502020306" pitchFamily="34" charset="0"/>
                </a:rPr>
                <a:t>Templatemain.jsp</a:t>
              </a:r>
            </a:p>
            <a:p>
              <a:endParaRPr lang="en-US" altLang="ko-KR" sz="2400" b="1" dirty="0" smtClean="0">
                <a:latin typeface="Berlin Sans FB Demi" panose="020E0802020502020306" pitchFamily="34" charset="0"/>
              </a:endParaRPr>
            </a:p>
          </p:txBody>
        </p:sp>
      </p:grpSp>
      <p:cxnSp>
        <p:nvCxnSpPr>
          <p:cNvPr id="115" name="직선 화살표 연결선 114"/>
          <p:cNvCxnSpPr>
            <a:stCxn id="76" idx="2"/>
            <a:endCxn id="113" idx="0"/>
          </p:cNvCxnSpPr>
          <p:nvPr/>
        </p:nvCxnSpPr>
        <p:spPr>
          <a:xfrm>
            <a:off x="1480456" y="2931888"/>
            <a:ext cx="250369" cy="747484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538517" y="3091541"/>
            <a:ext cx="1828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로그인  성공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4548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48345" y="43542"/>
            <a:ext cx="378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상황 </a:t>
            </a:r>
            <a:r>
              <a:rPr lang="en-US" altLang="ko-KR" dirty="0" smtClean="0"/>
              <a:t>2.  </a:t>
            </a:r>
            <a:r>
              <a:rPr lang="ko-KR" altLang="en-US" dirty="0" smtClean="0"/>
              <a:t>출퇴근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0006664" y="58056"/>
            <a:ext cx="3491622" cy="2538805"/>
            <a:chOff x="5740093" y="1664175"/>
            <a:chExt cx="4360457" cy="321276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3" y="1664175"/>
              <a:ext cx="2445408" cy="321276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998546" y="2451629"/>
              <a:ext cx="13276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Empno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fk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Go_date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35575" y="1867375"/>
              <a:ext cx="35649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Berlin Sans FB Demi" panose="020E0802020502020306" pitchFamily="34" charset="0"/>
                </a:rPr>
                <a:t>Go</a:t>
              </a:r>
            </a:p>
            <a:p>
              <a:endParaRPr lang="en-US" altLang="ko-KR" sz="2400" b="1" dirty="0" smtClean="0"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997261" y="2699659"/>
            <a:ext cx="3239292" cy="2538805"/>
            <a:chOff x="5740093" y="1664175"/>
            <a:chExt cx="4099200" cy="321276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3" y="1664175"/>
              <a:ext cx="2445408" cy="321276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998546" y="2451629"/>
              <a:ext cx="1576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dirty="0" err="1" smtClean="0">
                  <a:solidFill>
                    <a:schemeClr val="bg1"/>
                  </a:solidFill>
                </a:rPr>
                <a:t>Empno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fk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dirty="0" smtClean="0">
                  <a:solidFill>
                    <a:schemeClr val="bg1"/>
                  </a:solidFill>
                </a:rPr>
                <a:t>Back _date</a:t>
              </a:r>
            </a:p>
            <a:p>
              <a:pPr marL="285750" indent="-285750">
                <a:buFontTx/>
                <a:buChar char="-"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74318" y="1749976"/>
              <a:ext cx="35649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latin typeface="Berlin Sans FB Demi" panose="020E0802020502020306" pitchFamily="34" charset="0"/>
                </a:rPr>
                <a:t>Back</a:t>
              </a:r>
            </a:p>
            <a:p>
              <a:endParaRPr lang="en-US" altLang="ko-KR" sz="3200" b="1" dirty="0" smtClean="0"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850719" y="174172"/>
            <a:ext cx="2670631" cy="2263033"/>
            <a:chOff x="5740090" y="1664175"/>
            <a:chExt cx="3790218" cy="321276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0" y="1664175"/>
              <a:ext cx="2719072" cy="321276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998546" y="2451629"/>
              <a:ext cx="590956" cy="3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65333" y="1749976"/>
              <a:ext cx="3564975" cy="655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Berlin Sans FB Demi" panose="020E0802020502020306" pitchFamily="34" charset="0"/>
                </a:rPr>
                <a:t> </a:t>
              </a:r>
              <a:r>
                <a:rPr lang="en-US" altLang="ko-KR" sz="2400" b="1" dirty="0" err="1" smtClean="0">
                  <a:latin typeface="Berlin Sans FB Demi" panose="020E0802020502020306" pitchFamily="34" charset="0"/>
                </a:rPr>
                <a:t>insert_go</a:t>
              </a:r>
              <a:r>
                <a:rPr lang="en-US" altLang="ko-KR" sz="2400" b="1" dirty="0" smtClean="0">
                  <a:latin typeface="Berlin Sans FB Demi" panose="020E0802020502020306" pitchFamily="34" charset="0"/>
                </a:rPr>
                <a:t>()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88686" y="1465951"/>
            <a:ext cx="2249714" cy="2394857"/>
            <a:chOff x="5740091" y="1664175"/>
            <a:chExt cx="2828606" cy="3212760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1" y="1664175"/>
              <a:ext cx="2828604" cy="321276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5849585" y="1819066"/>
              <a:ext cx="2719112" cy="111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latin typeface="Berlin Sans FB Demi" panose="020E0802020502020306" pitchFamily="34" charset="0"/>
                </a:rPr>
                <a:t>dailywage.do</a:t>
              </a:r>
              <a:endParaRPr lang="en-US" altLang="ko-KR" sz="2400" b="1" dirty="0" smtClean="0">
                <a:latin typeface="Berlin Sans FB Demi" panose="020E0802020502020306" pitchFamily="34" charset="0"/>
              </a:endParaRPr>
            </a:p>
            <a:p>
              <a:endParaRPr lang="en-US" altLang="ko-KR" sz="2400" b="1" dirty="0" smtClean="0">
                <a:latin typeface="Berlin Sans FB Demi" panose="020E0802020502020306" pitchFamily="34" charset="0"/>
              </a:endParaRPr>
            </a:p>
          </p:txBody>
        </p:sp>
      </p:grpSp>
      <p:cxnSp>
        <p:nvCxnSpPr>
          <p:cNvPr id="25" name="직선 화살표 연결선 24"/>
          <p:cNvCxnSpPr>
            <a:stCxn id="20" idx="3"/>
            <a:endCxn id="49" idx="1"/>
          </p:cNvCxnSpPr>
          <p:nvPr/>
        </p:nvCxnSpPr>
        <p:spPr>
          <a:xfrm flipV="1">
            <a:off x="2438398" y="1312945"/>
            <a:ext cx="1357062" cy="1350435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6" idx="3"/>
            <a:endCxn id="4" idx="1"/>
          </p:cNvCxnSpPr>
          <p:nvPr/>
        </p:nvCxnSpPr>
        <p:spPr>
          <a:xfrm>
            <a:off x="8766608" y="1305689"/>
            <a:ext cx="1240056" cy="21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95648" y="899885"/>
            <a:ext cx="140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7008812" y="2656115"/>
            <a:ext cx="2251304" cy="2648856"/>
            <a:chOff x="5740093" y="1664175"/>
            <a:chExt cx="2614562" cy="3212760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3" y="1664175"/>
              <a:ext cx="2445408" cy="321276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5942562" y="1787405"/>
              <a:ext cx="2412093" cy="559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Berlin Sans FB Demi" panose="020E0802020502020306" pitchFamily="34" charset="0"/>
                </a:rPr>
                <a:t> </a:t>
              </a:r>
              <a:r>
                <a:rPr lang="en-US" altLang="ko-KR" sz="2000" b="1" dirty="0" err="1" smtClean="0">
                  <a:latin typeface="Berlin Sans FB Demi" panose="020E0802020502020306" pitchFamily="34" charset="0"/>
                </a:rPr>
                <a:t>insert_back</a:t>
              </a:r>
              <a:r>
                <a:rPr lang="en-US" altLang="ko-KR" sz="2000" b="1" dirty="0" smtClean="0">
                  <a:latin typeface="Berlin Sans FB Demi" panose="020E0802020502020306" pitchFamily="34" charset="0"/>
                </a:rPr>
                <a:t>()</a:t>
              </a:r>
            </a:p>
          </p:txBody>
        </p:sp>
      </p:grpSp>
      <p:cxnSp>
        <p:nvCxnSpPr>
          <p:cNvPr id="34" name="직선 화살표 연결선 33"/>
          <p:cNvCxnSpPr>
            <a:stCxn id="20" idx="3"/>
            <a:endCxn id="61" idx="1"/>
          </p:cNvCxnSpPr>
          <p:nvPr/>
        </p:nvCxnSpPr>
        <p:spPr>
          <a:xfrm>
            <a:off x="2438398" y="2663380"/>
            <a:ext cx="1161120" cy="1312934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2" idx="3"/>
            <a:endCxn id="8" idx="1"/>
          </p:cNvCxnSpPr>
          <p:nvPr/>
        </p:nvCxnSpPr>
        <p:spPr>
          <a:xfrm flipV="1">
            <a:off x="9114464" y="3969062"/>
            <a:ext cx="882797" cy="11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114971" y="3526971"/>
            <a:ext cx="133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3795460" y="181428"/>
            <a:ext cx="4187393" cy="2263033"/>
            <a:chOff x="5740091" y="1664175"/>
            <a:chExt cx="3790217" cy="3212760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1" y="1664175"/>
              <a:ext cx="2134880" cy="3212760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5998546" y="2451629"/>
              <a:ext cx="590956" cy="3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65333" y="1749976"/>
              <a:ext cx="3564975" cy="524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>
                  <a:latin typeface="Berlin Sans FB Demi" panose="020E0802020502020306" pitchFamily="34" charset="0"/>
                </a:rPr>
                <a:t>Select_check_go</a:t>
              </a:r>
              <a:r>
                <a:rPr lang="en-US" altLang="ko-KR" b="1" dirty="0" smtClean="0">
                  <a:latin typeface="Berlin Sans FB Demi" panose="020E0802020502020306" pitchFamily="34" charset="0"/>
                </a:rPr>
                <a:t>()</a:t>
              </a:r>
            </a:p>
          </p:txBody>
        </p:sp>
      </p:grpSp>
      <p:cxnSp>
        <p:nvCxnSpPr>
          <p:cNvPr id="55" name="직선 화살표 연결선 54"/>
          <p:cNvCxnSpPr>
            <a:stCxn id="49" idx="3"/>
            <a:endCxn id="16" idx="1"/>
          </p:cNvCxnSpPr>
          <p:nvPr/>
        </p:nvCxnSpPr>
        <p:spPr>
          <a:xfrm flipV="1">
            <a:off x="6154054" y="1305689"/>
            <a:ext cx="696665" cy="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3599518" y="2844797"/>
            <a:ext cx="4187394" cy="2263033"/>
            <a:chOff x="5740090" y="1664175"/>
            <a:chExt cx="3790218" cy="3212760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0" y="1664175"/>
              <a:ext cx="2364791" cy="321276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5998546" y="2451629"/>
              <a:ext cx="590956" cy="3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965333" y="1749976"/>
              <a:ext cx="3564975" cy="524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>
                  <a:latin typeface="Berlin Sans FB Demi" panose="020E0802020502020306" pitchFamily="34" charset="0"/>
                </a:rPr>
                <a:t>Select_check_back</a:t>
              </a:r>
              <a:r>
                <a:rPr lang="en-US" altLang="ko-KR" b="1" dirty="0" smtClean="0">
                  <a:latin typeface="Berlin Sans FB Demi" panose="020E0802020502020306" pitchFamily="34" charset="0"/>
                </a:rPr>
                <a:t>()</a:t>
              </a:r>
            </a:p>
          </p:txBody>
        </p:sp>
      </p:grpSp>
      <p:cxnSp>
        <p:nvCxnSpPr>
          <p:cNvPr id="65" name="직선 화살표 연결선 64"/>
          <p:cNvCxnSpPr>
            <a:stCxn id="61" idx="3"/>
            <a:endCxn id="32" idx="1"/>
          </p:cNvCxnSpPr>
          <p:nvPr/>
        </p:nvCxnSpPr>
        <p:spPr>
          <a:xfrm>
            <a:off x="6212115" y="3976314"/>
            <a:ext cx="796697" cy="4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548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7714" y="116112"/>
            <a:ext cx="445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상황 </a:t>
            </a:r>
            <a:r>
              <a:rPr lang="en-US" altLang="ko-KR" dirty="0" smtClean="0"/>
              <a:t>3.  </a:t>
            </a:r>
            <a:r>
              <a:rPr lang="ko-KR" altLang="en-US" dirty="0" smtClean="0"/>
              <a:t>급여 명세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9434286" y="2032001"/>
            <a:ext cx="2481943" cy="2394857"/>
            <a:chOff x="5849585" y="1683647"/>
            <a:chExt cx="3120592" cy="321276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9585" y="1683647"/>
              <a:ext cx="3120592" cy="321276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959080" y="1741180"/>
              <a:ext cx="2865105" cy="111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Berlin Sans FB Demi" panose="020E0802020502020306" pitchFamily="34" charset="0"/>
                </a:rPr>
                <a:t>payForm.jsp</a:t>
              </a:r>
            </a:p>
            <a:p>
              <a:endParaRPr lang="en-US" altLang="ko-KR" sz="2400" b="1" dirty="0" smtClean="0">
                <a:latin typeface="Berlin Sans FB Demi" panose="020E0802020502020306" pitchFamily="34" charset="0"/>
              </a:endParaRPr>
            </a:p>
          </p:txBody>
        </p:sp>
      </p:grpSp>
      <p:cxnSp>
        <p:nvCxnSpPr>
          <p:cNvPr id="20" name="직선 화살표 연결선 19"/>
          <p:cNvCxnSpPr>
            <a:stCxn id="61" idx="3"/>
            <a:endCxn id="18" idx="1"/>
          </p:cNvCxnSpPr>
          <p:nvPr/>
        </p:nvCxnSpPr>
        <p:spPr>
          <a:xfrm>
            <a:off x="7008076" y="1828801"/>
            <a:ext cx="2426210" cy="1400629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5130799" y="631372"/>
            <a:ext cx="1937658" cy="2394857"/>
            <a:chOff x="5849585" y="1683647"/>
            <a:chExt cx="3220964" cy="3212760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9585" y="1683647"/>
              <a:ext cx="3120592" cy="321276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5959081" y="1741180"/>
              <a:ext cx="3111468" cy="61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Berlin Sans FB Demi" panose="020E0802020502020306" pitchFamily="34" charset="0"/>
                </a:rPr>
                <a:t>payForm0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336800" y="1944913"/>
            <a:ext cx="1937658" cy="2394857"/>
            <a:chOff x="5849585" y="1683647"/>
            <a:chExt cx="3220964" cy="3212760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9585" y="1683647"/>
              <a:ext cx="3120592" cy="321276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5959081" y="1741180"/>
              <a:ext cx="3111468" cy="61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latin typeface="Berlin Sans FB Demi" panose="020E0802020502020306" pitchFamily="34" charset="0"/>
                </a:rPr>
                <a:t>selectPay</a:t>
              </a:r>
              <a:r>
                <a:rPr lang="en-US" altLang="ko-KR" sz="2400" b="1" dirty="0" smtClean="0">
                  <a:latin typeface="Berlin Sans FB Demi" panose="020E0802020502020306" pitchFamily="34" charset="0"/>
                </a:rPr>
                <a:t>()</a:t>
              </a:r>
            </a:p>
          </p:txBody>
        </p:sp>
      </p:grpSp>
      <p:cxnSp>
        <p:nvCxnSpPr>
          <p:cNvPr id="67" name="직선 화살표 연결선 66"/>
          <p:cNvCxnSpPr>
            <a:stCxn id="61" idx="1"/>
            <a:endCxn id="65" idx="3"/>
          </p:cNvCxnSpPr>
          <p:nvPr/>
        </p:nvCxnSpPr>
        <p:spPr>
          <a:xfrm flipH="1">
            <a:off x="4214077" y="1828801"/>
            <a:ext cx="916722" cy="1313541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>
            <a:off x="5109027" y="3207659"/>
            <a:ext cx="1937658" cy="2394857"/>
            <a:chOff x="5849585" y="1683647"/>
            <a:chExt cx="3220964" cy="321276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9585" y="1683647"/>
              <a:ext cx="3120592" cy="321276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5959081" y="1741180"/>
              <a:ext cx="3111468" cy="61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latin typeface="Berlin Sans FB Demi" panose="020E0802020502020306" pitchFamily="34" charset="0"/>
                </a:rPr>
                <a:t>payForm</a:t>
              </a:r>
              <a:endParaRPr lang="en-US" altLang="ko-KR" sz="2400" b="1" dirty="0" smtClean="0">
                <a:latin typeface="Berlin Sans FB Demi" panose="020E0802020502020306" pitchFamily="34" charset="0"/>
              </a:endParaRPr>
            </a:p>
          </p:txBody>
        </p:sp>
      </p:grpSp>
      <p:cxnSp>
        <p:nvCxnSpPr>
          <p:cNvPr id="74" name="직선 화살표 연결선 73"/>
          <p:cNvCxnSpPr>
            <a:stCxn id="72" idx="1"/>
            <a:endCxn id="65" idx="3"/>
          </p:cNvCxnSpPr>
          <p:nvPr/>
        </p:nvCxnSpPr>
        <p:spPr>
          <a:xfrm flipH="1" flipV="1">
            <a:off x="4214077" y="3142342"/>
            <a:ext cx="894950" cy="1262746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2" idx="3"/>
            <a:endCxn id="18" idx="1"/>
          </p:cNvCxnSpPr>
          <p:nvPr/>
        </p:nvCxnSpPr>
        <p:spPr>
          <a:xfrm flipV="1">
            <a:off x="6986304" y="3229430"/>
            <a:ext cx="2447982" cy="1175658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65" idx="3"/>
          </p:cNvCxnSpPr>
          <p:nvPr/>
        </p:nvCxnSpPr>
        <p:spPr>
          <a:xfrm flipV="1">
            <a:off x="4214077" y="1335314"/>
            <a:ext cx="880437" cy="1807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5" idx="3"/>
          </p:cNvCxnSpPr>
          <p:nvPr/>
        </p:nvCxnSpPr>
        <p:spPr>
          <a:xfrm>
            <a:off x="4214077" y="3142342"/>
            <a:ext cx="923980" cy="1734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181125" y="1872342"/>
            <a:ext cx="2721733" cy="2538804"/>
            <a:chOff x="4288665" y="648176"/>
            <a:chExt cx="3808914" cy="3212760"/>
          </a:xfrm>
        </p:grpSpPr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8665" y="648176"/>
              <a:ext cx="2445408" cy="3212760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4663232" y="1421116"/>
              <a:ext cx="132760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Empno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fk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Year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Month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Pay</a:t>
              </a:r>
            </a:p>
            <a:p>
              <a:pPr marL="285750" indent="-285750">
                <a:buFontTx/>
                <a:buChar char="-"/>
              </a:pP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532604" y="704949"/>
              <a:ext cx="3564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latin typeface="Berlin Sans FB Demi" panose="020E0802020502020306" pitchFamily="34" charset="0"/>
                </a:rPr>
                <a:t>Emp_pay</a:t>
              </a:r>
              <a:endParaRPr lang="ko-KR" altLang="en-US" sz="2400" b="1" dirty="0">
                <a:latin typeface="Berlin Sans FB Demi" panose="020E0802020502020306" pitchFamily="34" charset="0"/>
              </a:endParaRPr>
            </a:p>
          </p:txBody>
        </p:sp>
      </p:grpSp>
      <p:cxnSp>
        <p:nvCxnSpPr>
          <p:cNvPr id="115" name="꺾인 연결선 114"/>
          <p:cNvCxnSpPr>
            <a:stCxn id="108" idx="3"/>
            <a:endCxn id="65" idx="1"/>
          </p:cNvCxnSpPr>
          <p:nvPr/>
        </p:nvCxnSpPr>
        <p:spPr>
          <a:xfrm>
            <a:off x="1928538" y="3141744"/>
            <a:ext cx="408262" cy="59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548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0800" y="2540000"/>
            <a:ext cx="95213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 smtClean="0"/>
              <a:t>시연</a:t>
            </a:r>
            <a:endParaRPr lang="en-US" altLang="ko-KR" sz="8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1995</TotalTime>
  <Words>180</Words>
  <Application>Microsoft Office PowerPoint</Application>
  <PresentationFormat>사용자 지정</PresentationFormat>
  <Paragraphs>94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Gallery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Nk Choi</dc:creator>
  <cp:lastModifiedBy>kosta</cp:lastModifiedBy>
  <cp:revision>115</cp:revision>
  <dcterms:created xsi:type="dcterms:W3CDTF">2016-09-29T10:46:39Z</dcterms:created>
  <dcterms:modified xsi:type="dcterms:W3CDTF">2016-10-07T08:49:03Z</dcterms:modified>
</cp:coreProperties>
</file>