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73" r:id="rId13"/>
    <p:sldId id="268" r:id="rId14"/>
    <p:sldId id="272" r:id="rId15"/>
    <p:sldId id="269" r:id="rId16"/>
    <p:sldId id="271" r:id="rId17"/>
    <p:sldId id="274" r:id="rId18"/>
    <p:sldId id="275" r:id="rId19"/>
    <p:sldId id="257" r:id="rId20"/>
  </p:sldIdLst>
  <p:sldSz cx="12192000" cy="6858000"/>
  <p:notesSz cx="6858000" cy="9144000"/>
  <p:embeddedFontLst>
    <p:embeddedFont>
      <p:font typeface="210 동화책 L" pitchFamily="18" charset="-127"/>
      <p:regular r:id="rId21"/>
    </p:embeddedFont>
    <p:embeddedFont>
      <p:font typeface="맑은 고딕" pitchFamily="50" charset="-127"/>
      <p:regular r:id="rId22"/>
      <p:bold r:id="rId23"/>
    </p:embeddedFont>
    <p:embeddedFont>
      <p:font typeface="나눔고딕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F3700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888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377E-75B8-4A11-833D-E0BA8C8C9FC1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5A92-31E6-4D25-8C84-B9D250889E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2874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377E-75B8-4A11-833D-E0BA8C8C9FC1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5A92-31E6-4D25-8C84-B9D250889E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3078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377E-75B8-4A11-833D-E0BA8C8C9FC1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5A92-31E6-4D25-8C84-B9D250889E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087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377E-75B8-4A11-833D-E0BA8C8C9FC1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5A92-31E6-4D25-8C84-B9D250889E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7818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377E-75B8-4A11-833D-E0BA8C8C9FC1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5A92-31E6-4D25-8C84-B9D250889E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1893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377E-75B8-4A11-833D-E0BA8C8C9FC1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5A92-31E6-4D25-8C84-B9D250889E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3440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377E-75B8-4A11-833D-E0BA8C8C9FC1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5A92-31E6-4D25-8C84-B9D250889E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3714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377E-75B8-4A11-833D-E0BA8C8C9FC1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5A92-31E6-4D25-8C84-B9D250889E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0446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377E-75B8-4A11-833D-E0BA8C8C9FC1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5A92-31E6-4D25-8C84-B9D250889E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5068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377E-75B8-4A11-833D-E0BA8C8C9FC1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5A92-31E6-4D25-8C84-B9D250889E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306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377E-75B8-4A11-833D-E0BA8C8C9FC1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5A92-31E6-4D25-8C84-B9D250889E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99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C377E-75B8-4A11-833D-E0BA8C8C9FC1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C5A92-31E6-4D25-8C84-B9D250889E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892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&#44608;&#46020;&#50672;\Documents\&#52852;&#52852;&#50724;&#53665;%20&#48155;&#51008;%20&#54028;&#51068;\ppt\&#49884;&#50672;%20&#46041;&#50689;&#49345;.avi" TargetMode="Externa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376279" y="2636169"/>
            <a:ext cx="4110356" cy="92333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JUICY CALL</a:t>
            </a:r>
            <a:endParaRPr lang="ko-KR" altLang="en-US" sz="5400" dirty="0">
              <a:solidFill>
                <a:schemeClr val="bg1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323557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-20535" y="6553200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12368" y="3755676"/>
            <a:ext cx="3174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By.</a:t>
            </a:r>
            <a:r>
              <a:rPr lang="ko-KR" altLang="en-US" sz="36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아침에 </a:t>
            </a:r>
            <a:r>
              <a:rPr lang="ko-KR" altLang="en-US" sz="3600" dirty="0" err="1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쥬씨</a:t>
            </a:r>
            <a:endParaRPr lang="ko-KR" altLang="en-US" sz="3600" dirty="0">
              <a:solidFill>
                <a:srgbClr val="FF6600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659987" y="1511104"/>
            <a:ext cx="3854549" cy="3854549"/>
            <a:chOff x="1659987" y="1511104"/>
            <a:chExt cx="3854549" cy="3854549"/>
          </a:xfrm>
        </p:grpSpPr>
        <p:sp>
          <p:nvSpPr>
            <p:cNvPr id="16" name="타원 15"/>
            <p:cNvSpPr/>
            <p:nvPr/>
          </p:nvSpPr>
          <p:spPr>
            <a:xfrm>
              <a:off x="1659987" y="1511104"/>
              <a:ext cx="3854549" cy="3854549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2394675" y="1753345"/>
              <a:ext cx="2430098" cy="3612308"/>
              <a:chOff x="2394675" y="1753345"/>
              <a:chExt cx="2430098" cy="3612308"/>
            </a:xfrm>
          </p:grpSpPr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2394675" y="1753345"/>
                <a:ext cx="2430098" cy="3612308"/>
              </a:xfrm>
              <a:prstGeom prst="rect">
                <a:avLst/>
              </a:prstGeom>
            </p:spPr>
          </p:pic>
          <p:sp>
            <p:nvSpPr>
              <p:cNvPr id="32" name="직사각형 31"/>
              <p:cNvSpPr/>
              <p:nvPr/>
            </p:nvSpPr>
            <p:spPr>
              <a:xfrm>
                <a:off x="2700997" y="2940148"/>
                <a:ext cx="393895" cy="2532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434111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323557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2172" y="769257"/>
            <a:ext cx="4891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210 동화책 L" pitchFamily="18" charset="-127"/>
                <a:ea typeface="210 동화책 L" pitchFamily="18" charset="-127"/>
              </a:rPr>
              <a:t>3. </a:t>
            </a:r>
            <a:r>
              <a:rPr lang="ko-KR" altLang="en-US" sz="4000" dirty="0" smtClean="0">
                <a:latin typeface="210 동화책 L" pitchFamily="18" charset="-127"/>
                <a:ea typeface="210 동화책 L" pitchFamily="18" charset="-127"/>
              </a:rPr>
              <a:t>스토리보드 </a:t>
            </a:r>
            <a:r>
              <a:rPr lang="en-US" altLang="ko-KR" sz="4000" dirty="0" smtClean="0">
                <a:latin typeface="210 동화책 L" pitchFamily="18" charset="-127"/>
                <a:ea typeface="210 동화책 L" pitchFamily="18" charset="-127"/>
              </a:rPr>
              <a:t>(</a:t>
            </a:r>
            <a:r>
              <a:rPr lang="ko-KR" altLang="en-US" sz="4000" dirty="0" smtClean="0">
                <a:latin typeface="210 동화책 L" pitchFamily="18" charset="-127"/>
                <a:ea typeface="210 동화책 L" pitchFamily="18" charset="-127"/>
              </a:rPr>
              <a:t>판매자용</a:t>
            </a:r>
            <a:r>
              <a:rPr lang="en-US" altLang="ko-KR" sz="4000" dirty="0" smtClean="0">
                <a:latin typeface="210 동화책 L" pitchFamily="18" charset="-127"/>
                <a:ea typeface="210 동화책 L" pitchFamily="18" charset="-127"/>
              </a:rPr>
              <a:t>)</a:t>
            </a:r>
            <a:endParaRPr lang="ko-KR" altLang="en-US" sz="4000" dirty="0">
              <a:latin typeface="210 동화책 L" pitchFamily="18" charset="-127"/>
              <a:ea typeface="210 동화책 L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-20535" y="6553200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951403" y="6179399"/>
            <a:ext cx="124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By.</a:t>
            </a:r>
            <a:r>
              <a:rPr lang="ko-KR" altLang="en-US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아침에 </a:t>
            </a:r>
            <a:r>
              <a:rPr lang="ko-KR" altLang="en-US" sz="1200" dirty="0" err="1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쥬씨</a:t>
            </a:r>
            <a:endParaRPr lang="ko-KR" altLang="en-US" sz="1200" dirty="0">
              <a:solidFill>
                <a:srgbClr val="FF6600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grpSp>
        <p:nvGrpSpPr>
          <p:cNvPr id="2" name="그룹 9"/>
          <p:cNvGrpSpPr/>
          <p:nvPr/>
        </p:nvGrpSpPr>
        <p:grpSpPr>
          <a:xfrm>
            <a:off x="11214544" y="5400210"/>
            <a:ext cx="705898" cy="705898"/>
            <a:chOff x="5172388" y="3501668"/>
            <a:chExt cx="1806154" cy="1806154"/>
          </a:xfrm>
        </p:grpSpPr>
        <p:sp>
          <p:nvSpPr>
            <p:cNvPr id="8" name="타원 7"/>
            <p:cNvSpPr/>
            <p:nvPr/>
          </p:nvSpPr>
          <p:spPr>
            <a:xfrm>
              <a:off x="5172388" y="3501668"/>
              <a:ext cx="1806154" cy="180615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그룹 32"/>
            <p:cNvGrpSpPr/>
            <p:nvPr/>
          </p:nvGrpSpPr>
          <p:grpSpPr>
            <a:xfrm>
              <a:off x="5506121" y="3615177"/>
              <a:ext cx="1138688" cy="1692645"/>
              <a:chOff x="1485949" y="1753347"/>
              <a:chExt cx="2430098" cy="3612308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485949" y="1753347"/>
                <a:ext cx="2430098" cy="3612308"/>
              </a:xfrm>
              <a:prstGeom prst="rect">
                <a:avLst/>
              </a:prstGeom>
            </p:spPr>
          </p:pic>
          <p:sp>
            <p:nvSpPr>
              <p:cNvPr id="11" name="직사각형 10"/>
              <p:cNvSpPr/>
              <p:nvPr/>
            </p:nvSpPr>
            <p:spPr>
              <a:xfrm>
                <a:off x="2700997" y="2940148"/>
                <a:ext cx="393895" cy="2532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9825" y="1496778"/>
            <a:ext cx="73723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950901" y="2716956"/>
            <a:ext cx="6249128" cy="120032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4. DB </a:t>
            </a:r>
            <a:r>
              <a:rPr lang="ko-KR" altLang="en-US" sz="7200" dirty="0" smtClean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테이블</a:t>
            </a:r>
            <a:endParaRPr lang="ko-KR" altLang="en-US" sz="7200" dirty="0">
              <a:solidFill>
                <a:schemeClr val="bg1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323557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-20535" y="6553200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951403" y="6179399"/>
            <a:ext cx="124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By.</a:t>
            </a:r>
            <a:r>
              <a:rPr lang="ko-KR" altLang="en-US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아침에 </a:t>
            </a:r>
            <a:r>
              <a:rPr lang="ko-KR" altLang="en-US" sz="1200" dirty="0" err="1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쥬씨</a:t>
            </a:r>
            <a:endParaRPr lang="ko-KR" altLang="en-US" sz="1200" dirty="0">
              <a:solidFill>
                <a:srgbClr val="FF6600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grpSp>
        <p:nvGrpSpPr>
          <p:cNvPr id="2" name="그룹 9"/>
          <p:cNvGrpSpPr/>
          <p:nvPr/>
        </p:nvGrpSpPr>
        <p:grpSpPr>
          <a:xfrm>
            <a:off x="11214544" y="5400210"/>
            <a:ext cx="705898" cy="705898"/>
            <a:chOff x="5172388" y="3501668"/>
            <a:chExt cx="1806154" cy="1806154"/>
          </a:xfrm>
        </p:grpSpPr>
        <p:sp>
          <p:nvSpPr>
            <p:cNvPr id="16" name="타원 15"/>
            <p:cNvSpPr/>
            <p:nvPr/>
          </p:nvSpPr>
          <p:spPr>
            <a:xfrm>
              <a:off x="5172388" y="3501668"/>
              <a:ext cx="1806154" cy="180615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" name="그룹 32"/>
            <p:cNvGrpSpPr/>
            <p:nvPr/>
          </p:nvGrpSpPr>
          <p:grpSpPr>
            <a:xfrm>
              <a:off x="5506121" y="3615177"/>
              <a:ext cx="1138688" cy="1692645"/>
              <a:chOff x="1485949" y="1753347"/>
              <a:chExt cx="2430098" cy="3612308"/>
            </a:xfrm>
          </p:grpSpPr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485949" y="1753347"/>
                <a:ext cx="2430098" cy="3612308"/>
              </a:xfrm>
              <a:prstGeom prst="rect">
                <a:avLst/>
              </a:prstGeom>
            </p:spPr>
          </p:pic>
          <p:sp>
            <p:nvSpPr>
              <p:cNvPr id="32" name="직사각형 31"/>
              <p:cNvSpPr/>
              <p:nvPr/>
            </p:nvSpPr>
            <p:spPr>
              <a:xfrm>
                <a:off x="2700997" y="2940148"/>
                <a:ext cx="393895" cy="2532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242848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323557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2171" y="769257"/>
            <a:ext cx="5617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210 동화책 L" pitchFamily="18" charset="-127"/>
                <a:ea typeface="210 동화책 L" pitchFamily="18" charset="-127"/>
              </a:rPr>
              <a:t>4. DB </a:t>
            </a:r>
            <a:r>
              <a:rPr lang="ko-KR" altLang="en-US" sz="4000" dirty="0" smtClean="0">
                <a:latin typeface="210 동화책 L" pitchFamily="18" charset="-127"/>
                <a:ea typeface="210 동화책 L" pitchFamily="18" charset="-127"/>
              </a:rPr>
              <a:t>테이블</a:t>
            </a:r>
            <a:endParaRPr lang="ko-KR" altLang="en-US" sz="4000" dirty="0">
              <a:latin typeface="210 동화책 L" pitchFamily="18" charset="-127"/>
              <a:ea typeface="210 동화책 L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-20535" y="6553200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951403" y="6179399"/>
            <a:ext cx="124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By.</a:t>
            </a:r>
            <a:r>
              <a:rPr lang="ko-KR" altLang="en-US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아침에 </a:t>
            </a:r>
            <a:r>
              <a:rPr lang="ko-KR" altLang="en-US" sz="1200" dirty="0" err="1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쥬씨</a:t>
            </a:r>
            <a:endParaRPr lang="ko-KR" altLang="en-US" sz="1200" dirty="0">
              <a:solidFill>
                <a:srgbClr val="FF6600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grpSp>
        <p:nvGrpSpPr>
          <p:cNvPr id="2" name="그룹 9"/>
          <p:cNvGrpSpPr/>
          <p:nvPr/>
        </p:nvGrpSpPr>
        <p:grpSpPr>
          <a:xfrm>
            <a:off x="11214544" y="5400210"/>
            <a:ext cx="705898" cy="705898"/>
            <a:chOff x="5172388" y="3501668"/>
            <a:chExt cx="1806154" cy="1806154"/>
          </a:xfrm>
        </p:grpSpPr>
        <p:sp>
          <p:nvSpPr>
            <p:cNvPr id="8" name="타원 7"/>
            <p:cNvSpPr/>
            <p:nvPr/>
          </p:nvSpPr>
          <p:spPr>
            <a:xfrm>
              <a:off x="5172388" y="3501668"/>
              <a:ext cx="1806154" cy="180615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그룹 32"/>
            <p:cNvGrpSpPr/>
            <p:nvPr/>
          </p:nvGrpSpPr>
          <p:grpSpPr>
            <a:xfrm>
              <a:off x="5506121" y="3615177"/>
              <a:ext cx="1138688" cy="1692645"/>
              <a:chOff x="1485949" y="1753347"/>
              <a:chExt cx="2430098" cy="3612308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485949" y="1753347"/>
                <a:ext cx="2430098" cy="3612308"/>
              </a:xfrm>
              <a:prstGeom prst="rect">
                <a:avLst/>
              </a:prstGeom>
            </p:spPr>
          </p:pic>
          <p:sp>
            <p:nvSpPr>
              <p:cNvPr id="11" name="직사각형 10"/>
              <p:cNvSpPr/>
              <p:nvPr/>
            </p:nvSpPr>
            <p:spPr>
              <a:xfrm>
                <a:off x="2700997" y="2940148"/>
                <a:ext cx="393895" cy="2532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3563" y="1647819"/>
            <a:ext cx="85248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950902" y="2716955"/>
            <a:ext cx="6570470" cy="120032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5. </a:t>
            </a:r>
            <a:r>
              <a:rPr lang="ko-KR" altLang="en-US" sz="7200" dirty="0" smtClean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유저 시나리오</a:t>
            </a:r>
            <a:endParaRPr lang="ko-KR" altLang="en-US" sz="7200" dirty="0">
              <a:solidFill>
                <a:schemeClr val="bg1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323557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-20535" y="6553200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951403" y="6179399"/>
            <a:ext cx="124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By.</a:t>
            </a:r>
            <a:r>
              <a:rPr lang="ko-KR" altLang="en-US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아침에 </a:t>
            </a:r>
            <a:r>
              <a:rPr lang="ko-KR" altLang="en-US" sz="1200" dirty="0" err="1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쥬씨</a:t>
            </a:r>
            <a:endParaRPr lang="ko-KR" altLang="en-US" sz="1200" dirty="0">
              <a:solidFill>
                <a:srgbClr val="FF6600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grpSp>
        <p:nvGrpSpPr>
          <p:cNvPr id="2" name="그룹 9"/>
          <p:cNvGrpSpPr/>
          <p:nvPr/>
        </p:nvGrpSpPr>
        <p:grpSpPr>
          <a:xfrm>
            <a:off x="11214544" y="5400210"/>
            <a:ext cx="705898" cy="705898"/>
            <a:chOff x="5172388" y="3501668"/>
            <a:chExt cx="1806154" cy="1806154"/>
          </a:xfrm>
        </p:grpSpPr>
        <p:sp>
          <p:nvSpPr>
            <p:cNvPr id="16" name="타원 15"/>
            <p:cNvSpPr/>
            <p:nvPr/>
          </p:nvSpPr>
          <p:spPr>
            <a:xfrm>
              <a:off x="5172388" y="3501668"/>
              <a:ext cx="1806154" cy="180615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" name="그룹 32"/>
            <p:cNvGrpSpPr/>
            <p:nvPr/>
          </p:nvGrpSpPr>
          <p:grpSpPr>
            <a:xfrm>
              <a:off x="5506121" y="3615177"/>
              <a:ext cx="1138688" cy="1692645"/>
              <a:chOff x="1485949" y="1753347"/>
              <a:chExt cx="2430098" cy="3612308"/>
            </a:xfrm>
          </p:grpSpPr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485949" y="1753347"/>
                <a:ext cx="2430098" cy="3612308"/>
              </a:xfrm>
              <a:prstGeom prst="rect">
                <a:avLst/>
              </a:prstGeom>
            </p:spPr>
          </p:pic>
          <p:sp>
            <p:nvSpPr>
              <p:cNvPr id="32" name="직사각형 31"/>
              <p:cNvSpPr/>
              <p:nvPr/>
            </p:nvSpPr>
            <p:spPr>
              <a:xfrm>
                <a:off x="2700997" y="2940148"/>
                <a:ext cx="393895" cy="2532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242848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323557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2171" y="769257"/>
            <a:ext cx="5617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210 동화책 L" pitchFamily="18" charset="-127"/>
                <a:ea typeface="210 동화책 L" pitchFamily="18" charset="-127"/>
              </a:rPr>
              <a:t>5. </a:t>
            </a:r>
            <a:r>
              <a:rPr lang="ko-KR" altLang="en-US" sz="4000" dirty="0" smtClean="0">
                <a:latin typeface="210 동화책 L" pitchFamily="18" charset="-127"/>
                <a:ea typeface="210 동화책 L" pitchFamily="18" charset="-127"/>
              </a:rPr>
              <a:t>유저 시나리오</a:t>
            </a:r>
            <a:endParaRPr lang="ko-KR" altLang="en-US" sz="4000" dirty="0">
              <a:latin typeface="210 동화책 L" pitchFamily="18" charset="-127"/>
              <a:ea typeface="210 동화책 L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-20535" y="6553200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951403" y="6179399"/>
            <a:ext cx="124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By.</a:t>
            </a:r>
            <a:r>
              <a:rPr lang="ko-KR" altLang="en-US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아침에 </a:t>
            </a:r>
            <a:r>
              <a:rPr lang="ko-KR" altLang="en-US" sz="1200" dirty="0" err="1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쥬씨</a:t>
            </a:r>
            <a:endParaRPr lang="ko-KR" altLang="en-US" sz="1200" dirty="0">
              <a:solidFill>
                <a:srgbClr val="FF6600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grpSp>
        <p:nvGrpSpPr>
          <p:cNvPr id="2" name="그룹 9"/>
          <p:cNvGrpSpPr/>
          <p:nvPr/>
        </p:nvGrpSpPr>
        <p:grpSpPr>
          <a:xfrm>
            <a:off x="11214544" y="5400210"/>
            <a:ext cx="705898" cy="705898"/>
            <a:chOff x="5172388" y="3501668"/>
            <a:chExt cx="1806154" cy="1806154"/>
          </a:xfrm>
        </p:grpSpPr>
        <p:sp>
          <p:nvSpPr>
            <p:cNvPr id="8" name="타원 7"/>
            <p:cNvSpPr/>
            <p:nvPr/>
          </p:nvSpPr>
          <p:spPr>
            <a:xfrm>
              <a:off x="5172388" y="3501668"/>
              <a:ext cx="1806154" cy="180615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그룹 32"/>
            <p:cNvGrpSpPr/>
            <p:nvPr/>
          </p:nvGrpSpPr>
          <p:grpSpPr>
            <a:xfrm>
              <a:off x="5506121" y="3615177"/>
              <a:ext cx="1138688" cy="1692645"/>
              <a:chOff x="1485949" y="1753347"/>
              <a:chExt cx="2430098" cy="3612308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485949" y="1753347"/>
                <a:ext cx="2430098" cy="3612308"/>
              </a:xfrm>
              <a:prstGeom prst="rect">
                <a:avLst/>
              </a:prstGeom>
            </p:spPr>
          </p:pic>
          <p:sp>
            <p:nvSpPr>
              <p:cNvPr id="11" name="직사각형 10"/>
              <p:cNvSpPr/>
              <p:nvPr/>
            </p:nvSpPr>
            <p:spPr>
              <a:xfrm>
                <a:off x="2700997" y="2940148"/>
                <a:ext cx="393895" cy="2532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04690" y="2712874"/>
            <a:ext cx="43107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회원가입을 한다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로그인을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한다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메뉴를 확인한다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메뉴를 선택한다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주문을 한다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결제한다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해당 매장에 음료를 받으러 간다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40269" y="2712874"/>
            <a:ext cx="4310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로그인을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한다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주문리스트를 확인한다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메뉴를 만든다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해당 고객에게 음료를 준다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30514" y="2162628"/>
            <a:ext cx="4630057" cy="354148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51601" y="2169885"/>
            <a:ext cx="4419600" cy="354148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316862" y="1894508"/>
            <a:ext cx="957313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457200" indent="-457200"/>
            <a:r>
              <a:rPr lang="ko-KR" altLang="en-US" sz="3200" dirty="0" smtClean="0">
                <a:latin typeface="나눔고딕" pitchFamily="50" charset="-127"/>
                <a:ea typeface="나눔고딕" pitchFamily="50" charset="-127"/>
              </a:rPr>
              <a:t>고객</a:t>
            </a:r>
            <a:endParaRPr lang="en-US" altLang="ko-KR" sz="32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68576" y="1887251"/>
            <a:ext cx="1343638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457200" indent="-457200"/>
            <a:r>
              <a:rPr lang="ko-KR" altLang="en-US" sz="3200" dirty="0" smtClean="0">
                <a:latin typeface="나눔고딕" pitchFamily="50" charset="-127"/>
                <a:ea typeface="나눔고딕" pitchFamily="50" charset="-127"/>
              </a:rPr>
              <a:t>관리자</a:t>
            </a:r>
            <a:endParaRPr lang="en-US" altLang="ko-KR" sz="3200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209220" y="2716956"/>
            <a:ext cx="9894225" cy="120032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6. </a:t>
            </a:r>
            <a:r>
              <a:rPr lang="ko-KR" altLang="en-US" sz="7200" dirty="0" smtClean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진행 상황 및 이후 계획</a:t>
            </a:r>
            <a:endParaRPr lang="ko-KR" altLang="en-US" sz="7200" dirty="0">
              <a:solidFill>
                <a:schemeClr val="bg1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323557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-20535" y="6553200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951403" y="6179399"/>
            <a:ext cx="124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By.</a:t>
            </a:r>
            <a:r>
              <a:rPr lang="ko-KR" altLang="en-US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아침에 </a:t>
            </a:r>
            <a:r>
              <a:rPr lang="ko-KR" altLang="en-US" sz="1200" dirty="0" err="1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쥬씨</a:t>
            </a:r>
            <a:endParaRPr lang="ko-KR" altLang="en-US" sz="1200" dirty="0">
              <a:solidFill>
                <a:srgbClr val="FF6600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grpSp>
        <p:nvGrpSpPr>
          <p:cNvPr id="2" name="그룹 9"/>
          <p:cNvGrpSpPr/>
          <p:nvPr/>
        </p:nvGrpSpPr>
        <p:grpSpPr>
          <a:xfrm>
            <a:off x="11214544" y="5400210"/>
            <a:ext cx="705898" cy="705898"/>
            <a:chOff x="5172388" y="3501668"/>
            <a:chExt cx="1806154" cy="1806154"/>
          </a:xfrm>
        </p:grpSpPr>
        <p:sp>
          <p:nvSpPr>
            <p:cNvPr id="16" name="타원 15"/>
            <p:cNvSpPr/>
            <p:nvPr/>
          </p:nvSpPr>
          <p:spPr>
            <a:xfrm>
              <a:off x="5172388" y="3501668"/>
              <a:ext cx="1806154" cy="180615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" name="그룹 32"/>
            <p:cNvGrpSpPr/>
            <p:nvPr/>
          </p:nvGrpSpPr>
          <p:grpSpPr>
            <a:xfrm>
              <a:off x="5506121" y="3615177"/>
              <a:ext cx="1138688" cy="1692645"/>
              <a:chOff x="1485949" y="1753347"/>
              <a:chExt cx="2430098" cy="3612308"/>
            </a:xfrm>
          </p:grpSpPr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485949" y="1753347"/>
                <a:ext cx="2430098" cy="3612308"/>
              </a:xfrm>
              <a:prstGeom prst="rect">
                <a:avLst/>
              </a:prstGeom>
            </p:spPr>
          </p:pic>
          <p:sp>
            <p:nvSpPr>
              <p:cNvPr id="32" name="직사각형 31"/>
              <p:cNvSpPr/>
              <p:nvPr/>
            </p:nvSpPr>
            <p:spPr>
              <a:xfrm>
                <a:off x="2700997" y="2940148"/>
                <a:ext cx="393895" cy="2532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242848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323557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2171" y="769257"/>
            <a:ext cx="5617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210 동화책 L" pitchFamily="18" charset="-127"/>
                <a:ea typeface="210 동화책 L" pitchFamily="18" charset="-127"/>
              </a:rPr>
              <a:t>6. </a:t>
            </a:r>
            <a:r>
              <a:rPr lang="ko-KR" altLang="en-US" sz="4000" dirty="0" smtClean="0">
                <a:latin typeface="210 동화책 L" pitchFamily="18" charset="-127"/>
                <a:ea typeface="210 동화책 L" pitchFamily="18" charset="-127"/>
              </a:rPr>
              <a:t>진행 상황 및 이후 계획</a:t>
            </a:r>
            <a:endParaRPr lang="ko-KR" altLang="en-US" sz="4000" dirty="0">
              <a:latin typeface="210 동화책 L" pitchFamily="18" charset="-127"/>
              <a:ea typeface="210 동화책 L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-20535" y="6553200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951403" y="6179399"/>
            <a:ext cx="124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By.</a:t>
            </a:r>
            <a:r>
              <a:rPr lang="ko-KR" altLang="en-US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아침에 </a:t>
            </a:r>
            <a:r>
              <a:rPr lang="ko-KR" altLang="en-US" sz="1200" dirty="0" err="1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쥬씨</a:t>
            </a:r>
            <a:endParaRPr lang="ko-KR" altLang="en-US" sz="1200" dirty="0">
              <a:solidFill>
                <a:srgbClr val="FF6600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grpSp>
        <p:nvGrpSpPr>
          <p:cNvPr id="2" name="그룹 9"/>
          <p:cNvGrpSpPr/>
          <p:nvPr/>
        </p:nvGrpSpPr>
        <p:grpSpPr>
          <a:xfrm>
            <a:off x="11214544" y="5400210"/>
            <a:ext cx="705898" cy="705898"/>
            <a:chOff x="5172388" y="3501668"/>
            <a:chExt cx="1806154" cy="1806154"/>
          </a:xfrm>
        </p:grpSpPr>
        <p:sp>
          <p:nvSpPr>
            <p:cNvPr id="8" name="타원 7"/>
            <p:cNvSpPr/>
            <p:nvPr/>
          </p:nvSpPr>
          <p:spPr>
            <a:xfrm>
              <a:off x="5172388" y="3501668"/>
              <a:ext cx="1806154" cy="180615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그룹 32"/>
            <p:cNvGrpSpPr/>
            <p:nvPr/>
          </p:nvGrpSpPr>
          <p:grpSpPr>
            <a:xfrm>
              <a:off x="5506121" y="3615177"/>
              <a:ext cx="1138688" cy="1692645"/>
              <a:chOff x="1485949" y="1753347"/>
              <a:chExt cx="2430098" cy="3612308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485949" y="1753347"/>
                <a:ext cx="2430098" cy="3612308"/>
              </a:xfrm>
              <a:prstGeom prst="rect">
                <a:avLst/>
              </a:prstGeom>
            </p:spPr>
          </p:pic>
          <p:sp>
            <p:nvSpPr>
              <p:cNvPr id="11" name="직사각형 10"/>
              <p:cNvSpPr/>
              <p:nvPr/>
            </p:nvSpPr>
            <p:spPr>
              <a:xfrm>
                <a:off x="2700997" y="2940148"/>
                <a:ext cx="393895" cy="2532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4575" y="1620377"/>
            <a:ext cx="75628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>
            <a:off x="0" y="323557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-20535" y="6553200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951403" y="6179399"/>
            <a:ext cx="124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By.</a:t>
            </a:r>
            <a:r>
              <a:rPr lang="ko-KR" altLang="en-US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아침에 </a:t>
            </a:r>
            <a:r>
              <a:rPr lang="ko-KR" altLang="en-US" sz="1200" dirty="0" err="1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쥬씨</a:t>
            </a:r>
            <a:endParaRPr lang="ko-KR" altLang="en-US" sz="1200" dirty="0">
              <a:solidFill>
                <a:srgbClr val="FF6600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grpSp>
        <p:nvGrpSpPr>
          <p:cNvPr id="2" name="그룹 9"/>
          <p:cNvGrpSpPr/>
          <p:nvPr/>
        </p:nvGrpSpPr>
        <p:grpSpPr>
          <a:xfrm>
            <a:off x="11214544" y="5400210"/>
            <a:ext cx="705898" cy="705898"/>
            <a:chOff x="5172388" y="3501668"/>
            <a:chExt cx="1806154" cy="1806154"/>
          </a:xfrm>
        </p:grpSpPr>
        <p:sp>
          <p:nvSpPr>
            <p:cNvPr id="16" name="타원 15"/>
            <p:cNvSpPr/>
            <p:nvPr/>
          </p:nvSpPr>
          <p:spPr>
            <a:xfrm>
              <a:off x="5172388" y="3501668"/>
              <a:ext cx="1806154" cy="180615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" name="그룹 32"/>
            <p:cNvGrpSpPr/>
            <p:nvPr/>
          </p:nvGrpSpPr>
          <p:grpSpPr>
            <a:xfrm>
              <a:off x="5506121" y="3615177"/>
              <a:ext cx="1138688" cy="1692645"/>
              <a:chOff x="1485949" y="1753347"/>
              <a:chExt cx="2430098" cy="3612308"/>
            </a:xfrm>
          </p:grpSpPr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485949" y="1753347"/>
                <a:ext cx="2430098" cy="3612308"/>
              </a:xfrm>
              <a:prstGeom prst="rect">
                <a:avLst/>
              </a:prstGeom>
            </p:spPr>
          </p:pic>
          <p:sp>
            <p:nvSpPr>
              <p:cNvPr id="32" name="직사각형 31"/>
              <p:cNvSpPr/>
              <p:nvPr/>
            </p:nvSpPr>
            <p:spPr>
              <a:xfrm>
                <a:off x="2700997" y="2940148"/>
                <a:ext cx="393895" cy="2532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2950901" y="2716956"/>
            <a:ext cx="6249128" cy="120032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7. </a:t>
            </a:r>
            <a:r>
              <a:rPr lang="ko-KR" altLang="en-US" sz="7200" dirty="0" smtClean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시연</a:t>
            </a:r>
            <a:endParaRPr lang="ko-KR" altLang="en-US" sz="7200" dirty="0">
              <a:solidFill>
                <a:schemeClr val="bg1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2848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323557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2171" y="769257"/>
            <a:ext cx="5617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210 동화책 L" pitchFamily="18" charset="-127"/>
                <a:ea typeface="210 동화책 L" pitchFamily="18" charset="-127"/>
              </a:rPr>
              <a:t>7. </a:t>
            </a:r>
            <a:r>
              <a:rPr lang="ko-KR" altLang="en-US" sz="4000" dirty="0" smtClean="0">
                <a:latin typeface="210 동화책 L" pitchFamily="18" charset="-127"/>
                <a:ea typeface="210 동화책 L" pitchFamily="18" charset="-127"/>
              </a:rPr>
              <a:t>시연 동영상</a:t>
            </a:r>
            <a:endParaRPr lang="ko-KR" altLang="en-US" sz="4000" dirty="0">
              <a:latin typeface="210 동화책 L" pitchFamily="18" charset="-127"/>
              <a:ea typeface="210 동화책 L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-20535" y="6553200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951403" y="6179399"/>
            <a:ext cx="124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By.</a:t>
            </a:r>
            <a:r>
              <a:rPr lang="ko-KR" altLang="en-US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아침에 </a:t>
            </a:r>
            <a:r>
              <a:rPr lang="ko-KR" altLang="en-US" sz="1200" dirty="0" err="1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쥬씨</a:t>
            </a:r>
            <a:endParaRPr lang="ko-KR" altLang="en-US" sz="1200" dirty="0">
              <a:solidFill>
                <a:srgbClr val="FF6600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grpSp>
        <p:nvGrpSpPr>
          <p:cNvPr id="2" name="그룹 9"/>
          <p:cNvGrpSpPr/>
          <p:nvPr/>
        </p:nvGrpSpPr>
        <p:grpSpPr>
          <a:xfrm>
            <a:off x="11214544" y="5400210"/>
            <a:ext cx="705898" cy="705898"/>
            <a:chOff x="5172388" y="3501668"/>
            <a:chExt cx="1806154" cy="1806154"/>
          </a:xfrm>
        </p:grpSpPr>
        <p:sp>
          <p:nvSpPr>
            <p:cNvPr id="8" name="타원 7"/>
            <p:cNvSpPr/>
            <p:nvPr/>
          </p:nvSpPr>
          <p:spPr>
            <a:xfrm>
              <a:off x="5172388" y="3501668"/>
              <a:ext cx="1806154" cy="180615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그룹 32"/>
            <p:cNvGrpSpPr/>
            <p:nvPr/>
          </p:nvGrpSpPr>
          <p:grpSpPr>
            <a:xfrm>
              <a:off x="5506121" y="3615177"/>
              <a:ext cx="1138688" cy="1692645"/>
              <a:chOff x="1485949" y="1753347"/>
              <a:chExt cx="2430098" cy="3612308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485949" y="1753347"/>
                <a:ext cx="2430098" cy="3612308"/>
              </a:xfrm>
              <a:prstGeom prst="rect">
                <a:avLst/>
              </a:prstGeom>
            </p:spPr>
          </p:pic>
          <p:sp>
            <p:nvSpPr>
              <p:cNvPr id="11" name="직사각형 10"/>
              <p:cNvSpPr/>
              <p:nvPr/>
            </p:nvSpPr>
            <p:spPr>
              <a:xfrm>
                <a:off x="2700997" y="2940148"/>
                <a:ext cx="393895" cy="2532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4" name="시연 동영상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2075543" y="1653649"/>
            <a:ext cx="8175171" cy="44242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994443" y="1671948"/>
            <a:ext cx="6249128" cy="120032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THANK YOU</a:t>
            </a:r>
            <a:endParaRPr lang="ko-KR" altLang="en-US" sz="7200" dirty="0">
              <a:solidFill>
                <a:schemeClr val="bg1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323557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-20535" y="6553200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88332" y="5408301"/>
            <a:ext cx="3174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By.</a:t>
            </a:r>
            <a:r>
              <a:rPr lang="ko-KR" altLang="en-US" sz="36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아침에 </a:t>
            </a:r>
            <a:r>
              <a:rPr lang="ko-KR" altLang="en-US" sz="3600" dirty="0" err="1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쥬씨</a:t>
            </a:r>
            <a:endParaRPr lang="ko-KR" altLang="en-US" sz="3600" dirty="0">
              <a:solidFill>
                <a:srgbClr val="FF6600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172388" y="3501668"/>
            <a:ext cx="1806154" cy="1806154"/>
            <a:chOff x="5172388" y="3501668"/>
            <a:chExt cx="1806154" cy="1806154"/>
          </a:xfrm>
        </p:grpSpPr>
        <p:sp>
          <p:nvSpPr>
            <p:cNvPr id="16" name="타원 15"/>
            <p:cNvSpPr/>
            <p:nvPr/>
          </p:nvSpPr>
          <p:spPr>
            <a:xfrm>
              <a:off x="5172388" y="3501668"/>
              <a:ext cx="1806154" cy="180615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06121" y="3615177"/>
              <a:ext cx="1138688" cy="1692645"/>
              <a:chOff x="1485949" y="1753347"/>
              <a:chExt cx="2430098" cy="3612308"/>
            </a:xfrm>
          </p:grpSpPr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485949" y="1753347"/>
                <a:ext cx="2430098" cy="3612308"/>
              </a:xfrm>
              <a:prstGeom prst="rect">
                <a:avLst/>
              </a:prstGeom>
            </p:spPr>
          </p:pic>
          <p:sp>
            <p:nvSpPr>
              <p:cNvPr id="32" name="직사각형 31"/>
              <p:cNvSpPr/>
              <p:nvPr/>
            </p:nvSpPr>
            <p:spPr>
              <a:xfrm>
                <a:off x="2700997" y="2940148"/>
                <a:ext cx="393895" cy="2532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242848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>
            <a:off x="0" y="323557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-20535" y="6553200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70061" y="951282"/>
            <a:ext cx="2084925" cy="1015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목차</a:t>
            </a:r>
            <a:endParaRPr lang="ko-KR" altLang="en-US" sz="6000" dirty="0">
              <a:solidFill>
                <a:schemeClr val="bg1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84168" y="855081"/>
            <a:ext cx="47769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210 동화책 L" pitchFamily="18" charset="-127"/>
                <a:ea typeface="210 동화책 L" pitchFamily="18" charset="-127"/>
              </a:rPr>
              <a:t>기획의도</a:t>
            </a:r>
            <a:endParaRPr lang="en-US" altLang="ko-KR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210 동화책 L" pitchFamily="18" charset="-127"/>
              <a:ea typeface="210 동화책 L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210 동화책 L" pitchFamily="18" charset="-127"/>
                <a:ea typeface="210 동화책 L" pitchFamily="18" charset="-127"/>
              </a:rPr>
              <a:t>쥬씨콜</a:t>
            </a:r>
            <a:r>
              <a:rPr lang="en-US" altLang="ko-KR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210 동화책 L" pitchFamily="18" charset="-127"/>
                <a:ea typeface="210 동화책 L" pitchFamily="18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210 동화책 L" pitchFamily="18" charset="-127"/>
                <a:ea typeface="210 동화책 L" pitchFamily="18" charset="-127"/>
              </a:rPr>
              <a:t>스토리보드</a:t>
            </a:r>
            <a:endParaRPr lang="en-US" altLang="ko-KR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210 동화책 L" pitchFamily="18" charset="-127"/>
              <a:ea typeface="210 동화책 L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210 동화책 L" pitchFamily="18" charset="-127"/>
                <a:ea typeface="210 동화책 L" pitchFamily="18" charset="-127"/>
              </a:rPr>
              <a:t>DB</a:t>
            </a:r>
            <a:r>
              <a:rPr lang="ko-KR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210 동화책 L" pitchFamily="18" charset="-127"/>
                <a:ea typeface="210 동화책 L" pitchFamily="18" charset="-127"/>
              </a:rPr>
              <a:t> 테이블</a:t>
            </a:r>
            <a:endParaRPr lang="en-US" altLang="ko-KR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210 동화책 L" pitchFamily="18" charset="-127"/>
              <a:ea typeface="210 동화책 L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210 동화책 L" pitchFamily="18" charset="-127"/>
                <a:ea typeface="210 동화책 L" pitchFamily="18" charset="-127"/>
              </a:rPr>
              <a:t>유저 시나리오</a:t>
            </a:r>
            <a:endParaRPr lang="en-US" altLang="ko-KR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210 동화책 L" pitchFamily="18" charset="-127"/>
              <a:ea typeface="210 동화책 L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210 동화책 L" pitchFamily="18" charset="-127"/>
                <a:ea typeface="210 동화책 L" pitchFamily="18" charset="-127"/>
              </a:rPr>
              <a:t>진행상황 및 이후 계획</a:t>
            </a:r>
            <a:endParaRPr lang="en-US" altLang="ko-KR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210 동화책 L" pitchFamily="18" charset="-127"/>
              <a:ea typeface="210 동화책 L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210 동화책 L" pitchFamily="18" charset="-127"/>
                <a:ea typeface="210 동화책 L" pitchFamily="18" charset="-127"/>
              </a:rPr>
              <a:t> </a:t>
            </a:r>
            <a:r>
              <a:rPr lang="ko-KR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210 동화책 L" pitchFamily="18" charset="-127"/>
                <a:ea typeface="210 동화책 L" pitchFamily="18" charset="-127"/>
              </a:rPr>
              <a:t>시연</a:t>
            </a:r>
            <a:endParaRPr lang="en-US" altLang="ko-KR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210 동화책 L" pitchFamily="18" charset="-127"/>
              <a:ea typeface="210 동화책 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51403" y="6179399"/>
            <a:ext cx="124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By.</a:t>
            </a:r>
            <a:r>
              <a:rPr lang="ko-KR" altLang="en-US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아침에 </a:t>
            </a:r>
            <a:r>
              <a:rPr lang="ko-KR" altLang="en-US" sz="1200" dirty="0" err="1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쥬씨</a:t>
            </a:r>
            <a:endParaRPr lang="ko-KR" altLang="en-US" sz="1200" dirty="0">
              <a:solidFill>
                <a:srgbClr val="FF6600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grpSp>
        <p:nvGrpSpPr>
          <p:cNvPr id="7" name="그룹 9"/>
          <p:cNvGrpSpPr/>
          <p:nvPr/>
        </p:nvGrpSpPr>
        <p:grpSpPr>
          <a:xfrm>
            <a:off x="11214544" y="5400210"/>
            <a:ext cx="705898" cy="705898"/>
            <a:chOff x="5172388" y="3501668"/>
            <a:chExt cx="1806154" cy="1806154"/>
          </a:xfrm>
        </p:grpSpPr>
        <p:sp>
          <p:nvSpPr>
            <p:cNvPr id="8" name="타원 7"/>
            <p:cNvSpPr/>
            <p:nvPr/>
          </p:nvSpPr>
          <p:spPr>
            <a:xfrm>
              <a:off x="5172388" y="3501668"/>
              <a:ext cx="1806154" cy="180615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32"/>
            <p:cNvGrpSpPr/>
            <p:nvPr/>
          </p:nvGrpSpPr>
          <p:grpSpPr>
            <a:xfrm>
              <a:off x="5506121" y="3615177"/>
              <a:ext cx="1138688" cy="1692645"/>
              <a:chOff x="1485949" y="1753347"/>
              <a:chExt cx="2430098" cy="3612308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485949" y="1753347"/>
                <a:ext cx="2430098" cy="3612308"/>
              </a:xfrm>
              <a:prstGeom prst="rect">
                <a:avLst/>
              </a:prstGeom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2700997" y="2940148"/>
                <a:ext cx="393895" cy="2532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242848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950901" y="2716956"/>
            <a:ext cx="6249128" cy="120032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1. </a:t>
            </a:r>
            <a:r>
              <a:rPr lang="ko-KR" altLang="en-US" sz="7200" dirty="0" smtClean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기획의도</a:t>
            </a:r>
            <a:endParaRPr lang="ko-KR" altLang="en-US" sz="7200" dirty="0">
              <a:solidFill>
                <a:schemeClr val="bg1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323557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-20535" y="6553200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951403" y="6179399"/>
            <a:ext cx="124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By.</a:t>
            </a:r>
            <a:r>
              <a:rPr lang="ko-KR" altLang="en-US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아침에 </a:t>
            </a:r>
            <a:r>
              <a:rPr lang="ko-KR" altLang="en-US" sz="1200" dirty="0" err="1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쥬씨</a:t>
            </a:r>
            <a:endParaRPr lang="ko-KR" altLang="en-US" sz="1200" dirty="0">
              <a:solidFill>
                <a:srgbClr val="FF6600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grpSp>
        <p:nvGrpSpPr>
          <p:cNvPr id="2" name="그룹 9"/>
          <p:cNvGrpSpPr/>
          <p:nvPr/>
        </p:nvGrpSpPr>
        <p:grpSpPr>
          <a:xfrm>
            <a:off x="11214544" y="5400210"/>
            <a:ext cx="705898" cy="705898"/>
            <a:chOff x="5172388" y="3501668"/>
            <a:chExt cx="1806154" cy="1806154"/>
          </a:xfrm>
        </p:grpSpPr>
        <p:sp>
          <p:nvSpPr>
            <p:cNvPr id="16" name="타원 15"/>
            <p:cNvSpPr/>
            <p:nvPr/>
          </p:nvSpPr>
          <p:spPr>
            <a:xfrm>
              <a:off x="5172388" y="3501668"/>
              <a:ext cx="1806154" cy="180615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" name="그룹 32"/>
            <p:cNvGrpSpPr/>
            <p:nvPr/>
          </p:nvGrpSpPr>
          <p:grpSpPr>
            <a:xfrm>
              <a:off x="5506121" y="3615177"/>
              <a:ext cx="1138688" cy="1692645"/>
              <a:chOff x="1485949" y="1753347"/>
              <a:chExt cx="2430098" cy="3612308"/>
            </a:xfrm>
          </p:grpSpPr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485949" y="1753347"/>
                <a:ext cx="2430098" cy="3612308"/>
              </a:xfrm>
              <a:prstGeom prst="rect">
                <a:avLst/>
              </a:prstGeom>
            </p:spPr>
          </p:pic>
          <p:sp>
            <p:nvSpPr>
              <p:cNvPr id="32" name="직사각형 31"/>
              <p:cNvSpPr/>
              <p:nvPr/>
            </p:nvSpPr>
            <p:spPr>
              <a:xfrm>
                <a:off x="2700997" y="2940148"/>
                <a:ext cx="393895" cy="2532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242848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쥬씨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761" y="1944913"/>
            <a:ext cx="5728307" cy="4296230"/>
          </a:xfrm>
          <a:prstGeom prst="rect">
            <a:avLst/>
          </a:prstGeom>
        </p:spPr>
      </p:pic>
      <p:cxnSp>
        <p:nvCxnSpPr>
          <p:cNvPr id="27" name="직선 연결선 26"/>
          <p:cNvCxnSpPr/>
          <p:nvPr/>
        </p:nvCxnSpPr>
        <p:spPr>
          <a:xfrm>
            <a:off x="0" y="323557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-20535" y="6553200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2172" y="769257"/>
            <a:ext cx="4499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210 동화책 L" pitchFamily="18" charset="-127"/>
                <a:ea typeface="210 동화책 L" pitchFamily="18" charset="-127"/>
              </a:rPr>
              <a:t>1. </a:t>
            </a:r>
            <a:r>
              <a:rPr lang="ko-KR" altLang="en-US" sz="4000" dirty="0" smtClean="0">
                <a:latin typeface="210 동화책 L" pitchFamily="18" charset="-127"/>
                <a:ea typeface="210 동화책 L" pitchFamily="18" charset="-127"/>
              </a:rPr>
              <a:t>기획의도</a:t>
            </a:r>
            <a:endParaRPr lang="ko-KR" altLang="en-US" sz="4000" dirty="0">
              <a:latin typeface="210 동화책 L" pitchFamily="18" charset="-127"/>
              <a:ea typeface="210 동화책 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08790" y="1930398"/>
            <a:ext cx="4368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쥬씨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판교점의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경우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점심시간에 매우 많은 사람들이 몰려 주문시간과 대기시간이 상당히 지연됨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스타벅스는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미리 음료를 주문해서 대기하지 않고 빠르게 음료를 받아가는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사이렌 오더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라는 서비스를 제공하는데 비해 쥬씨는 제공하지 않음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미리 주문하여 고객이 대기하는 시간을 최소화하고자 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쥬씨콜을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기획하였음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51403" y="6179399"/>
            <a:ext cx="124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By.</a:t>
            </a:r>
            <a:r>
              <a:rPr lang="ko-KR" altLang="en-US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아침에 </a:t>
            </a:r>
            <a:r>
              <a:rPr lang="ko-KR" altLang="en-US" sz="1200" dirty="0" err="1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쥬씨</a:t>
            </a:r>
            <a:endParaRPr lang="ko-KR" altLang="en-US" sz="1200" dirty="0">
              <a:solidFill>
                <a:srgbClr val="FF6600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grpSp>
        <p:nvGrpSpPr>
          <p:cNvPr id="9" name="그룹 9"/>
          <p:cNvGrpSpPr/>
          <p:nvPr/>
        </p:nvGrpSpPr>
        <p:grpSpPr>
          <a:xfrm>
            <a:off x="11214544" y="5400210"/>
            <a:ext cx="705898" cy="705898"/>
            <a:chOff x="5172388" y="3501668"/>
            <a:chExt cx="1806154" cy="1806154"/>
          </a:xfrm>
        </p:grpSpPr>
        <p:sp>
          <p:nvSpPr>
            <p:cNvPr id="10" name="타원 9"/>
            <p:cNvSpPr/>
            <p:nvPr/>
          </p:nvSpPr>
          <p:spPr>
            <a:xfrm>
              <a:off x="5172388" y="3501668"/>
              <a:ext cx="1806154" cy="180615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3" name="그룹 32"/>
            <p:cNvGrpSpPr/>
            <p:nvPr/>
          </p:nvGrpSpPr>
          <p:grpSpPr>
            <a:xfrm>
              <a:off x="5506121" y="3615177"/>
              <a:ext cx="1138688" cy="1692645"/>
              <a:chOff x="1485949" y="1753347"/>
              <a:chExt cx="2430098" cy="3612308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485949" y="1753347"/>
                <a:ext cx="2430098" cy="3612308"/>
              </a:xfrm>
              <a:prstGeom prst="rect">
                <a:avLst/>
              </a:prstGeom>
            </p:spPr>
          </p:pic>
          <p:sp>
            <p:nvSpPr>
              <p:cNvPr id="15" name="직사각형 14"/>
              <p:cNvSpPr/>
              <p:nvPr/>
            </p:nvSpPr>
            <p:spPr>
              <a:xfrm>
                <a:off x="2700997" y="2940148"/>
                <a:ext cx="393895" cy="2532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242848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950901" y="2716956"/>
            <a:ext cx="6249128" cy="120032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2. </a:t>
            </a:r>
            <a:r>
              <a:rPr lang="ko-KR" altLang="en-US" sz="7200" dirty="0" err="1" smtClean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쥬씨콜</a:t>
            </a:r>
            <a:r>
              <a:rPr lang="en-US" altLang="ko-KR" sz="7200" dirty="0" smtClean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?</a:t>
            </a:r>
            <a:endParaRPr lang="ko-KR" altLang="en-US" sz="7200" dirty="0">
              <a:solidFill>
                <a:schemeClr val="bg1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323557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-20535" y="6553200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951403" y="6179399"/>
            <a:ext cx="124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By.</a:t>
            </a:r>
            <a:r>
              <a:rPr lang="ko-KR" altLang="en-US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아침에 </a:t>
            </a:r>
            <a:r>
              <a:rPr lang="ko-KR" altLang="en-US" sz="1200" dirty="0" err="1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쥬씨</a:t>
            </a:r>
            <a:endParaRPr lang="ko-KR" altLang="en-US" sz="1200" dirty="0">
              <a:solidFill>
                <a:srgbClr val="FF6600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grpSp>
        <p:nvGrpSpPr>
          <p:cNvPr id="2" name="그룹 9"/>
          <p:cNvGrpSpPr/>
          <p:nvPr/>
        </p:nvGrpSpPr>
        <p:grpSpPr>
          <a:xfrm>
            <a:off x="11214544" y="5400210"/>
            <a:ext cx="705898" cy="705898"/>
            <a:chOff x="5172388" y="3501668"/>
            <a:chExt cx="1806154" cy="1806154"/>
          </a:xfrm>
        </p:grpSpPr>
        <p:sp>
          <p:nvSpPr>
            <p:cNvPr id="16" name="타원 15"/>
            <p:cNvSpPr/>
            <p:nvPr/>
          </p:nvSpPr>
          <p:spPr>
            <a:xfrm>
              <a:off x="5172388" y="3501668"/>
              <a:ext cx="1806154" cy="180615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" name="그룹 32"/>
            <p:cNvGrpSpPr/>
            <p:nvPr/>
          </p:nvGrpSpPr>
          <p:grpSpPr>
            <a:xfrm>
              <a:off x="5506121" y="3615177"/>
              <a:ext cx="1138688" cy="1692645"/>
              <a:chOff x="1485949" y="1753347"/>
              <a:chExt cx="2430098" cy="3612308"/>
            </a:xfrm>
          </p:grpSpPr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485949" y="1753347"/>
                <a:ext cx="2430098" cy="3612308"/>
              </a:xfrm>
              <a:prstGeom prst="rect">
                <a:avLst/>
              </a:prstGeom>
            </p:spPr>
          </p:pic>
          <p:sp>
            <p:nvSpPr>
              <p:cNvPr id="32" name="직사각형 31"/>
              <p:cNvSpPr/>
              <p:nvPr/>
            </p:nvSpPr>
            <p:spPr>
              <a:xfrm>
                <a:off x="2700997" y="2940148"/>
                <a:ext cx="393895" cy="2532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242848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>
            <a:off x="0" y="323557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-20535" y="6553200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2172" y="769257"/>
            <a:ext cx="4499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210 동화책 L" pitchFamily="18" charset="-127"/>
                <a:ea typeface="210 동화책 L" pitchFamily="18" charset="-127"/>
              </a:rPr>
              <a:t>2. </a:t>
            </a:r>
            <a:r>
              <a:rPr lang="ko-KR" altLang="en-US" sz="4000" dirty="0" err="1" smtClean="0">
                <a:latin typeface="210 동화책 L" pitchFamily="18" charset="-127"/>
                <a:ea typeface="210 동화책 L" pitchFamily="18" charset="-127"/>
              </a:rPr>
              <a:t>쥬씨콜</a:t>
            </a:r>
            <a:r>
              <a:rPr lang="en-US" altLang="ko-KR" sz="4000" dirty="0" smtClean="0">
                <a:latin typeface="210 동화책 L" pitchFamily="18" charset="-127"/>
                <a:ea typeface="210 동화책 L" pitchFamily="18" charset="-127"/>
              </a:rPr>
              <a:t>?</a:t>
            </a:r>
            <a:endParaRPr lang="ko-KR" altLang="en-US" sz="4000" dirty="0">
              <a:latin typeface="210 동화책 L" pitchFamily="18" charset="-127"/>
              <a:ea typeface="210 동화책 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1973939"/>
            <a:ext cx="91004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쥬씨콜이란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고객이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웹페이지를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통해 원하는 지점에서 미리 음료를 선택 및 주문하고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예상 준비 시간에 맞춰 음료를 받아가도록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하는 서비스임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판매자는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판매자용 페이지를 통해 주문리스트를 쉽게 확인하여 메뉴를 준비할 수 있고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매출 조회 페이지를 통해 매출을 쉽게 확인할 수 있음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51403" y="6179399"/>
            <a:ext cx="124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By.</a:t>
            </a:r>
            <a:r>
              <a:rPr lang="ko-KR" altLang="en-US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아침에 </a:t>
            </a:r>
            <a:r>
              <a:rPr lang="ko-KR" altLang="en-US" sz="1200" dirty="0" err="1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쥬씨</a:t>
            </a:r>
            <a:endParaRPr lang="ko-KR" altLang="en-US" sz="1200" dirty="0">
              <a:solidFill>
                <a:srgbClr val="FF6600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grpSp>
        <p:nvGrpSpPr>
          <p:cNvPr id="9" name="그룹 9"/>
          <p:cNvGrpSpPr/>
          <p:nvPr/>
        </p:nvGrpSpPr>
        <p:grpSpPr>
          <a:xfrm>
            <a:off x="11214544" y="5400210"/>
            <a:ext cx="705898" cy="705898"/>
            <a:chOff x="5172388" y="3501668"/>
            <a:chExt cx="1806154" cy="1806154"/>
          </a:xfrm>
        </p:grpSpPr>
        <p:sp>
          <p:nvSpPr>
            <p:cNvPr id="10" name="타원 9"/>
            <p:cNvSpPr/>
            <p:nvPr/>
          </p:nvSpPr>
          <p:spPr>
            <a:xfrm>
              <a:off x="5172388" y="3501668"/>
              <a:ext cx="1806154" cy="180615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" name="그룹 32"/>
            <p:cNvGrpSpPr/>
            <p:nvPr/>
          </p:nvGrpSpPr>
          <p:grpSpPr>
            <a:xfrm>
              <a:off x="5506121" y="3615177"/>
              <a:ext cx="1138688" cy="1692645"/>
              <a:chOff x="1485949" y="1753347"/>
              <a:chExt cx="2430098" cy="3612308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485949" y="1753347"/>
                <a:ext cx="2430098" cy="3612308"/>
              </a:xfrm>
              <a:prstGeom prst="rect">
                <a:avLst/>
              </a:prstGeom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2700997" y="2940148"/>
                <a:ext cx="393895" cy="2532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242848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950901" y="2716956"/>
            <a:ext cx="6249128" cy="120032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3. </a:t>
            </a:r>
            <a:r>
              <a:rPr lang="ko-KR" altLang="en-US" sz="7200" dirty="0" smtClean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스토리보드</a:t>
            </a:r>
            <a:endParaRPr lang="ko-KR" altLang="en-US" sz="7200" dirty="0">
              <a:solidFill>
                <a:schemeClr val="bg1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323557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-20535" y="6553200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951403" y="6179399"/>
            <a:ext cx="124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By.</a:t>
            </a:r>
            <a:r>
              <a:rPr lang="ko-KR" altLang="en-US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아침에 </a:t>
            </a:r>
            <a:r>
              <a:rPr lang="ko-KR" altLang="en-US" sz="1200" dirty="0" err="1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쥬씨</a:t>
            </a:r>
            <a:endParaRPr lang="ko-KR" altLang="en-US" sz="1200" dirty="0">
              <a:solidFill>
                <a:srgbClr val="FF6600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grpSp>
        <p:nvGrpSpPr>
          <p:cNvPr id="2" name="그룹 9"/>
          <p:cNvGrpSpPr/>
          <p:nvPr/>
        </p:nvGrpSpPr>
        <p:grpSpPr>
          <a:xfrm>
            <a:off x="11214544" y="5400210"/>
            <a:ext cx="705898" cy="705898"/>
            <a:chOff x="5172388" y="3501668"/>
            <a:chExt cx="1806154" cy="1806154"/>
          </a:xfrm>
        </p:grpSpPr>
        <p:sp>
          <p:nvSpPr>
            <p:cNvPr id="16" name="타원 15"/>
            <p:cNvSpPr/>
            <p:nvPr/>
          </p:nvSpPr>
          <p:spPr>
            <a:xfrm>
              <a:off x="5172388" y="3501668"/>
              <a:ext cx="1806154" cy="180615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" name="그룹 32"/>
            <p:cNvGrpSpPr/>
            <p:nvPr/>
          </p:nvGrpSpPr>
          <p:grpSpPr>
            <a:xfrm>
              <a:off x="5506121" y="3615177"/>
              <a:ext cx="1138688" cy="1692645"/>
              <a:chOff x="1485949" y="1753347"/>
              <a:chExt cx="2430098" cy="3612308"/>
            </a:xfrm>
          </p:grpSpPr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485949" y="1753347"/>
                <a:ext cx="2430098" cy="3612308"/>
              </a:xfrm>
              <a:prstGeom prst="rect">
                <a:avLst/>
              </a:prstGeom>
            </p:spPr>
          </p:pic>
          <p:sp>
            <p:nvSpPr>
              <p:cNvPr id="32" name="직사각형 31"/>
              <p:cNvSpPr/>
              <p:nvPr/>
            </p:nvSpPr>
            <p:spPr>
              <a:xfrm>
                <a:off x="2700997" y="2940148"/>
                <a:ext cx="393895" cy="2532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242848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>
            <a:off x="0" y="323557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-20535" y="6553200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2172" y="769257"/>
            <a:ext cx="4499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210 동화책 L" pitchFamily="18" charset="-127"/>
                <a:ea typeface="210 동화책 L" pitchFamily="18" charset="-127"/>
              </a:rPr>
              <a:t>3. </a:t>
            </a:r>
            <a:r>
              <a:rPr lang="ko-KR" altLang="en-US" sz="4000" dirty="0" smtClean="0">
                <a:latin typeface="210 동화책 L" pitchFamily="18" charset="-127"/>
                <a:ea typeface="210 동화책 L" pitchFamily="18" charset="-127"/>
              </a:rPr>
              <a:t>스토리보드 </a:t>
            </a:r>
            <a:r>
              <a:rPr lang="en-US" altLang="ko-KR" sz="4000" dirty="0" smtClean="0">
                <a:latin typeface="210 동화책 L" pitchFamily="18" charset="-127"/>
                <a:ea typeface="210 동화책 L" pitchFamily="18" charset="-127"/>
              </a:rPr>
              <a:t>(</a:t>
            </a:r>
            <a:r>
              <a:rPr lang="ko-KR" altLang="en-US" sz="4000" dirty="0" smtClean="0">
                <a:latin typeface="210 동화책 L" pitchFamily="18" charset="-127"/>
                <a:ea typeface="210 동화책 L" pitchFamily="18" charset="-127"/>
              </a:rPr>
              <a:t>고객용</a:t>
            </a:r>
            <a:r>
              <a:rPr lang="en-US" altLang="ko-KR" sz="4000" dirty="0" smtClean="0">
                <a:latin typeface="210 동화책 L" pitchFamily="18" charset="-127"/>
                <a:ea typeface="210 동화책 L" pitchFamily="18" charset="-127"/>
              </a:rPr>
              <a:t>)</a:t>
            </a:r>
            <a:endParaRPr lang="ko-KR" altLang="en-US" sz="4000" dirty="0">
              <a:latin typeface="210 동화책 L" pitchFamily="18" charset="-127"/>
              <a:ea typeface="210 동화책 L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51403" y="6179399"/>
            <a:ext cx="124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By.</a:t>
            </a:r>
            <a:r>
              <a:rPr lang="ko-KR" altLang="en-US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아침에 </a:t>
            </a:r>
            <a:r>
              <a:rPr lang="ko-KR" altLang="en-US" sz="1200" dirty="0" err="1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쥬씨</a:t>
            </a:r>
            <a:endParaRPr lang="ko-KR" altLang="en-US" sz="1200" dirty="0">
              <a:solidFill>
                <a:srgbClr val="FF6600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grpSp>
        <p:nvGrpSpPr>
          <p:cNvPr id="2" name="그룹 9"/>
          <p:cNvGrpSpPr/>
          <p:nvPr/>
        </p:nvGrpSpPr>
        <p:grpSpPr>
          <a:xfrm>
            <a:off x="11214544" y="5400210"/>
            <a:ext cx="705898" cy="705898"/>
            <a:chOff x="5172388" y="3501668"/>
            <a:chExt cx="1806154" cy="1806154"/>
          </a:xfrm>
        </p:grpSpPr>
        <p:sp>
          <p:nvSpPr>
            <p:cNvPr id="10" name="타원 9"/>
            <p:cNvSpPr/>
            <p:nvPr/>
          </p:nvSpPr>
          <p:spPr>
            <a:xfrm>
              <a:off x="5172388" y="3501668"/>
              <a:ext cx="1806154" cy="180615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" name="그룹 32"/>
            <p:cNvGrpSpPr/>
            <p:nvPr/>
          </p:nvGrpSpPr>
          <p:grpSpPr>
            <a:xfrm>
              <a:off x="5506121" y="3615177"/>
              <a:ext cx="1138688" cy="1692645"/>
              <a:chOff x="1485949" y="1753347"/>
              <a:chExt cx="2430098" cy="3612308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485949" y="1753347"/>
                <a:ext cx="2430098" cy="3612308"/>
              </a:xfrm>
              <a:prstGeom prst="rect">
                <a:avLst/>
              </a:prstGeom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2700997" y="2940148"/>
                <a:ext cx="393895" cy="2532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4566" y="1511527"/>
            <a:ext cx="740092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42848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300" y="1487027"/>
            <a:ext cx="73914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직선 연결선 2"/>
          <p:cNvCxnSpPr/>
          <p:nvPr/>
        </p:nvCxnSpPr>
        <p:spPr>
          <a:xfrm>
            <a:off x="0" y="323557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2172" y="769257"/>
            <a:ext cx="4499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210 동화책 L" pitchFamily="18" charset="-127"/>
                <a:ea typeface="210 동화책 L" pitchFamily="18" charset="-127"/>
              </a:rPr>
              <a:t>3. </a:t>
            </a:r>
            <a:r>
              <a:rPr lang="ko-KR" altLang="en-US" sz="4000" dirty="0" smtClean="0">
                <a:latin typeface="210 동화책 L" pitchFamily="18" charset="-127"/>
                <a:ea typeface="210 동화책 L" pitchFamily="18" charset="-127"/>
              </a:rPr>
              <a:t>스토리보드 </a:t>
            </a:r>
            <a:r>
              <a:rPr lang="en-US" altLang="ko-KR" sz="4000" dirty="0" smtClean="0">
                <a:latin typeface="210 동화책 L" pitchFamily="18" charset="-127"/>
                <a:ea typeface="210 동화책 L" pitchFamily="18" charset="-127"/>
              </a:rPr>
              <a:t>(</a:t>
            </a:r>
            <a:r>
              <a:rPr lang="ko-KR" altLang="en-US" sz="4000" dirty="0" smtClean="0">
                <a:latin typeface="210 동화책 L" pitchFamily="18" charset="-127"/>
                <a:ea typeface="210 동화책 L" pitchFamily="18" charset="-127"/>
              </a:rPr>
              <a:t>고객용</a:t>
            </a:r>
            <a:r>
              <a:rPr lang="en-US" altLang="ko-KR" sz="4000" dirty="0" smtClean="0">
                <a:latin typeface="210 동화책 L" pitchFamily="18" charset="-127"/>
                <a:ea typeface="210 동화책 L" pitchFamily="18" charset="-127"/>
              </a:rPr>
              <a:t>)</a:t>
            </a:r>
            <a:endParaRPr lang="ko-KR" altLang="en-US" sz="4000" dirty="0">
              <a:latin typeface="210 동화책 L" pitchFamily="18" charset="-127"/>
              <a:ea typeface="210 동화책 L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-20535" y="6553200"/>
            <a:ext cx="12192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951403" y="6179399"/>
            <a:ext cx="124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By.</a:t>
            </a:r>
            <a:r>
              <a:rPr lang="ko-KR" altLang="en-US" sz="1200" dirty="0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아침에 </a:t>
            </a:r>
            <a:r>
              <a:rPr lang="ko-KR" altLang="en-US" sz="1200" dirty="0" err="1" smtClean="0">
                <a:solidFill>
                  <a:srgbClr val="FF66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쥬씨</a:t>
            </a:r>
            <a:endParaRPr lang="ko-KR" altLang="en-US" sz="1200" dirty="0">
              <a:solidFill>
                <a:srgbClr val="FF6600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grpSp>
        <p:nvGrpSpPr>
          <p:cNvPr id="7" name="그룹 9"/>
          <p:cNvGrpSpPr/>
          <p:nvPr/>
        </p:nvGrpSpPr>
        <p:grpSpPr>
          <a:xfrm>
            <a:off x="11214544" y="5400210"/>
            <a:ext cx="705898" cy="705898"/>
            <a:chOff x="5172388" y="3501668"/>
            <a:chExt cx="1806154" cy="1806154"/>
          </a:xfrm>
        </p:grpSpPr>
        <p:sp>
          <p:nvSpPr>
            <p:cNvPr id="8" name="타원 7"/>
            <p:cNvSpPr/>
            <p:nvPr/>
          </p:nvSpPr>
          <p:spPr>
            <a:xfrm>
              <a:off x="5172388" y="3501668"/>
              <a:ext cx="1806154" cy="180615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32"/>
            <p:cNvGrpSpPr/>
            <p:nvPr/>
          </p:nvGrpSpPr>
          <p:grpSpPr>
            <a:xfrm>
              <a:off x="5506121" y="3615177"/>
              <a:ext cx="1138688" cy="1692645"/>
              <a:chOff x="1485949" y="1753347"/>
              <a:chExt cx="2430098" cy="3612308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485949" y="1753347"/>
                <a:ext cx="2430098" cy="3612308"/>
              </a:xfrm>
              <a:prstGeom prst="rect">
                <a:avLst/>
              </a:prstGeom>
            </p:spPr>
          </p:pic>
          <p:sp>
            <p:nvSpPr>
              <p:cNvPr id="11" name="직사각형 10"/>
              <p:cNvSpPr/>
              <p:nvPr/>
            </p:nvSpPr>
            <p:spPr>
              <a:xfrm>
                <a:off x="2700997" y="2940148"/>
                <a:ext cx="393895" cy="2532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298</Words>
  <Application>Microsoft Office PowerPoint</Application>
  <PresentationFormat>사용자 지정</PresentationFormat>
  <Paragraphs>67</Paragraphs>
  <Slides>19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Arial</vt:lpstr>
      <vt:lpstr>210 동화책 L</vt:lpstr>
      <vt:lpstr>맑은 고딕</vt:lpstr>
      <vt:lpstr>나눔고딕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JeongEun Shin</dc:creator>
  <cp:lastModifiedBy>김도연</cp:lastModifiedBy>
  <cp:revision>55</cp:revision>
  <dcterms:created xsi:type="dcterms:W3CDTF">2016-04-07T02:34:12Z</dcterms:created>
  <dcterms:modified xsi:type="dcterms:W3CDTF">2016-04-08T02:44:41Z</dcterms:modified>
</cp:coreProperties>
</file>