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6" r:id="rId10"/>
    <p:sldId id="267" r:id="rId11"/>
    <p:sldId id="268" r:id="rId12"/>
    <p:sldId id="269" r:id="rId13"/>
    <p:sldId id="261" r:id="rId14"/>
    <p:sldId id="270" r:id="rId15"/>
    <p:sldId id="262" r:id="rId16"/>
    <p:sldId id="271" r:id="rId17"/>
  </p:sldIdLst>
  <p:sldSz cx="12192000" cy="6858000"/>
  <p:notesSz cx="6858000" cy="9144000"/>
  <p:embeddedFontLst>
    <p:embeddedFont>
      <p:font typeface="휴먼둥근헤드라인" pitchFamily="18" charset="-127"/>
      <p:regular r:id="rId18"/>
    </p:embeddedFont>
    <p:embeddedFont>
      <p:font typeface="210 맨발의청춘 R" pitchFamily="18" charset="-127"/>
      <p:regular r:id="rId19"/>
    </p:embeddedFont>
    <p:embeddedFont>
      <p:font typeface="맑은 고딕" pitchFamily="50" charset="-127"/>
      <p:regular r:id="rId20"/>
      <p:bold r:id="rId21"/>
    </p:embeddedFont>
    <p:embeddedFont>
      <p:font typeface="Arial Black" pitchFamily="34" charset="0"/>
      <p:bold r:id="rId22"/>
    </p:embeddedFont>
    <p:embeddedFont>
      <p:font typeface="Verdana" pitchFamily="34" charset="0"/>
      <p:regular r:id="rId23"/>
      <p:bold r:id="rId24"/>
      <p:italic r:id="rId25"/>
      <p:boldItalic r:id="rId26"/>
    </p:embeddedFont>
    <p:embeddedFont>
      <p:font typeface="THE왼손잡이" pitchFamily="18" charset="-127"/>
      <p:regular r:id="rId27"/>
    </p:embeddedFont>
    <p:embeddedFont>
      <p:font typeface="나눔고딕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4837"/>
    <a:srgbClr val="FFFFFF"/>
    <a:srgbClr val="213540"/>
    <a:srgbClr val="FFD44E"/>
    <a:srgbClr val="2B4682"/>
    <a:srgbClr val="FE4E50"/>
    <a:srgbClr val="F3A65E"/>
    <a:srgbClr val="74C478"/>
    <a:srgbClr val="D1D4D6"/>
    <a:srgbClr val="A77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2016-04-08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2016-04-08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2016-04-08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2016-04-08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2016-04-08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2016-04-08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2016-04-08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2016-04-08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221.141.152.71:8888/project_MVC/main.do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-1" y="563880"/>
            <a:ext cx="7648575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-1" y="1046280"/>
            <a:ext cx="7648575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-1" y="1528680"/>
            <a:ext cx="7648575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-1" y="2011080"/>
            <a:ext cx="7648575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-1" y="2493480"/>
            <a:ext cx="7648575" cy="482400"/>
          </a:xfrm>
          <a:prstGeom prst="rect">
            <a:avLst/>
          </a:prstGeom>
          <a:solidFill>
            <a:srgbClr val="FE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-1" y="2975880"/>
            <a:ext cx="7648575" cy="482400"/>
          </a:xfrm>
          <a:prstGeom prst="rect">
            <a:avLst/>
          </a:prstGeom>
          <a:solidFill>
            <a:srgbClr val="70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303337" y="727597"/>
            <a:ext cx="5524500" cy="2489483"/>
          </a:xfrm>
          <a:prstGeom prst="roundRect">
            <a:avLst>
              <a:gd name="adj" fmla="val 46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838710" y="2157764"/>
            <a:ext cx="244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KOSTA 109 TEAM 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51389" y="1418339"/>
            <a:ext cx="4416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gradFill flip="none" rotWithShape="1">
                  <a:gsLst>
                    <a:gs pos="0">
                      <a:srgbClr val="2B4682"/>
                    </a:gs>
                    <a:gs pos="100000">
                      <a:srgbClr val="FE4E50"/>
                    </a:gs>
                  </a:gsLst>
                  <a:lin ang="0" scaled="1"/>
                  <a:tileRect/>
                </a:gradFill>
                <a:latin typeface="휴먼둥근헤드라인" pitchFamily="18" charset="-127"/>
                <a:ea typeface="휴먼둥근헤드라인" pitchFamily="18" charset="-127"/>
              </a:rPr>
              <a:t>판교 어드바이저</a:t>
            </a:r>
            <a:endParaRPr lang="ko-KR" altLang="en-US" sz="4400" dirty="0">
              <a:gradFill flip="none" rotWithShape="1">
                <a:gsLst>
                  <a:gs pos="0">
                    <a:srgbClr val="2B4682"/>
                  </a:gs>
                  <a:gs pos="100000">
                    <a:srgbClr val="FE4E50"/>
                  </a:gs>
                </a:gsLst>
                <a:lin ang="0" scaled="1"/>
                <a:tileRect/>
              </a:gradFill>
              <a:latin typeface="휴먼둥근헤드라인" pitchFamily="18" charset="-127"/>
              <a:ea typeface="휴먼둥근헤드라인" pitchFamily="18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1877" y="2172772"/>
            <a:ext cx="46956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84366" y="5397403"/>
            <a:ext cx="3240000" cy="108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TEAM 4</a:t>
            </a:r>
          </a:p>
          <a:p>
            <a:pPr algn="r"/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박구연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윤이나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김대국 정선환 최준호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0" y="2011080"/>
            <a:ext cx="2520000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236" y="20676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0" y="2493480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0" y="2975880"/>
            <a:ext cx="482600" cy="482400"/>
            <a:chOff x="0" y="563880"/>
            <a:chExt cx="482600" cy="482400"/>
          </a:xfrm>
        </p:grpSpPr>
        <p:sp>
          <p:nvSpPr>
            <p:cNvPr id="41" name="직사각형 4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115" y="429420"/>
            <a:ext cx="8468153" cy="482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8695" y="3646355"/>
            <a:ext cx="3253961" cy="2347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56177" y="3690461"/>
            <a:ext cx="4745983" cy="233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39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0" y="2011080"/>
            <a:ext cx="2520000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236" y="20676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0" y="2493480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0" y="2975880"/>
            <a:ext cx="482600" cy="482400"/>
            <a:chOff x="0" y="563880"/>
            <a:chExt cx="482600" cy="482400"/>
          </a:xfrm>
        </p:grpSpPr>
        <p:sp>
          <p:nvSpPr>
            <p:cNvPr id="41" name="직사각형 4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 l="28003"/>
          <a:stretch>
            <a:fillRect/>
          </a:stretch>
        </p:blipFill>
        <p:spPr bwMode="auto">
          <a:xfrm>
            <a:off x="6400800" y="400064"/>
            <a:ext cx="5594853" cy="6155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25" y="604928"/>
            <a:ext cx="5413670" cy="551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39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0" y="2011080"/>
            <a:ext cx="2520000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236" y="20676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0" y="2493480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0" y="2975880"/>
            <a:ext cx="482600" cy="482400"/>
            <a:chOff x="0" y="563880"/>
            <a:chExt cx="482600" cy="482400"/>
          </a:xfrm>
        </p:grpSpPr>
        <p:sp>
          <p:nvSpPr>
            <p:cNvPr id="41" name="직사각형 4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614" y="661180"/>
            <a:ext cx="3990105" cy="2194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1432" y="556554"/>
            <a:ext cx="7220686" cy="595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82600" y="6475789"/>
            <a:ext cx="529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  <a:hlinkClick r:id="rId4"/>
              </a:rPr>
              <a:t>http://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4"/>
              </a:rPr>
              <a:t>221.141.152.71:8888/project_MVC/main.do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9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0" y="2493480"/>
            <a:ext cx="2520000" cy="482400"/>
          </a:xfrm>
          <a:prstGeom prst="rect">
            <a:avLst/>
          </a:prstGeom>
          <a:solidFill>
            <a:srgbClr val="FE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236" y="25500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0" y="2975880"/>
            <a:ext cx="482600" cy="482400"/>
            <a:chOff x="0" y="563880"/>
            <a:chExt cx="482600" cy="482400"/>
          </a:xfrm>
        </p:grpSpPr>
        <p:sp>
          <p:nvSpPr>
            <p:cNvPr id="41" name="직사각형 4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61835" y="2524814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 B </a:t>
            </a: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테 이 </a:t>
            </a:r>
            <a:r>
              <a:rPr lang="ko-KR" altLang="en-US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블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08" y="725816"/>
            <a:ext cx="4210638" cy="1609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54" y="725816"/>
            <a:ext cx="4210638" cy="25244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08" y="3077348"/>
            <a:ext cx="4210638" cy="11526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08" y="4971616"/>
            <a:ext cx="4210638" cy="11526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54" y="4514352"/>
            <a:ext cx="4210638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0" y="2493480"/>
            <a:ext cx="2520000" cy="482400"/>
          </a:xfrm>
          <a:prstGeom prst="rect">
            <a:avLst/>
          </a:prstGeom>
          <a:solidFill>
            <a:srgbClr val="FE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236" y="25500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0" y="2975880"/>
            <a:ext cx="482600" cy="482400"/>
            <a:chOff x="0" y="563880"/>
            <a:chExt cx="482600" cy="482400"/>
          </a:xfrm>
        </p:grpSpPr>
        <p:sp>
          <p:nvSpPr>
            <p:cNvPr id="41" name="직사각형 4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61835" y="2524814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 B </a:t>
            </a: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테 이 </a:t>
            </a:r>
            <a:r>
              <a:rPr lang="ko-KR" altLang="en-US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블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08" y="2281077"/>
            <a:ext cx="4210638" cy="13813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54" y="2281077"/>
            <a:ext cx="4210638" cy="229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2493480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0" y="2975880"/>
            <a:ext cx="2520000" cy="482400"/>
          </a:xfrm>
          <a:prstGeom prst="rect">
            <a:avLst/>
          </a:prstGeom>
          <a:solidFill>
            <a:srgbClr val="70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236" y="3032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1835" y="3032814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추 후 보 완 점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2736" y="1305342"/>
            <a:ext cx="826380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smtClean="0">
                <a:solidFill>
                  <a:srgbClr val="704837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업체 </a:t>
            </a:r>
            <a:r>
              <a:rPr lang="ko-KR" altLang="en-US" sz="2000" b="1" dirty="0" smtClean="0">
                <a:solidFill>
                  <a:srgbClr val="704837"/>
                </a:solidFill>
                <a:latin typeface="맑은 고딕" pitchFamily="50" charset="-127"/>
                <a:ea typeface="맑은 고딕" pitchFamily="50" charset="-127"/>
              </a:rPr>
              <a:t>상세 페이지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생성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해당 업체의 소개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위치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전화번호 등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후기 작성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주문 등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리뷰에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작성된 </a:t>
            </a:r>
            <a:r>
              <a:rPr lang="ko-KR" altLang="en-US" sz="2000" b="1" dirty="0" err="1">
                <a:solidFill>
                  <a:srgbClr val="704837"/>
                </a:solidFill>
                <a:latin typeface="맑은 고딕" pitchFamily="50" charset="-127"/>
                <a:ea typeface="맑은 고딕" pitchFamily="50" charset="-127"/>
              </a:rPr>
              <a:t>별점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바탕으로 </a:t>
            </a:r>
            <a:r>
              <a:rPr lang="en-US" altLang="ko-KR" sz="2000" b="1" dirty="0">
                <a:solidFill>
                  <a:srgbClr val="704837"/>
                </a:solidFill>
                <a:latin typeface="맑은 고딕" pitchFamily="50" charset="-127"/>
                <a:ea typeface="맑은 고딕" pitchFamily="50" charset="-127"/>
              </a:rPr>
              <a:t>BEST </a:t>
            </a:r>
            <a:r>
              <a:rPr lang="ko-KR" altLang="en-US" sz="2000" b="1" dirty="0">
                <a:solidFill>
                  <a:srgbClr val="704837"/>
                </a:solidFill>
                <a:latin typeface="맑은 고딕" pitchFamily="50" charset="-127"/>
                <a:ea typeface="맑은 고딕" pitchFamily="50" charset="-127"/>
              </a:rPr>
              <a:t>업체 </a:t>
            </a:r>
            <a:r>
              <a:rPr lang="ko-KR" altLang="en-US" sz="2000" b="1" dirty="0" smtClean="0">
                <a:solidFill>
                  <a:srgbClr val="704837"/>
                </a:solidFill>
                <a:latin typeface="맑은 고딕" pitchFamily="50" charset="-127"/>
                <a:ea typeface="맑은 고딕" pitchFamily="50" charset="-127"/>
              </a:rPr>
              <a:t>선정</a:t>
            </a:r>
            <a:endParaRPr lang="en-US" altLang="ko-KR" sz="2000" b="1" dirty="0" smtClean="0">
              <a:solidFill>
                <a:srgbClr val="704837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회원이 </a:t>
            </a:r>
            <a:r>
              <a:rPr lang="ko-KR" altLang="en-US" sz="2000" b="1" dirty="0" smtClean="0">
                <a:solidFill>
                  <a:srgbClr val="704837"/>
                </a:solidFill>
                <a:latin typeface="맑은 고딕" pitchFamily="50" charset="-127"/>
                <a:ea typeface="맑은 고딕" pitchFamily="50" charset="-127"/>
              </a:rPr>
              <a:t>주문한 내용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해당 업체에게 </a:t>
            </a:r>
            <a:r>
              <a:rPr lang="en-US" altLang="ko-KR" sz="2000" b="1" dirty="0" smtClean="0">
                <a:solidFill>
                  <a:srgbClr val="704837"/>
                </a:solidFill>
                <a:latin typeface="맑은 고딕" pitchFamily="50" charset="-127"/>
                <a:ea typeface="맑은 고딕" pitchFamily="50" charset="-127"/>
              </a:rPr>
              <a:t>email</a:t>
            </a:r>
            <a:r>
              <a:rPr lang="ko-KR" altLang="en-US" sz="2000" b="1" dirty="0" smtClean="0">
                <a:solidFill>
                  <a:srgbClr val="704837"/>
                </a:solidFill>
                <a:latin typeface="맑은 고딕" pitchFamily="50" charset="-127"/>
                <a:ea typeface="맑은 고딕" pitchFamily="50" charset="-127"/>
              </a:rPr>
              <a:t>로 전송</a:t>
            </a:r>
            <a:endParaRPr lang="en-US" altLang="ko-KR" sz="2000" b="1" dirty="0" smtClean="0">
              <a:solidFill>
                <a:srgbClr val="704837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smtClean="0">
                <a:solidFill>
                  <a:srgbClr val="704837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2000" b="1" dirty="0" smtClean="0">
                <a:solidFill>
                  <a:srgbClr val="704837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err="1" smtClean="0">
                <a:solidFill>
                  <a:srgbClr val="704837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2000" b="1" dirty="0" smtClean="0">
                <a:solidFill>
                  <a:srgbClr val="704837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2000" b="1" dirty="0" smtClean="0">
                <a:solidFill>
                  <a:srgbClr val="704837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2000" b="1" dirty="0" smtClean="0">
              <a:solidFill>
                <a:srgbClr val="704837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NO SHOW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방지를 위한 </a:t>
            </a:r>
            <a:r>
              <a:rPr lang="ko-KR" altLang="en-US" sz="2000" b="1" dirty="0" smtClean="0">
                <a:solidFill>
                  <a:srgbClr val="704837"/>
                </a:solidFill>
                <a:latin typeface="맑은 고딕" pitchFamily="50" charset="-127"/>
                <a:ea typeface="맑은 고딕" pitchFamily="50" charset="-127"/>
              </a:rPr>
              <a:t>포인트 제도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도입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후기 작성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이벤트 참여 등을 통해 포인트 적립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: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업체에 주문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이메일을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전송할 때 포인트 차감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9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9844" y="1442605"/>
            <a:ext cx="5014913" cy="395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직선 연결선 3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1528680"/>
            <a:ext cx="482600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011080"/>
            <a:ext cx="482600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493480"/>
            <a:ext cx="482600" cy="482400"/>
          </a:xfrm>
          <a:prstGeom prst="rect">
            <a:avLst/>
          </a:prstGeom>
          <a:solidFill>
            <a:srgbClr val="FE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2975880"/>
            <a:ext cx="482600" cy="482400"/>
          </a:xfrm>
          <a:prstGeom prst="rect">
            <a:avLst/>
          </a:prstGeom>
          <a:solidFill>
            <a:srgbClr val="70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1046280"/>
            <a:ext cx="4826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25200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2493480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0" y="2975880"/>
            <a:ext cx="482600" cy="482400"/>
            <a:chOff x="0" y="563880"/>
            <a:chExt cx="482600" cy="482400"/>
          </a:xfrm>
        </p:grpSpPr>
        <p:sp>
          <p:nvSpPr>
            <p:cNvPr id="41" name="직사각형 4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61836" y="61892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 획 의 도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 descr="http://magazine.hankyung.com/magazinedata/images/photo/201209/5432fc15485e31899b69f36e5193a5c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5030" y="4034790"/>
            <a:ext cx="2426970" cy="282321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80982" y="1613119"/>
            <a:ext cx="9030036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 smtClean="0">
                <a:solidFill>
                  <a:srgbClr val="213540"/>
                </a:solidFill>
                <a:latin typeface="THE왼손잡이" pitchFamily="18" charset="-127"/>
                <a:ea typeface="THE왼손잡이" pitchFamily="18" charset="-127"/>
              </a:rPr>
              <a:t>판교 </a:t>
            </a:r>
            <a:r>
              <a:rPr lang="en-US" altLang="ko-KR" sz="4000" dirty="0" smtClean="0">
                <a:solidFill>
                  <a:srgbClr val="213540"/>
                </a:solidFill>
                <a:latin typeface="THE왼손잡이" pitchFamily="18" charset="-127"/>
                <a:ea typeface="THE왼손잡이" pitchFamily="18" charset="-127"/>
              </a:rPr>
              <a:t>Advisor ?</a:t>
            </a: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판교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테크노밸리의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식당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카페 등을 이용하는 사람들을 위한 홈페이지 제작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테크노밸리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내 음식점의 정보와 실제로 방문한 고객의 방문 후기 부족으로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일부 음식점의 방문자 수가 저조하다고 판단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음식점의 정보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후기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주문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기타 정보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Wi-Fi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유무 등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제공하여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실생활에 도움이 되는 홈페이지 제작이 목표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06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046280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236" y="1102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2493480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0" y="2975880"/>
            <a:ext cx="482600" cy="482400"/>
            <a:chOff x="0" y="563880"/>
            <a:chExt cx="482600" cy="482400"/>
          </a:xfrm>
        </p:grpSpPr>
        <p:sp>
          <p:nvSpPr>
            <p:cNvPr id="41" name="직사각형 4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61836" y="108249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 발 환 경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73" y="1534149"/>
            <a:ext cx="2880000" cy="19187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87" y="1103678"/>
            <a:ext cx="4320000" cy="27870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64" y="4587653"/>
            <a:ext cx="2880000" cy="15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74" y="4897868"/>
            <a:ext cx="2880000" cy="9131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684" y="4274453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9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 descr="http://cfile4.uf.tistory.com/image/2619424051CD03301873B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6950" y="1526929"/>
            <a:ext cx="2880000" cy="1924974"/>
          </a:xfrm>
          <a:prstGeom prst="rect">
            <a:avLst/>
          </a:prstGeom>
          <a:noFill/>
        </p:spPr>
      </p:pic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046280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236" y="1102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4" name="Picture 4" descr="http://www.entercaps.net/library/JSP_LOGO_RG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1300" y="1526416"/>
            <a:ext cx="1926000" cy="1926000"/>
          </a:xfrm>
          <a:prstGeom prst="rect">
            <a:avLst/>
          </a:prstGeom>
          <a:noFill/>
        </p:spPr>
      </p:pic>
      <p:pic>
        <p:nvPicPr>
          <p:cNvPr id="45" name="Picture 6" descr="https://camo.githubusercontent.com/02ed3f6695f288aedec24c2a329c667281efef5f/687474703a2f2f707265636973696f6e2d736f6674776172652e636f6d2f77702d636f6e74656e742f75706c6f6164732f323031342f30342f6a5175726572792e67696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21650" y="1526416"/>
            <a:ext cx="1926000" cy="1926000"/>
          </a:xfrm>
          <a:prstGeom prst="rect">
            <a:avLst/>
          </a:prstGeom>
          <a:noFill/>
        </p:spPr>
      </p:pic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2493480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0" y="2975880"/>
            <a:ext cx="482600" cy="482400"/>
            <a:chOff x="0" y="563880"/>
            <a:chExt cx="482600" cy="482400"/>
          </a:xfrm>
        </p:grpSpPr>
        <p:sp>
          <p:nvSpPr>
            <p:cNvPr id="41" name="직사각형 4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61836" y="108249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 발 환 경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00" y="4038108"/>
            <a:ext cx="6480000" cy="24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9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0" y="1528680"/>
            <a:ext cx="2520000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236" y="15852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2493480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0" y="2975880"/>
            <a:ext cx="482600" cy="482400"/>
            <a:chOff x="0" y="563880"/>
            <a:chExt cx="482600" cy="482400"/>
          </a:xfrm>
        </p:grpSpPr>
        <p:sp>
          <p:nvSpPr>
            <p:cNvPr id="41" name="직사각형 4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61836" y="155199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벤 치 마 킹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1563" y="538579"/>
            <a:ext cx="7874052" cy="443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TextBox 88"/>
          <p:cNvSpPr txBox="1"/>
          <p:nvPr/>
        </p:nvSpPr>
        <p:spPr>
          <a:xfrm>
            <a:off x="609854" y="499305"/>
            <a:ext cx="1910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latin typeface="210 맨발의청춘 R" pitchFamily="18" charset="-127"/>
                <a:ea typeface="210 맨발의청춘 R" pitchFamily="18" charset="-127"/>
              </a:rPr>
              <a:t>배달의 </a:t>
            </a:r>
            <a:endParaRPr lang="en-US" altLang="ko-KR" sz="3200" b="1" dirty="0" smtClean="0">
              <a:latin typeface="210 맨발의청춘 R" pitchFamily="18" charset="-127"/>
              <a:ea typeface="210 맨발의청춘 R" pitchFamily="18" charset="-127"/>
            </a:endParaRPr>
          </a:p>
          <a:p>
            <a:pPr algn="r"/>
            <a:r>
              <a:rPr lang="ko-KR" altLang="en-US" sz="3200" b="1" dirty="0" smtClean="0">
                <a:latin typeface="210 맨발의청춘 R" pitchFamily="18" charset="-127"/>
                <a:ea typeface="210 맨발의청춘 R" pitchFamily="18" charset="-127"/>
              </a:rPr>
              <a:t>민족</a:t>
            </a:r>
            <a:endParaRPr lang="ko-KR" altLang="en-US" sz="3200" b="1" dirty="0">
              <a:latin typeface="210 맨발의청춘 R" pitchFamily="18" charset="-127"/>
              <a:ea typeface="210 맨발의청춘 R" pitchFamily="18" charset="-127"/>
            </a:endParaRPr>
          </a:p>
        </p:txBody>
      </p:sp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1187" y="2226366"/>
            <a:ext cx="5173109" cy="4296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07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0" y="1528680"/>
            <a:ext cx="2520000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236" y="15852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2493480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0" y="2975880"/>
            <a:ext cx="482600" cy="482400"/>
            <a:chOff x="0" y="563880"/>
            <a:chExt cx="482600" cy="482400"/>
          </a:xfrm>
        </p:grpSpPr>
        <p:sp>
          <p:nvSpPr>
            <p:cNvPr id="41" name="직사각형 4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61836" y="155199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벤 치 마 킹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2372" y="572949"/>
            <a:ext cx="88011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44"/>
          <p:cNvSpPr txBox="1"/>
          <p:nvPr/>
        </p:nvSpPr>
        <p:spPr>
          <a:xfrm>
            <a:off x="532176" y="428965"/>
            <a:ext cx="1987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 smtClean="0">
                <a:latin typeface="210 맨발의청춘 R" pitchFamily="18" charset="-127"/>
                <a:ea typeface="210 맨발의청춘 R" pitchFamily="18" charset="-127"/>
              </a:rPr>
              <a:t>Trip Advisor</a:t>
            </a:r>
            <a:endParaRPr lang="ko-KR" altLang="en-US" sz="3200" b="1" dirty="0">
              <a:latin typeface="210 맨발의청춘 R" pitchFamily="18" charset="-127"/>
              <a:ea typeface="210 맨발의청춘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4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0" y="2011080"/>
            <a:ext cx="2520000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236" y="20676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0" y="2493480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0" y="2975880"/>
            <a:ext cx="482600" cy="482400"/>
            <a:chOff x="0" y="563880"/>
            <a:chExt cx="482600" cy="482400"/>
          </a:xfrm>
        </p:grpSpPr>
        <p:sp>
          <p:nvSpPr>
            <p:cNvPr id="41" name="직사각형 4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61835" y="205491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진 행 상 황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610401" y="1672892"/>
            <a:ext cx="3313355" cy="4232217"/>
            <a:chOff x="2684383" y="1597687"/>
            <a:chExt cx="3313355" cy="4232217"/>
          </a:xfrm>
        </p:grpSpPr>
        <p:sp>
          <p:nvSpPr>
            <p:cNvPr id="466" name="막힌 원호 465"/>
            <p:cNvSpPr/>
            <p:nvPr/>
          </p:nvSpPr>
          <p:spPr>
            <a:xfrm>
              <a:off x="2684383" y="1607850"/>
              <a:ext cx="3313355" cy="3313355"/>
            </a:xfrm>
            <a:prstGeom prst="blockArc">
              <a:avLst>
                <a:gd name="adj1" fmla="val 316373"/>
                <a:gd name="adj2" fmla="val 280644"/>
                <a:gd name="adj3" fmla="val 14166"/>
              </a:avLst>
            </a:prstGeom>
            <a:pattFill prst="wdUpDiag">
              <a:fgClr>
                <a:srgbClr val="EBE8DD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7" name="막힌 원호 466"/>
            <p:cNvSpPr/>
            <p:nvPr/>
          </p:nvSpPr>
          <p:spPr>
            <a:xfrm>
              <a:off x="2684383" y="1597687"/>
              <a:ext cx="3313355" cy="3323520"/>
            </a:xfrm>
            <a:prstGeom prst="blockArc">
              <a:avLst>
                <a:gd name="adj1" fmla="val 5407949"/>
                <a:gd name="adj2" fmla="val 16293768"/>
                <a:gd name="adj3" fmla="val 14273"/>
              </a:avLst>
            </a:prstGeom>
            <a:solidFill>
              <a:srgbClr val="59B3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3706359" y="2941362"/>
              <a:ext cx="12694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2">
                      <a:lumMod val="50000"/>
                    </a:schemeClr>
                  </a:solidFill>
                  <a:latin typeface="Arial Black" panose="020B0A04020102020204" pitchFamily="34" charset="0"/>
                  <a:ea typeface="HU고딕320" panose="02020603020101020101" pitchFamily="18" charset="-127"/>
                </a:rPr>
                <a:t>50%</a:t>
              </a:r>
              <a:endParaRPr lang="ko-KR" altLang="en-US" sz="3600" b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  <a:ea typeface="HU고딕320" panose="02020603020101020101" pitchFamily="18" charset="-127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3243780" y="5183573"/>
              <a:ext cx="2194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dirty="0" smtClean="0">
                  <a:solidFill>
                    <a:schemeClr val="bg2">
                      <a:lumMod val="50000"/>
                    </a:schemeClr>
                  </a:solidFill>
                  <a:latin typeface="210 맨발의청춘 R" pitchFamily="18" charset="-127"/>
                  <a:ea typeface="210 맨발의청춘 R" pitchFamily="18" charset="-127"/>
                </a:rPr>
                <a:t>기능 구현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  <a:latin typeface="210 맨발의청춘 R" pitchFamily="18" charset="-127"/>
                <a:ea typeface="210 맨발의청춘 R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014157" y="1908968"/>
            <a:ext cx="3087443" cy="3996141"/>
            <a:chOff x="7159270" y="1833763"/>
            <a:chExt cx="3087443" cy="3996141"/>
          </a:xfrm>
        </p:grpSpPr>
        <p:sp>
          <p:nvSpPr>
            <p:cNvPr id="468" name="막힌 원호 467"/>
            <p:cNvSpPr/>
            <p:nvPr/>
          </p:nvSpPr>
          <p:spPr>
            <a:xfrm>
              <a:off x="7159270" y="1833763"/>
              <a:ext cx="3087443" cy="3087443"/>
            </a:xfrm>
            <a:prstGeom prst="blockArc">
              <a:avLst>
                <a:gd name="adj1" fmla="val 17916515"/>
                <a:gd name="adj2" fmla="val 17439153"/>
                <a:gd name="adj3" fmla="val 21844"/>
              </a:avLst>
            </a:prstGeom>
            <a:pattFill prst="wdUpDiag">
              <a:fgClr>
                <a:srgbClr val="EBE8DD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9" name="막힌 원호 468"/>
            <p:cNvSpPr/>
            <p:nvPr/>
          </p:nvSpPr>
          <p:spPr>
            <a:xfrm>
              <a:off x="7159270" y="1833764"/>
              <a:ext cx="3087443" cy="3087443"/>
            </a:xfrm>
            <a:prstGeom prst="blockArc">
              <a:avLst>
                <a:gd name="adj1" fmla="val 16574497"/>
                <a:gd name="adj2" fmla="val 17903499"/>
                <a:gd name="adj3" fmla="val 20661"/>
              </a:avLst>
            </a:prstGeom>
            <a:solidFill>
              <a:srgbClr val="FD6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8068290" y="3054320"/>
              <a:ext cx="12694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2">
                      <a:lumMod val="50000"/>
                    </a:schemeClr>
                  </a:solidFill>
                  <a:latin typeface="Arial Black" panose="020B0A04020102020204" pitchFamily="34" charset="0"/>
                  <a:ea typeface="HU고딕320" panose="02020603020101020101" pitchFamily="18" charset="-127"/>
                </a:rPr>
                <a:t>5%</a:t>
              </a:r>
              <a:endParaRPr lang="ko-KR" altLang="en-US" sz="3600" b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  <a:ea typeface="HU고딕320" panose="02020603020101020101" pitchFamily="18" charset="-127"/>
              </a:endParaRP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7918090" y="5060463"/>
              <a:ext cx="156980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bg2">
                      <a:lumMod val="50000"/>
                    </a:schemeClr>
                  </a:solidFill>
                  <a:latin typeface="210 맨발의청춘 R" pitchFamily="18" charset="-127"/>
                  <a:ea typeface="210 맨발의청춘 R" pitchFamily="18" charset="-127"/>
                </a:rPr>
                <a:t>CSS</a:t>
              </a:r>
              <a:endParaRPr lang="ko-KR" altLang="en-US" sz="1200" b="1" dirty="0">
                <a:solidFill>
                  <a:schemeClr val="bg2">
                    <a:lumMod val="50000"/>
                  </a:schemeClr>
                </a:solidFill>
                <a:latin typeface="210 맨발의청춘 R" pitchFamily="18" charset="-127"/>
                <a:ea typeface="210 맨발의청춘 R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646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57" y="2643315"/>
            <a:ext cx="10391321" cy="2755015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0" y="2011080"/>
            <a:ext cx="2520000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236" y="20676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0" y="2493480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0" y="2975880"/>
            <a:ext cx="482600" cy="482400"/>
            <a:chOff x="0" y="563880"/>
            <a:chExt cx="482600" cy="482400"/>
          </a:xfrm>
        </p:grpSpPr>
        <p:sp>
          <p:nvSpPr>
            <p:cNvPr id="41" name="직사각형 4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61835" y="205491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진 행 상 황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29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0" y="2011080"/>
            <a:ext cx="2520000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236" y="20676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0" y="2493480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0" y="2975880"/>
            <a:ext cx="482600" cy="482400"/>
            <a:chOff x="0" y="563880"/>
            <a:chExt cx="482600" cy="482400"/>
          </a:xfrm>
        </p:grpSpPr>
        <p:sp>
          <p:nvSpPr>
            <p:cNvPr id="41" name="직사각형 4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61835" y="205491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진 행 상 황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 cstate="print"/>
          <a:srcRect l="42190" r="27594" b="51845"/>
          <a:stretch>
            <a:fillRect/>
          </a:stretch>
        </p:blipFill>
        <p:spPr bwMode="auto">
          <a:xfrm>
            <a:off x="8370286" y="1716435"/>
            <a:ext cx="3098191" cy="3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2025" y="480560"/>
            <a:ext cx="6133507" cy="580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68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63D97651-9F09-4B96-A8BE-BCF06120534C}" vid="{32553D14-C644-4D00-8AF9-F760326BB1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320</TotalTime>
  <Words>230</Words>
  <Application>Microsoft Office PowerPoint</Application>
  <PresentationFormat>사용자 지정</PresentationFormat>
  <Paragraphs>124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굴림</vt:lpstr>
      <vt:lpstr>Arial</vt:lpstr>
      <vt:lpstr>휴먼둥근헤드라인</vt:lpstr>
      <vt:lpstr>210 맨발의청춘 R</vt:lpstr>
      <vt:lpstr>맑은 고딕</vt:lpstr>
      <vt:lpstr>HU고딕320</vt:lpstr>
      <vt:lpstr>Wingdings</vt:lpstr>
      <vt:lpstr>Arial Black</vt:lpstr>
      <vt:lpstr>Verdana</vt:lpstr>
      <vt:lpstr>THE왼손잡이</vt:lpstr>
      <vt:lpstr>나눔고딕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ajandek</cp:lastModifiedBy>
  <cp:revision>22</cp:revision>
  <dcterms:created xsi:type="dcterms:W3CDTF">2015-02-17T13:18:24Z</dcterms:created>
  <dcterms:modified xsi:type="dcterms:W3CDTF">2016-04-08T05:21:07Z</dcterms:modified>
</cp:coreProperties>
</file>