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84" r:id="rId2"/>
    <p:sldId id="286" r:id="rId3"/>
    <p:sldId id="285" r:id="rId4"/>
    <p:sldId id="372" r:id="rId5"/>
    <p:sldId id="374" r:id="rId6"/>
    <p:sldId id="287" r:id="rId7"/>
    <p:sldId id="336" r:id="rId8"/>
    <p:sldId id="335" r:id="rId9"/>
    <p:sldId id="375" r:id="rId10"/>
    <p:sldId id="323" r:id="rId11"/>
    <p:sldId id="345" r:id="rId12"/>
    <p:sldId id="346" r:id="rId13"/>
    <p:sldId id="379" r:id="rId14"/>
    <p:sldId id="396" r:id="rId15"/>
    <p:sldId id="347" r:id="rId16"/>
    <p:sldId id="364" r:id="rId17"/>
    <p:sldId id="349" r:id="rId18"/>
    <p:sldId id="369" r:id="rId19"/>
    <p:sldId id="370" r:id="rId20"/>
    <p:sldId id="348" r:id="rId21"/>
    <p:sldId id="350" r:id="rId22"/>
    <p:sldId id="351" r:id="rId23"/>
    <p:sldId id="352" r:id="rId24"/>
    <p:sldId id="395" r:id="rId25"/>
    <p:sldId id="365" r:id="rId26"/>
    <p:sldId id="381" r:id="rId27"/>
    <p:sldId id="366" r:id="rId28"/>
    <p:sldId id="367" r:id="rId29"/>
    <p:sldId id="368" r:id="rId30"/>
    <p:sldId id="376" r:id="rId31"/>
    <p:sldId id="327" r:id="rId32"/>
    <p:sldId id="328" r:id="rId33"/>
    <p:sldId id="337" r:id="rId34"/>
    <p:sldId id="338" r:id="rId35"/>
    <p:sldId id="330" r:id="rId36"/>
    <p:sldId id="331" r:id="rId37"/>
    <p:sldId id="339" r:id="rId38"/>
    <p:sldId id="343" r:id="rId39"/>
    <p:sldId id="344" r:id="rId40"/>
    <p:sldId id="385" r:id="rId41"/>
    <p:sldId id="391" r:id="rId42"/>
    <p:sldId id="392" r:id="rId43"/>
    <p:sldId id="393" r:id="rId44"/>
    <p:sldId id="333" r:id="rId45"/>
    <p:sldId id="383" r:id="rId46"/>
    <p:sldId id="382" r:id="rId47"/>
    <p:sldId id="341" r:id="rId48"/>
    <p:sldId id="332" r:id="rId49"/>
    <p:sldId id="342" r:id="rId50"/>
    <p:sldId id="384" r:id="rId51"/>
    <p:sldId id="387" r:id="rId52"/>
    <p:sldId id="388" r:id="rId53"/>
    <p:sldId id="356" r:id="rId54"/>
    <p:sldId id="354" r:id="rId55"/>
    <p:sldId id="389" r:id="rId56"/>
    <p:sldId id="355" r:id="rId57"/>
    <p:sldId id="390" r:id="rId58"/>
    <p:sldId id="394" r:id="rId59"/>
    <p:sldId id="386" r:id="rId60"/>
    <p:sldId id="39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371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6" autoAdjust="0"/>
  </p:normalViewPr>
  <p:slideViewPr>
    <p:cSldViewPr showGuides="1">
      <p:cViewPr>
        <p:scale>
          <a:sx n="68" d="100"/>
          <a:sy n="68" d="100"/>
        </p:scale>
        <p:origin x="-1434" y="168"/>
      </p:cViewPr>
      <p:guideLst>
        <p:guide orient="horz" pos="1344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648966535433072"/>
          <c:y val="6.8656250000000002E-2"/>
          <c:w val="0.4225831692913386"/>
          <c:h val="0.3792187499999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59072"/>
        <c:axId val="124218752"/>
      </c:lineChart>
      <c:catAx>
        <c:axId val="1506590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4218752"/>
        <c:crosses val="autoZero"/>
        <c:auto val="1"/>
        <c:lblAlgn val="ctr"/>
        <c:lblOffset val="100"/>
        <c:noMultiLvlLbl val="0"/>
      </c:catAx>
      <c:valAx>
        <c:axId val="12421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659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62AEA-FDFB-4F09-A18F-4834BDACAFCF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023F8-5D02-45CB-B0BF-EC3FC41AF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4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aseline="0" dirty="0" smtClean="0"/>
              <a:t>&lt;</a:t>
            </a:r>
            <a:r>
              <a:rPr lang="ko-KR" altLang="en-US" sz="800" baseline="0" dirty="0" smtClean="0"/>
              <a:t>전문가 의견</a:t>
            </a:r>
            <a:r>
              <a:rPr lang="en-US" altLang="ko-KR" sz="800" baseline="0" dirty="0" smtClean="0"/>
              <a:t>&gt;</a:t>
            </a:r>
          </a:p>
          <a:p>
            <a:r>
              <a:rPr lang="ko-KR" altLang="en-US" sz="800" baseline="0" dirty="0" smtClean="0"/>
              <a:t>예약을 크게 </a:t>
            </a:r>
            <a:r>
              <a:rPr lang="en-US" altLang="ko-KR" sz="800" baseline="0" dirty="0" smtClean="0"/>
              <a:t>– </a:t>
            </a:r>
            <a:r>
              <a:rPr lang="ko-KR" altLang="en-US" sz="800" baseline="0" dirty="0" smtClean="0"/>
              <a:t>손쉽게 빨리 눈에 띄게</a:t>
            </a:r>
            <a:endParaRPr lang="en-US" altLang="ko-KR" sz="800" baseline="0" dirty="0" smtClean="0"/>
          </a:p>
          <a:p>
            <a:r>
              <a:rPr lang="ko-KR" altLang="en-US" sz="800" baseline="0" dirty="0" smtClean="0"/>
              <a:t>위기상담 </a:t>
            </a:r>
            <a:r>
              <a:rPr lang="en-US" altLang="ko-KR" sz="800" baseline="0" dirty="0" smtClean="0"/>
              <a:t>– </a:t>
            </a:r>
            <a:r>
              <a:rPr lang="ko-KR" altLang="en-US" sz="800" baseline="0" dirty="0" smtClean="0"/>
              <a:t>긴급상담</a:t>
            </a:r>
            <a:endParaRPr lang="en-US" altLang="ko-KR" sz="800" baseline="0" dirty="0" smtClean="0"/>
          </a:p>
          <a:p>
            <a:r>
              <a:rPr lang="ko-KR" altLang="en-US" sz="800" baseline="0" dirty="0" err="1" smtClean="0"/>
              <a:t>상담사</a:t>
            </a:r>
            <a:r>
              <a:rPr lang="ko-KR" altLang="en-US" sz="800" baseline="0" dirty="0" smtClean="0"/>
              <a:t> 소개가 가장 중요</a:t>
            </a:r>
            <a:r>
              <a:rPr lang="en-US" altLang="ko-KR" sz="800" baseline="0" dirty="0" smtClean="0"/>
              <a:t>! – </a:t>
            </a:r>
            <a:r>
              <a:rPr lang="ko-KR" altLang="en-US" sz="800" baseline="0" dirty="0" smtClean="0"/>
              <a:t>얼굴</a:t>
            </a:r>
            <a:r>
              <a:rPr lang="en-US" altLang="ko-KR" sz="800" baseline="0" dirty="0" smtClean="0"/>
              <a:t>, </a:t>
            </a:r>
            <a:r>
              <a:rPr lang="ko-KR" altLang="en-US" sz="800" baseline="0" dirty="0" smtClean="0"/>
              <a:t>경력</a:t>
            </a:r>
            <a:r>
              <a:rPr lang="en-US" altLang="ko-KR" sz="800" baseline="0" dirty="0" smtClean="0"/>
              <a:t>, </a:t>
            </a:r>
            <a:r>
              <a:rPr lang="ko-KR" altLang="en-US" sz="800" baseline="0" dirty="0" smtClean="0"/>
              <a:t>전문성 부각</a:t>
            </a:r>
            <a:r>
              <a:rPr lang="en-US" altLang="ko-KR" sz="800" baseline="0" dirty="0" smtClean="0"/>
              <a:t>(</a:t>
            </a:r>
            <a:r>
              <a:rPr lang="ko-KR" altLang="en-US" sz="800" baseline="0" dirty="0" smtClean="0"/>
              <a:t>얼굴 옆으로 지나가게</a:t>
            </a:r>
            <a:r>
              <a:rPr lang="en-US" altLang="ko-KR" sz="800" baseline="0" dirty="0" smtClean="0"/>
              <a:t>…)</a:t>
            </a:r>
          </a:p>
          <a:p>
            <a:r>
              <a:rPr lang="ko-KR" altLang="en-US" sz="800" baseline="0" dirty="0" smtClean="0"/>
              <a:t>온라인상담게시판</a:t>
            </a:r>
            <a:endParaRPr lang="en-US" altLang="ko-KR" sz="800" baseline="0" dirty="0" smtClean="0"/>
          </a:p>
          <a:p>
            <a:endParaRPr lang="en-US" altLang="ko-KR" sz="800" baseline="0" dirty="0" smtClean="0"/>
          </a:p>
          <a:p>
            <a:r>
              <a:rPr lang="en-US" altLang="ko-KR" sz="800" baseline="0" dirty="0" smtClean="0"/>
              <a:t>&lt;</a:t>
            </a:r>
            <a:r>
              <a:rPr lang="ko-KR" altLang="en-US" sz="800" baseline="0" dirty="0" smtClean="0"/>
              <a:t>기술면</a:t>
            </a:r>
            <a:r>
              <a:rPr lang="en-US" altLang="ko-KR" sz="800" baseline="0" dirty="0" smtClean="0"/>
              <a:t>&gt;</a:t>
            </a:r>
          </a:p>
          <a:p>
            <a:r>
              <a:rPr lang="ko-KR" altLang="en-US" sz="800" baseline="0" dirty="0" smtClean="0"/>
              <a:t>게시판 링크</a:t>
            </a:r>
            <a:endParaRPr lang="en-US" altLang="ko-KR" sz="8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 smtClean="0"/>
              <a:t>메인에</a:t>
            </a:r>
            <a:r>
              <a:rPr lang="ko-KR" altLang="en-US" sz="800" dirty="0" smtClean="0"/>
              <a:t> 채팅 시작 시간 표시</a:t>
            </a:r>
          </a:p>
          <a:p>
            <a:endParaRPr lang="ko-KR" altLang="en-US" sz="8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3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9E86C-450A-4F75-8C2D-732242CE48B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3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4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전문가의견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추후 고려사항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미디어치료를 영화치료로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           자가진단테스트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4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디자인 변경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예약에 따라 치료선택이 다르게 표시</a:t>
            </a: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디자인 변경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예약에 따라 치료선택이 다르게 표시</a:t>
            </a: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디자인 변경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예약에 따라 치료선택이 다르게 표시</a:t>
            </a: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ko-KR" altLang="en-US" dirty="0" smtClean="0"/>
              <a:t>디자인 변경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각 예약에 따라 치료선택이 다르게 표시</a:t>
            </a: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0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전문가의견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내담자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예약시</a:t>
            </a:r>
            <a:r>
              <a:rPr lang="ko-KR" altLang="en-US" baseline="0" dirty="0" smtClean="0"/>
              <a:t> 빈칸만 보이게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5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초기면접지는</a:t>
            </a:r>
            <a:r>
              <a:rPr lang="ko-KR" altLang="en-US" dirty="0" smtClean="0"/>
              <a:t> 화면에 출력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답을 </a:t>
            </a:r>
            <a:r>
              <a:rPr lang="en-US" altLang="ko-KR" dirty="0" smtClean="0"/>
              <a:t>List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전문가 화면에서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답 불러오기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00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메인에</a:t>
            </a:r>
            <a:r>
              <a:rPr lang="ko-KR" altLang="en-US" dirty="0" smtClean="0"/>
              <a:t> 채팅 시작 시간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5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전문가 의견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파일전송 가능하게</a:t>
            </a:r>
            <a:endParaRPr lang="en-US" altLang="ko-KR" dirty="0" smtClean="0"/>
          </a:p>
          <a:p>
            <a:r>
              <a:rPr lang="ko-KR" altLang="en-US" dirty="0" smtClean="0"/>
              <a:t>상대방의 시계는 디지털로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9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전문가의견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내담자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예약시</a:t>
            </a:r>
            <a:r>
              <a:rPr lang="ko-KR" altLang="en-US" baseline="0" dirty="0" smtClean="0"/>
              <a:t> 빈칸만 보이게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5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세금 </a:t>
            </a:r>
            <a:r>
              <a:rPr lang="en-US" altLang="ko-KR" dirty="0" smtClean="0"/>
              <a:t>3.3%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3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세금 </a:t>
            </a:r>
            <a:r>
              <a:rPr lang="en-US" altLang="ko-KR" dirty="0" smtClean="0"/>
              <a:t>3.3%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3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시각은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간격으로 </a:t>
            </a:r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r>
              <a:rPr lang="en-US" altLang="ko-KR" dirty="0" smtClean="0"/>
              <a:t>10:00▼</a:t>
            </a:r>
          </a:p>
          <a:p>
            <a:r>
              <a:rPr lang="en-US" altLang="ko-KR" dirty="0" smtClean="0"/>
              <a:t>10:30</a:t>
            </a:r>
          </a:p>
          <a:p>
            <a:r>
              <a:rPr lang="en-US" altLang="ko-KR" dirty="0" smtClean="0"/>
              <a:t>11:00</a:t>
            </a:r>
          </a:p>
          <a:p>
            <a:r>
              <a:rPr lang="en-US" altLang="ko-KR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4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023F8-5D02-45CB-B0BF-EC3FC41AFA0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1F7F0-7BCE-459D-9B5B-A2611747FE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28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A6930-11F6-490D-98AD-587F076AFF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B6B3-D5F3-4C60-9B98-8C3FA4DB7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84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68E0A-A308-41A1-B94B-D2F21F4D15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8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C0A30-3E6B-48E8-9F4C-0BCADF1D7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1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513C-C8FD-460D-8609-C552F26C96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58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4434-536C-4840-AB77-1026B6DCDB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09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AC65A-2C17-4009-B081-ED9AC6E557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7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DF296-A6E7-4467-9B8E-4AC479293A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4C2F0-D7E6-4A75-90B8-7B238760BE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0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9333E-F92C-4B78-8C1C-BB9801CEB3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31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F4D979E-FC59-4989-B94C-E20DA0240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4.png"/><Relationship Id="rId4" Type="http://schemas.openxmlformats.org/officeDocument/2006/relationships/image" Target="../media/image1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8.jpeg"/><Relationship Id="rId4" Type="http://schemas.openxmlformats.org/officeDocument/2006/relationships/image" Target="../media/image16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6000" b="1" dirty="0" smtClean="0"/>
              <a:t>Story Board</a:t>
            </a:r>
            <a:endParaRPr lang="ko-KR" altLang="en-US" sz="6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52990" y="4301699"/>
            <a:ext cx="2844608" cy="2495128"/>
          </a:xfrm>
        </p:spPr>
        <p:txBody>
          <a:bodyPr>
            <a:noAutofit/>
          </a:bodyPr>
          <a:lstStyle/>
          <a:p>
            <a:pPr algn="r"/>
            <a:r>
              <a:rPr lang="ko-KR" altLang="en-US" sz="2000" dirty="0" smtClean="0"/>
              <a:t>팀장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이병걸</a:t>
            </a:r>
            <a:endParaRPr lang="en-US" altLang="ko-KR" sz="2000" dirty="0" smtClean="0"/>
          </a:p>
          <a:p>
            <a:pPr algn="r"/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김욱재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박준우</a:t>
            </a:r>
            <a:endParaRPr lang="en-US" altLang="ko-KR" sz="2000" dirty="0" smtClean="0"/>
          </a:p>
          <a:p>
            <a:pPr algn="r"/>
            <a:r>
              <a:rPr lang="ko-KR" altLang="en-US" sz="2000" dirty="0" err="1" smtClean="0"/>
              <a:t>김대국</a:t>
            </a:r>
            <a:endParaRPr lang="en-US" altLang="ko-KR" sz="2000" dirty="0" smtClean="0"/>
          </a:p>
          <a:p>
            <a:pPr algn="r"/>
            <a:r>
              <a:rPr lang="ko-KR" altLang="en-US" sz="2000" dirty="0" err="1" smtClean="0"/>
              <a:t>최예람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김준호 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3501008"/>
            <a:ext cx="4166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</a:t>
            </a:r>
            <a:r>
              <a:rPr lang="ko-KR" altLang="en-US" sz="4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쇼미더심리</a:t>
            </a:r>
            <a:endParaRPr lang="en-US" altLang="ko-KR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91486" y="260648"/>
            <a:ext cx="632878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i="1" dirty="0" smtClean="0"/>
              <a:t>KOSTA 109</a:t>
            </a:r>
            <a:r>
              <a:rPr lang="ko-KR" altLang="en-US" b="1" i="1" dirty="0" smtClean="0"/>
              <a:t>기 </a:t>
            </a:r>
            <a:r>
              <a:rPr lang="ko-KR" altLang="en-US" b="1" i="1" dirty="0" err="1" smtClean="0"/>
              <a:t>두번째</a:t>
            </a:r>
            <a:r>
              <a:rPr lang="ko-KR" altLang="en-US" b="1" i="1" dirty="0" smtClean="0"/>
              <a:t> 프로젝트</a:t>
            </a:r>
            <a:endParaRPr lang="ko-KR" altLang="en-US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1809865" y="2780928"/>
            <a:ext cx="5524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/>
              <a:t>- </a:t>
            </a:r>
            <a:r>
              <a:rPr lang="ko-KR" altLang="en-US" sz="2800" b="1" dirty="0" err="1" smtClean="0"/>
              <a:t>나의심리상담소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가제</a:t>
            </a:r>
            <a:r>
              <a:rPr lang="en-US" altLang="ko-KR" sz="2800" b="1" dirty="0"/>
              <a:t>) </a:t>
            </a:r>
            <a:r>
              <a:rPr lang="en-US" altLang="ko-KR" sz="2800" b="1" dirty="0" smtClean="0"/>
              <a:t>_ rev1 -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29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6342" y="1196752"/>
            <a:ext cx="6938068" cy="51125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19392" y="5846301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83288" y="5846301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승</a:t>
            </a:r>
            <a:r>
              <a:rPr lang="ko-KR" altLang="en-US" sz="1200" dirty="0"/>
              <a:t>인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0143"/>
              </p:ext>
            </p:extLst>
          </p:nvPr>
        </p:nvGraphicFramePr>
        <p:xfrm>
          <a:off x="2939754" y="2084256"/>
          <a:ext cx="4871244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7864"/>
                <a:gridCol w="29433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핸드폰번호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>
          <a:xfrm>
            <a:off x="6972202" y="2132856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중복검사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680314" y="1375868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회원가입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7706" y="20608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4. </a:t>
            </a:r>
            <a:r>
              <a:rPr lang="ko-KR" altLang="en-US" sz="3200" dirty="0" smtClean="0"/>
              <a:t>회원가입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98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7704" y="1243191"/>
            <a:ext cx="6936706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3"/>
            <a:ext cx="8877089" cy="77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회원정보 열람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98386"/>
              </p:ext>
            </p:extLst>
          </p:nvPr>
        </p:nvGraphicFramePr>
        <p:xfrm>
          <a:off x="1995698" y="2179121"/>
          <a:ext cx="1584176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3723890" y="12431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25128"/>
              </p:ext>
            </p:extLst>
          </p:nvPr>
        </p:nvGraphicFramePr>
        <p:xfrm>
          <a:off x="3868153" y="2234356"/>
          <a:ext cx="4871244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7864"/>
                <a:gridCol w="29433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핸드폰번호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74896" y="15259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회원정보 열람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067706" y="2592978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0826" y="1768589"/>
            <a:ext cx="97210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6" idx="3"/>
          </p:cNvCxnSpPr>
          <p:nvPr/>
        </p:nvCxnSpPr>
        <p:spPr>
          <a:xfrm>
            <a:off x="1572934" y="1984613"/>
            <a:ext cx="3598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83556" y="1290951"/>
            <a:ext cx="1674056" cy="5272649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hape 105"/>
          <p:cNvCxnSpPr/>
          <p:nvPr/>
        </p:nvCxnSpPr>
        <p:spPr>
          <a:xfrm>
            <a:off x="1932756" y="1047513"/>
            <a:ext cx="179231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9" name="Shape 106"/>
          <p:cNvSpPr txBox="1"/>
          <p:nvPr/>
        </p:nvSpPr>
        <p:spPr>
          <a:xfrm>
            <a:off x="2417172" y="688737"/>
            <a:ext cx="8068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108"/>
          <p:cNvCxnSpPr/>
          <p:nvPr/>
        </p:nvCxnSpPr>
        <p:spPr>
          <a:xfrm>
            <a:off x="3722303" y="1047513"/>
            <a:ext cx="5113596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21" name="Shape 109"/>
          <p:cNvSpPr txBox="1"/>
          <p:nvPr/>
        </p:nvSpPr>
        <p:spPr>
          <a:xfrm>
            <a:off x="5121123" y="688737"/>
            <a:ext cx="8068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935</a:t>
            </a:r>
            <a:r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hape 110"/>
          <p:cNvCxnSpPr/>
          <p:nvPr/>
        </p:nvCxnSpPr>
        <p:spPr>
          <a:xfrm rot="5400000">
            <a:off x="1765622" y="1045927"/>
            <a:ext cx="285751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12"/>
          <p:cNvCxnSpPr/>
          <p:nvPr/>
        </p:nvCxnSpPr>
        <p:spPr>
          <a:xfrm rot="5400000">
            <a:off x="3580221" y="1045132"/>
            <a:ext cx="285751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113"/>
          <p:cNvCxnSpPr/>
          <p:nvPr/>
        </p:nvCxnSpPr>
        <p:spPr>
          <a:xfrm rot="5400000">
            <a:off x="8693816" y="1045132"/>
            <a:ext cx="285751" cy="158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52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1093091"/>
            <a:ext cx="7008714" cy="55614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6.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회원정보 수정 </a:t>
            </a:r>
            <a:r>
              <a:rPr lang="en-US" altLang="ko-KR" sz="3200" dirty="0" smtClean="0"/>
              <a:t>- </a:t>
            </a:r>
            <a:r>
              <a:rPr lang="ko-KR" altLang="en-US" sz="3200" dirty="0" err="1"/>
              <a:t>내담자</a:t>
            </a:r>
            <a:r>
              <a:rPr lang="en-US" altLang="ko-KR" sz="3200" dirty="0"/>
              <a:t>/</a:t>
            </a:r>
            <a:r>
              <a:rPr lang="ko-KR" altLang="en-US" sz="3200" dirty="0"/>
              <a:t>상담자</a:t>
            </a:r>
            <a:r>
              <a:rPr lang="en-US" altLang="ko-KR" sz="3200" dirty="0"/>
              <a:t>/</a:t>
            </a:r>
            <a:r>
              <a:rPr lang="ko-KR" altLang="en-US" sz="3200" dirty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6802"/>
              </p:ext>
            </p:extLst>
          </p:nvPr>
        </p:nvGraphicFramePr>
        <p:xfrm>
          <a:off x="3833309" y="2084256"/>
          <a:ext cx="4871244" cy="3337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7864"/>
                <a:gridCol w="29433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수정불가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 </a:t>
                      </a:r>
                      <a:r>
                        <a:rPr lang="ko-KR" altLang="en-US" dirty="0" smtClean="0"/>
                        <a:t>확인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핸드폰번호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40053" y="13758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회원정보 수정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921294" y="5681766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수</a:t>
            </a:r>
            <a:r>
              <a:rPr lang="ko-KR" altLang="en-US" sz="1200" dirty="0"/>
              <a:t>정</a:t>
            </a:r>
            <a:r>
              <a:rPr lang="ko-KR" altLang="en-US" sz="1200" dirty="0" smtClean="0"/>
              <a:t>하기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48801"/>
              </p:ext>
            </p:extLst>
          </p:nvPr>
        </p:nvGraphicFramePr>
        <p:xfrm>
          <a:off x="1995698" y="2179121"/>
          <a:ext cx="1584176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…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3723890" y="1093091"/>
            <a:ext cx="0" cy="55614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67706" y="3025560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5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7.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예약 관리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093091"/>
            <a:ext cx="7008714" cy="55614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6077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예약 관리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19092"/>
              </p:ext>
            </p:extLst>
          </p:nvPr>
        </p:nvGraphicFramePr>
        <p:xfrm>
          <a:off x="1995698" y="2179121"/>
          <a:ext cx="1584176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탈퇴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3723890" y="1093091"/>
            <a:ext cx="0" cy="55614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67706" y="3517218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22" name="Shape 299"/>
          <p:cNvGraphicFramePr/>
          <p:nvPr>
            <p:extLst>
              <p:ext uri="{D42A27DB-BD31-4B8C-83A1-F6EECF244321}">
                <p14:modId xmlns:p14="http://schemas.microsoft.com/office/powerpoint/2010/main" val="184683373"/>
              </p:ext>
            </p:extLst>
          </p:nvPr>
        </p:nvGraphicFramePr>
        <p:xfrm>
          <a:off x="3995936" y="2462209"/>
          <a:ext cx="4536503" cy="14650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877"/>
                <a:gridCol w="1081906"/>
                <a:gridCol w="825240"/>
                <a:gridCol w="825240"/>
                <a:gridCol w="825240"/>
              </a:tblGrid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이름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예약일시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방법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변경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취소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XXX선생님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채팅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2016/05/13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3" name="Shape 300"/>
          <p:cNvSpPr/>
          <p:nvPr/>
        </p:nvSpPr>
        <p:spPr>
          <a:xfrm>
            <a:off x="7817615" y="2865439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Shape 311"/>
          <p:cNvGraphicFramePr/>
          <p:nvPr>
            <p:extLst>
              <p:ext uri="{D42A27DB-BD31-4B8C-83A1-F6EECF244321}">
                <p14:modId xmlns:p14="http://schemas.microsoft.com/office/powerpoint/2010/main" val="2009435666"/>
              </p:ext>
            </p:extLst>
          </p:nvPr>
        </p:nvGraphicFramePr>
        <p:xfrm>
          <a:off x="3983849" y="4641459"/>
          <a:ext cx="4692606" cy="17398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48191"/>
                <a:gridCol w="1008112"/>
                <a:gridCol w="864096"/>
                <a:gridCol w="576064"/>
                <a:gridCol w="648072"/>
                <a:gridCol w="648071"/>
              </a:tblGrid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이름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예약일시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치료</a:t>
                      </a:r>
                      <a:r>
                        <a:rPr lang="en-US" sz="1200" b="1" u="none" strike="noStrike" cap="none" dirty="0"/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 smtClean="0"/>
                        <a:t>방법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변경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취소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err="1"/>
                        <a:t>언어치료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/>
                        <a:t>내</a:t>
                      </a:r>
                      <a:r>
                        <a:rPr lang="ko-KR" altLang="en-US" sz="1200" dirty="0" smtClean="0"/>
                        <a:t>원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2016/05/13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상담치료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err="1" smtClean="0"/>
                        <a:t>채팅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언어치료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0" name="Shape 315"/>
          <p:cNvSpPr txBox="1"/>
          <p:nvPr/>
        </p:nvSpPr>
        <p:spPr>
          <a:xfrm>
            <a:off x="3946826" y="2007168"/>
            <a:ext cx="2299007" cy="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상담</a:t>
            </a:r>
            <a:r>
              <a:rPr lang="en-US" dirty="0"/>
              <a:t> </a:t>
            </a:r>
            <a:r>
              <a:rPr lang="en-US" dirty="0" err="1"/>
              <a:t>예약</a:t>
            </a:r>
            <a:r>
              <a:rPr lang="en-US" dirty="0"/>
              <a:t> </a:t>
            </a:r>
            <a:r>
              <a:rPr lang="en-US" dirty="0" err="1"/>
              <a:t>리스트</a:t>
            </a:r>
            <a:endParaRPr lang="en-US" dirty="0"/>
          </a:p>
        </p:txBody>
      </p:sp>
      <p:sp>
        <p:nvSpPr>
          <p:cNvPr id="31" name="Shape 316"/>
          <p:cNvSpPr txBox="1"/>
          <p:nvPr/>
        </p:nvSpPr>
        <p:spPr>
          <a:xfrm>
            <a:off x="3961551" y="4195968"/>
            <a:ext cx="2284281" cy="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치료</a:t>
            </a:r>
            <a:r>
              <a:rPr lang="en-US" dirty="0"/>
              <a:t> </a:t>
            </a:r>
            <a:r>
              <a:rPr lang="en-US" dirty="0" err="1"/>
              <a:t>예약</a:t>
            </a:r>
            <a:r>
              <a:rPr lang="en-US" dirty="0"/>
              <a:t> </a:t>
            </a:r>
            <a:r>
              <a:rPr lang="en-US" dirty="0" err="1"/>
              <a:t>리스트</a:t>
            </a:r>
            <a:endParaRPr lang="en-US" dirty="0"/>
          </a:p>
        </p:txBody>
      </p:sp>
      <p:sp>
        <p:nvSpPr>
          <p:cNvPr id="33" name="Shape 300"/>
          <p:cNvSpPr/>
          <p:nvPr/>
        </p:nvSpPr>
        <p:spPr>
          <a:xfrm>
            <a:off x="7817615" y="3231318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00"/>
          <p:cNvSpPr/>
          <p:nvPr/>
        </p:nvSpPr>
        <p:spPr>
          <a:xfrm>
            <a:off x="7020272" y="2865439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00"/>
          <p:cNvSpPr/>
          <p:nvPr/>
        </p:nvSpPr>
        <p:spPr>
          <a:xfrm>
            <a:off x="7020272" y="3235597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00"/>
          <p:cNvSpPr/>
          <p:nvPr/>
        </p:nvSpPr>
        <p:spPr>
          <a:xfrm>
            <a:off x="8103365" y="5160312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00"/>
          <p:cNvSpPr/>
          <p:nvPr/>
        </p:nvSpPr>
        <p:spPr>
          <a:xfrm>
            <a:off x="8103365" y="5582127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300"/>
          <p:cNvSpPr/>
          <p:nvPr/>
        </p:nvSpPr>
        <p:spPr>
          <a:xfrm>
            <a:off x="7452320" y="5160312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300"/>
          <p:cNvSpPr/>
          <p:nvPr/>
        </p:nvSpPr>
        <p:spPr>
          <a:xfrm>
            <a:off x="7452320" y="5582127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6460" y="2319471"/>
            <a:ext cx="1701748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예약 내용의 변경 및 </a:t>
            </a:r>
            <a:endParaRPr lang="en-US" altLang="ko-KR" sz="1200" dirty="0" smtClean="0"/>
          </a:p>
          <a:p>
            <a:r>
              <a:rPr lang="ko-KR" altLang="en-US" sz="1200" dirty="0" smtClean="0"/>
              <a:t>취소 가능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2945267"/>
            <a:ext cx="1475656" cy="138499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 smtClean="0"/>
              <a:t>내담자용</a:t>
            </a:r>
            <a:endParaRPr lang="ko-KR" altLang="en-US" sz="1200" dirty="0"/>
          </a:p>
          <a:p>
            <a:r>
              <a:rPr lang="ko-KR" altLang="en-US" sz="1200" dirty="0" smtClean="0"/>
              <a:t>사이드 메뉴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회원정보 열람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회원정보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예약관리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과제</a:t>
            </a:r>
            <a:r>
              <a:rPr lang="ko-KR" altLang="en-US" sz="1200" dirty="0"/>
              <a:t>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탈</a:t>
            </a:r>
            <a:r>
              <a:rPr lang="ko-KR" altLang="en-US" sz="1200" dirty="0"/>
              <a:t>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50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8.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과제함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1835696" y="1093091"/>
            <a:ext cx="7008714" cy="55614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6759" y="13758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과제함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80409"/>
              </p:ext>
            </p:extLst>
          </p:nvPr>
        </p:nvGraphicFramePr>
        <p:xfrm>
          <a:off x="1995698" y="2179121"/>
          <a:ext cx="1584176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탈퇴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3723890" y="1093091"/>
            <a:ext cx="0" cy="55614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67706" y="3990939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6460" y="2319471"/>
            <a:ext cx="1797928" cy="1200329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제출자료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클릭하여 </a:t>
            </a:r>
            <a:endParaRPr lang="en-US" altLang="ko-KR" sz="1200" dirty="0" smtClean="0"/>
          </a:p>
          <a:p>
            <a:r>
              <a:rPr lang="ko-KR" altLang="en-US" sz="1200" dirty="0"/>
              <a:t> </a:t>
            </a:r>
            <a:r>
              <a:rPr lang="ko-KR" altLang="en-US" sz="1200" dirty="0" smtClean="0"/>
              <a:t>   다운로드</a:t>
            </a:r>
            <a:endParaRPr lang="en-US" altLang="ko-KR" sz="1200" dirty="0" smtClean="0"/>
          </a:p>
          <a:p>
            <a:r>
              <a:rPr lang="en-US" altLang="ko-KR" sz="1200" dirty="0" smtClean="0"/>
              <a:t>2. upload </a:t>
            </a:r>
            <a:r>
              <a:rPr lang="ko-KR" altLang="en-US" sz="1200" dirty="0" smtClean="0"/>
              <a:t>클릭하여 제출</a:t>
            </a:r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제출 시각 표시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제출완료 항목에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‘</a:t>
            </a:r>
            <a:r>
              <a:rPr lang="ko-KR" altLang="en-US" sz="1200" dirty="0" smtClean="0"/>
              <a:t>완료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표시</a:t>
            </a:r>
            <a:endParaRPr lang="en-US" altLang="ko-KR" sz="1200" dirty="0" smtClean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68864"/>
              </p:ext>
            </p:extLst>
          </p:nvPr>
        </p:nvGraphicFramePr>
        <p:xfrm>
          <a:off x="3851920" y="2359489"/>
          <a:ext cx="475252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27"/>
                <a:gridCol w="1462316"/>
                <a:gridCol w="1023621"/>
                <a:gridCol w="950506"/>
                <a:gridCol w="731159"/>
              </a:tblGrid>
              <a:tr h="449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제출 자료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제출 완료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 smtClean="0">
                          <a:solidFill>
                            <a:schemeClr val="tx1"/>
                          </a:solidFill>
                        </a:rPr>
                        <a:t>기본 상담 면접 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--/--/--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 smtClean="0"/>
                        <a:t>완료</a:t>
                      </a:r>
                      <a:endParaRPr lang="ko-KR" altLang="en-US" u="none" dirty="0"/>
                    </a:p>
                  </a:txBody>
                  <a:tcPr anchor="ctr"/>
                </a:tc>
              </a:tr>
              <a:tr h="44926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u="sng" dirty="0" smtClean="0">
                          <a:solidFill>
                            <a:schemeClr val="tx1"/>
                          </a:solidFill>
                        </a:rPr>
                        <a:t>자기 보고식 검사</a:t>
                      </a:r>
                      <a:endParaRPr lang="ko-KR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u="sng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--/--/--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u="sng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012160" y="3143257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12160" y="3826404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UPLOAD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70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1468" y="1093091"/>
            <a:ext cx="7052942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9.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탈퇴 </a:t>
            </a:r>
            <a:r>
              <a:rPr lang="en-US" altLang="ko-KR" sz="3200" dirty="0" smtClean="0"/>
              <a:t>-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45664"/>
              </p:ext>
            </p:extLst>
          </p:nvPr>
        </p:nvGraphicFramePr>
        <p:xfrm>
          <a:off x="1907704" y="2029021"/>
          <a:ext cx="169218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과제함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탈퇴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3670230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8333" y="1375868"/>
            <a:ext cx="6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탈퇴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051720" y="4293096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9911" y="2060848"/>
            <a:ext cx="4853559" cy="40324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본 홈페이지 탈퇴 후 하루 이내에 재가입이 불가하며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개인정보는 파기되며</a:t>
            </a:r>
            <a:r>
              <a:rPr lang="en-US" altLang="ko-KR" dirty="0" smtClean="0"/>
              <a:t>…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algn="ctr"/>
            <a:r>
              <a:rPr lang="ko-KR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정말로 탈퇴하시겠습니까</a:t>
            </a:r>
            <a:r>
              <a:rPr lang="en-US" altLang="ko-KR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altLang="ko-KR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460" y="2319471"/>
            <a:ext cx="1797928" cy="1200329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탈퇴버튼 클릭하면</a:t>
            </a:r>
            <a:endParaRPr lang="en-US" altLang="ko-KR" sz="1200" dirty="0" smtClean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성공적으로</a:t>
            </a:r>
            <a:endParaRPr lang="en-US" altLang="ko-KR" sz="1200" dirty="0" smtClean="0"/>
          </a:p>
          <a:p>
            <a:r>
              <a:rPr lang="ko-KR" altLang="en-US" sz="1200" dirty="0" smtClean="0"/>
              <a:t> 탈퇴하였습니다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라는 </a:t>
            </a:r>
            <a:endParaRPr lang="en-US" altLang="ko-KR" sz="1200" dirty="0" smtClean="0"/>
          </a:p>
          <a:p>
            <a:r>
              <a:rPr lang="ko-KR" altLang="en-US" sz="1200" dirty="0" smtClean="0"/>
              <a:t>메시지 출력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로그아웃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리다이렉트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40152" y="5681766"/>
            <a:ext cx="79208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탈퇴하기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45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81429"/>
              </p:ext>
            </p:extLst>
          </p:nvPr>
        </p:nvGraphicFramePr>
        <p:xfrm>
          <a:off x="1691680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399914" y="1375868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스케줄 관리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1739574" y="2911933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236942" y="1618489"/>
            <a:ext cx="97210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</a:t>
            </a:r>
            <a:endParaRPr lang="ko-KR" altLang="en-US" dirty="0"/>
          </a:p>
        </p:txBody>
      </p:sp>
      <p:cxnSp>
        <p:nvCxnSpPr>
          <p:cNvPr id="54" name="직선 연결선 53"/>
          <p:cNvCxnSpPr>
            <a:stCxn id="53" idx="3"/>
          </p:cNvCxnSpPr>
          <p:nvPr/>
        </p:nvCxnSpPr>
        <p:spPr>
          <a:xfrm>
            <a:off x="1209050" y="1834513"/>
            <a:ext cx="4673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676400" y="1140850"/>
            <a:ext cx="1587500" cy="5285350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10.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스케줄확인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0" y="2092346"/>
            <a:ext cx="1475656" cy="19389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상담자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치료자용</a:t>
            </a:r>
            <a:endParaRPr lang="ko-KR" altLang="en-US" sz="1200" dirty="0"/>
          </a:p>
          <a:p>
            <a:r>
              <a:rPr lang="ko-KR" altLang="en-US" sz="1200" dirty="0" smtClean="0"/>
              <a:t>사이드 메뉴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회원정보 열람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회원정보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스케줄확인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예약관리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내담자관리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수당확인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수당실적확인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과제</a:t>
            </a:r>
            <a:r>
              <a:rPr lang="ko-KR" altLang="en-US" sz="1200" dirty="0"/>
              <a:t>함</a:t>
            </a:r>
            <a:endParaRPr lang="en-US" altLang="ko-KR" sz="12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0" y="3940377"/>
            <a:ext cx="1475656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상담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치료 스케줄 확인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달력에서 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요일별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내원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채팅 시간 표시</a:t>
            </a:r>
            <a:endParaRPr lang="en-US" altLang="ko-KR" sz="12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465503" y="2010248"/>
            <a:ext cx="3748690" cy="3286785"/>
            <a:chOff x="4063670" y="2010248"/>
            <a:chExt cx="4626910" cy="4299071"/>
          </a:xfrm>
        </p:grpSpPr>
        <p:pic>
          <p:nvPicPr>
            <p:cNvPr id="49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3"/>
            <a:stretch/>
          </p:blipFill>
          <p:spPr bwMode="auto">
            <a:xfrm>
              <a:off x="4063670" y="2010248"/>
              <a:ext cx="4626910" cy="4299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5004048" y="3846672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973833" y="4365104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973833" y="4741321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73833" y="5250821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131056" y="3846672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100841" y="4365104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100841" y="4741321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6100841" y="5250821"/>
              <a:ext cx="518432" cy="518432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1343"/>
              </p:ext>
            </p:extLst>
          </p:nvPr>
        </p:nvGraphicFramePr>
        <p:xfrm>
          <a:off x="4438544" y="5641697"/>
          <a:ext cx="3829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97"/>
                <a:gridCol w="19148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10:00~18:00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9:00~12:00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2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11.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예약관리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0093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12926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예약 관리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3385923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/>
          <a:stretch/>
        </p:blipFill>
        <p:spPr bwMode="auto">
          <a:xfrm>
            <a:off x="3302920" y="1908603"/>
            <a:ext cx="2031306" cy="188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4502088" y="332736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869252"/>
            <a:ext cx="1475656" cy="138499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달력에서 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설정 후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클릭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오른쪽에 해당 날짜의 </a:t>
            </a:r>
            <a:r>
              <a:rPr lang="ko-KR" altLang="en-US" sz="1200" dirty="0" err="1" smtClean="0"/>
              <a:t>스케줄표</a:t>
            </a:r>
            <a:r>
              <a:rPr lang="ko-KR" altLang="en-US" sz="1200" dirty="0" smtClean="0"/>
              <a:t> 표시 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3"/>
          <a:stretch/>
        </p:blipFill>
        <p:spPr bwMode="auto">
          <a:xfrm>
            <a:off x="5321931" y="1908603"/>
            <a:ext cx="3560675" cy="451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1375868"/>
            <a:ext cx="1475656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예약관리</a:t>
            </a:r>
            <a:r>
              <a:rPr lang="en-US" altLang="ko-KR" sz="1200" dirty="0" smtClean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내담자가 예약한 스케줄이 자동으로 뜨는 화면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비고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시간 변경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취소 가능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122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12.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내담자관리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9915" y="1375868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내담자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204864"/>
            <a:ext cx="1475656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200" dirty="0" smtClean="0"/>
              <a:t>상담 후 추천 치료 등록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45042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39574" y="3883039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7641"/>
              </p:ext>
            </p:extLst>
          </p:nvPr>
        </p:nvGraphicFramePr>
        <p:xfrm>
          <a:off x="3491879" y="2204864"/>
          <a:ext cx="538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792088"/>
                <a:gridCol w="1224136"/>
                <a:gridCol w="1296144"/>
                <a:gridCol w="1280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내원</a:t>
                      </a:r>
                      <a:r>
                        <a:rPr lang="ko-KR" altLang="en-US" dirty="0" smtClean="0"/>
                        <a:t> 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 치료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</a:t>
                      </a:r>
                      <a:r>
                        <a:rPr lang="en-US" altLang="ko-KR" dirty="0" smtClean="0"/>
                        <a:t>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1990.7.2.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2016.5.4.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언어치료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5076056" y="4437112"/>
            <a:ext cx="1440160" cy="504056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3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13.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내담자관리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9915" y="1375868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내담자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16563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39574" y="3883039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14045"/>
              </p:ext>
            </p:extLst>
          </p:nvPr>
        </p:nvGraphicFramePr>
        <p:xfrm>
          <a:off x="3491879" y="2204864"/>
          <a:ext cx="53852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792088"/>
                <a:gridCol w="1224136"/>
                <a:gridCol w="1296144"/>
                <a:gridCol w="128075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내원</a:t>
                      </a:r>
                      <a:r>
                        <a:rPr lang="ko-KR" altLang="en-US" dirty="0" smtClean="0"/>
                        <a:t> 일시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 치료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</a:t>
                      </a:r>
                      <a:r>
                        <a:rPr lang="en-US" altLang="ko-KR" dirty="0" smtClean="0"/>
                        <a:t>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1990.7.2.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2016.5.4.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언어치료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204864"/>
            <a:ext cx="1475656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200" dirty="0" smtClean="0"/>
              <a:t>상담자가 등록한 추천 치료 내용을 불러옴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918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644" y="-39265"/>
            <a:ext cx="1524597" cy="623949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구조도</a:t>
            </a:r>
            <a:endParaRPr lang="ko-KR" altLang="en-US" sz="2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47528" y="1493193"/>
            <a:ext cx="1065425" cy="360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ko-KR" altLang="en-US" sz="16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48538" y="1853233"/>
            <a:ext cx="0" cy="4862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168427" y="1853233"/>
            <a:ext cx="0" cy="4280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491789" y="3833453"/>
            <a:ext cx="1065425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3211366" y="1853233"/>
            <a:ext cx="0" cy="4862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74" idx="3"/>
          </p:cNvCxnSpPr>
          <p:nvPr/>
        </p:nvCxnSpPr>
        <p:spPr>
          <a:xfrm flipH="1">
            <a:off x="2662339" y="1853233"/>
            <a:ext cx="263124" cy="338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49" idx="1"/>
          </p:cNvCxnSpPr>
          <p:nvPr/>
        </p:nvCxnSpPr>
        <p:spPr>
          <a:xfrm rot="16200000" flipH="1">
            <a:off x="1027690" y="3549374"/>
            <a:ext cx="472126" cy="45607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491789" y="4492289"/>
            <a:ext cx="1065425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mtClean="0"/>
              <a:t>로그아웃</a:t>
            </a:r>
            <a:endParaRPr lang="ko-KR" altLang="en-US" sz="1600" dirty="0"/>
          </a:p>
        </p:txBody>
      </p:sp>
      <p:cxnSp>
        <p:nvCxnSpPr>
          <p:cNvPr id="64" name="꺾인 연결선 63"/>
          <p:cNvCxnSpPr>
            <a:endCxn id="63" idx="3"/>
          </p:cNvCxnSpPr>
          <p:nvPr/>
        </p:nvCxnSpPr>
        <p:spPr>
          <a:xfrm rot="5400000">
            <a:off x="2359981" y="3738578"/>
            <a:ext cx="1130965" cy="73649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3" idx="1"/>
          </p:cNvCxnSpPr>
          <p:nvPr/>
        </p:nvCxnSpPr>
        <p:spPr>
          <a:xfrm rot="10800000">
            <a:off x="848353" y="3541343"/>
            <a:ext cx="643437" cy="11309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413481" y="1853233"/>
            <a:ext cx="0" cy="4280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2662339" y="1763223"/>
            <a:ext cx="225132" cy="2590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593236" y="3006460"/>
            <a:ext cx="106879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치료 소개</a:t>
            </a:r>
            <a:endParaRPr lang="ko-KR" altLang="en-US" sz="1600" dirty="0"/>
          </a:p>
        </p:txBody>
      </p:sp>
      <p:sp>
        <p:nvSpPr>
          <p:cNvPr id="124" name="직사각형 123"/>
          <p:cNvSpPr/>
          <p:nvPr/>
        </p:nvSpPr>
        <p:spPr>
          <a:xfrm>
            <a:off x="4572000" y="1179372"/>
            <a:ext cx="1065425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센터 소개</a:t>
            </a:r>
            <a:endParaRPr lang="ko-KR" altLang="en-US" sz="16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722623" y="1403183"/>
            <a:ext cx="868255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탈퇴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4572000" y="4788587"/>
            <a:ext cx="861142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예</a:t>
            </a:r>
            <a:r>
              <a:rPr lang="ko-KR" altLang="en-US" sz="1600" dirty="0"/>
              <a:t>약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2947929" y="698751"/>
            <a:ext cx="939716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회</a:t>
            </a:r>
            <a:r>
              <a:rPr lang="ko-KR" altLang="en-US" sz="1600" dirty="0"/>
              <a:t>원</a:t>
            </a:r>
            <a:r>
              <a:rPr lang="ko-KR" altLang="en-US" sz="1600" dirty="0" smtClean="0"/>
              <a:t>관리</a:t>
            </a:r>
            <a:endParaRPr lang="en-US" altLang="ko-KR" sz="1600" dirty="0" smtClean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978932" y="116632"/>
            <a:ext cx="868255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 smtClean="0"/>
              <a:t>강퇴</a:t>
            </a:r>
            <a:endParaRPr lang="ko-KR" altLang="en-US" sz="1600" dirty="0"/>
          </a:p>
        </p:txBody>
      </p:sp>
      <p:cxnSp>
        <p:nvCxnSpPr>
          <p:cNvPr id="145" name="직선 화살표 연결선 144"/>
          <p:cNvCxnSpPr>
            <a:stCxn id="133" idx="0"/>
            <a:endCxn id="144" idx="2"/>
          </p:cNvCxnSpPr>
          <p:nvPr/>
        </p:nvCxnSpPr>
        <p:spPr>
          <a:xfrm flipH="1" flipV="1">
            <a:off x="3413060" y="476672"/>
            <a:ext cx="4727" cy="2220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572000" y="2074777"/>
            <a:ext cx="673718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게시</a:t>
            </a:r>
            <a:r>
              <a:rPr lang="ko-KR" altLang="en-US" sz="1600" dirty="0"/>
              <a:t>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738212" y="1635312"/>
            <a:ext cx="106879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106" name="직사각형 105"/>
          <p:cNvSpPr/>
          <p:nvPr/>
        </p:nvSpPr>
        <p:spPr>
          <a:xfrm>
            <a:off x="5738212" y="2101231"/>
            <a:ext cx="707293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/>
              <a:t>FAQ</a:t>
            </a:r>
            <a:endParaRPr lang="ko-KR" altLang="en-US" sz="1600" dirty="0"/>
          </a:p>
        </p:txBody>
      </p:sp>
      <p:sp>
        <p:nvSpPr>
          <p:cNvPr id="97" name="직사각형 96"/>
          <p:cNvSpPr/>
          <p:nvPr/>
        </p:nvSpPr>
        <p:spPr>
          <a:xfrm>
            <a:off x="5738211" y="2539454"/>
            <a:ext cx="1267505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온라인상담</a:t>
            </a:r>
            <a:endParaRPr lang="en-US" altLang="ko-KR" sz="16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945521" y="3110229"/>
            <a:ext cx="78182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962930" y="2608164"/>
            <a:ext cx="764415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cxnSp>
        <p:nvCxnSpPr>
          <p:cNvPr id="44" name="직선 화살표 연결선 43"/>
          <p:cNvCxnSpPr>
            <a:stCxn id="97" idx="3"/>
            <a:endCxn id="108" idx="1"/>
          </p:cNvCxnSpPr>
          <p:nvPr/>
        </p:nvCxnSpPr>
        <p:spPr>
          <a:xfrm>
            <a:off x="7005716" y="2719474"/>
            <a:ext cx="939805" cy="5707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97" idx="3"/>
            <a:endCxn id="114" idx="1"/>
          </p:cNvCxnSpPr>
          <p:nvPr/>
        </p:nvCxnSpPr>
        <p:spPr>
          <a:xfrm>
            <a:off x="7005716" y="2719474"/>
            <a:ext cx="957214" cy="6871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꺾인 연결선 202"/>
          <p:cNvCxnSpPr>
            <a:stCxn id="49" idx="3"/>
          </p:cNvCxnSpPr>
          <p:nvPr/>
        </p:nvCxnSpPr>
        <p:spPr>
          <a:xfrm flipV="1">
            <a:off x="2557214" y="3541347"/>
            <a:ext cx="539600" cy="472126"/>
          </a:xfrm>
          <a:prstGeom prst="bentConnector3">
            <a:avLst>
              <a:gd name="adj1" fmla="val 10060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887471" y="1368286"/>
            <a:ext cx="1060631" cy="4390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err="1" smtClean="0"/>
              <a:t>마이페이지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>
            <a:off x="1722623" y="1921211"/>
            <a:ext cx="939716" cy="54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회원정보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cxnSp>
        <p:nvCxnSpPr>
          <p:cNvPr id="139" name="직선 화살표 연결선 138"/>
          <p:cNvCxnSpPr>
            <a:stCxn id="50" idx="0"/>
            <a:endCxn id="133" idx="2"/>
          </p:cNvCxnSpPr>
          <p:nvPr/>
        </p:nvCxnSpPr>
        <p:spPr>
          <a:xfrm flipV="1">
            <a:off x="3417787" y="1058791"/>
            <a:ext cx="0" cy="30949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50" idx="1"/>
            <a:endCxn id="121" idx="3"/>
          </p:cNvCxnSpPr>
          <p:nvPr/>
        </p:nvCxnSpPr>
        <p:spPr>
          <a:xfrm flipH="1" flipV="1">
            <a:off x="2590878" y="1583203"/>
            <a:ext cx="296593" cy="4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 1041"/>
          <p:cNvCxnSpPr/>
          <p:nvPr/>
        </p:nvCxnSpPr>
        <p:spPr>
          <a:xfrm>
            <a:off x="4222578" y="1359392"/>
            <a:ext cx="0" cy="3609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24" idx="1"/>
          </p:cNvCxnSpPr>
          <p:nvPr/>
        </p:nvCxnSpPr>
        <p:spPr>
          <a:xfrm flipH="1">
            <a:off x="4222578" y="1359392"/>
            <a:ext cx="349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 flipH="1">
            <a:off x="4222578" y="2241511"/>
            <a:ext cx="349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H="1">
            <a:off x="4222578" y="3183345"/>
            <a:ext cx="349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 flipH="1">
            <a:off x="4222578" y="4960327"/>
            <a:ext cx="349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endCxn id="4" idx="3"/>
          </p:cNvCxnSpPr>
          <p:nvPr/>
        </p:nvCxnSpPr>
        <p:spPr>
          <a:xfrm flipH="1">
            <a:off x="3847187" y="2898546"/>
            <a:ext cx="375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695352" y="2514718"/>
            <a:ext cx="1151835" cy="7676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매인화면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04322" y="2538763"/>
            <a:ext cx="1151835" cy="76765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매인화면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19842" y="773113"/>
            <a:ext cx="939716" cy="54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예약 관리</a:t>
            </a:r>
            <a:endParaRPr lang="ko-KR" altLang="en-US" sz="1600" dirty="0"/>
          </a:p>
        </p:txBody>
      </p:sp>
      <p:cxnSp>
        <p:nvCxnSpPr>
          <p:cNvPr id="116" name="직선 화살표 연결선 115"/>
          <p:cNvCxnSpPr>
            <a:stCxn id="50" idx="1"/>
            <a:endCxn id="115" idx="3"/>
          </p:cNvCxnSpPr>
          <p:nvPr/>
        </p:nvCxnSpPr>
        <p:spPr>
          <a:xfrm flipH="1" flipV="1">
            <a:off x="2659558" y="1043143"/>
            <a:ext cx="227913" cy="544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397289" y="587711"/>
            <a:ext cx="1414847" cy="40209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4397288" y="121720"/>
            <a:ext cx="1414847" cy="40209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스케줄 관리</a:t>
            </a:r>
            <a:endParaRPr lang="ko-KR" altLang="en-US" dirty="0"/>
          </a:p>
        </p:txBody>
      </p:sp>
      <p:cxnSp>
        <p:nvCxnSpPr>
          <p:cNvPr id="92" name="꺾인 연결선 91"/>
          <p:cNvCxnSpPr>
            <a:stCxn id="50" idx="3"/>
            <a:endCxn id="132" idx="1"/>
          </p:cNvCxnSpPr>
          <p:nvPr/>
        </p:nvCxnSpPr>
        <p:spPr>
          <a:xfrm flipV="1">
            <a:off x="3948102" y="322770"/>
            <a:ext cx="449186" cy="1265033"/>
          </a:xfrm>
          <a:prstGeom prst="bentConnector3">
            <a:avLst>
              <a:gd name="adj1" fmla="val 280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1"/>
          </p:cNvCxnSpPr>
          <p:nvPr/>
        </p:nvCxnSpPr>
        <p:spPr>
          <a:xfrm flipH="1">
            <a:off x="4086346" y="788761"/>
            <a:ext cx="31094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4593236" y="3833453"/>
            <a:ext cx="1068790" cy="3600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검</a:t>
            </a:r>
            <a:r>
              <a:rPr lang="ko-KR" altLang="en-US" sz="1600" dirty="0"/>
              <a:t>사</a:t>
            </a:r>
            <a:r>
              <a:rPr lang="ko-KR" altLang="en-US" sz="1600" dirty="0" smtClean="0"/>
              <a:t> 소개</a:t>
            </a:r>
            <a:endParaRPr lang="ko-KR" altLang="en-US" sz="1600" dirty="0"/>
          </a:p>
        </p:txBody>
      </p:sp>
      <p:cxnSp>
        <p:nvCxnSpPr>
          <p:cNvPr id="197" name="직선 연결선 196"/>
          <p:cNvCxnSpPr/>
          <p:nvPr/>
        </p:nvCxnSpPr>
        <p:spPr>
          <a:xfrm flipH="1">
            <a:off x="4222578" y="4010338"/>
            <a:ext cx="349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왼쪽 중괄호 185"/>
          <p:cNvSpPr/>
          <p:nvPr/>
        </p:nvSpPr>
        <p:spPr>
          <a:xfrm>
            <a:off x="5245718" y="1763223"/>
            <a:ext cx="492494" cy="99060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6034332" y="5261312"/>
            <a:ext cx="781824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6034332" y="4672309"/>
            <a:ext cx="1441286" cy="360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예약 </a:t>
            </a:r>
            <a:endParaRPr lang="ko-KR" altLang="en-US" sz="1600" dirty="0"/>
          </a:p>
        </p:txBody>
      </p:sp>
      <p:cxnSp>
        <p:nvCxnSpPr>
          <p:cNvPr id="201" name="직선 화살표 연결선 200"/>
          <p:cNvCxnSpPr>
            <a:stCxn id="87" idx="3"/>
            <a:endCxn id="199" idx="1"/>
          </p:cNvCxnSpPr>
          <p:nvPr/>
        </p:nvCxnSpPr>
        <p:spPr>
          <a:xfrm>
            <a:off x="5433142" y="4968607"/>
            <a:ext cx="601190" cy="47272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87" idx="3"/>
            <a:endCxn id="200" idx="1"/>
          </p:cNvCxnSpPr>
          <p:nvPr/>
        </p:nvCxnSpPr>
        <p:spPr>
          <a:xfrm flipV="1">
            <a:off x="5433142" y="4852329"/>
            <a:ext cx="601190" cy="116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모서리가 둥근 직사각형 255"/>
          <p:cNvSpPr/>
          <p:nvPr/>
        </p:nvSpPr>
        <p:spPr>
          <a:xfrm>
            <a:off x="6367223" y="121720"/>
            <a:ext cx="868255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정</a:t>
            </a:r>
          </a:p>
        </p:txBody>
      </p:sp>
      <p:cxnSp>
        <p:nvCxnSpPr>
          <p:cNvPr id="257" name="직선 화살표 연결선 256"/>
          <p:cNvCxnSpPr>
            <a:stCxn id="132" idx="3"/>
            <a:endCxn id="256" idx="1"/>
          </p:cNvCxnSpPr>
          <p:nvPr/>
        </p:nvCxnSpPr>
        <p:spPr>
          <a:xfrm flipV="1">
            <a:off x="5812135" y="301740"/>
            <a:ext cx="555088" cy="21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모서리가 둥근 직사각형 257"/>
          <p:cNvSpPr/>
          <p:nvPr/>
        </p:nvSpPr>
        <p:spPr>
          <a:xfrm>
            <a:off x="6367224" y="569470"/>
            <a:ext cx="868255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/>
              <a:t>작성</a:t>
            </a:r>
            <a:endParaRPr lang="ko-KR" altLang="en-US" sz="1600" dirty="0"/>
          </a:p>
        </p:txBody>
      </p:sp>
      <p:cxnSp>
        <p:nvCxnSpPr>
          <p:cNvPr id="259" name="직선 화살표 연결선 258"/>
          <p:cNvCxnSpPr>
            <a:stCxn id="132" idx="3"/>
            <a:endCxn id="258" idx="1"/>
          </p:cNvCxnSpPr>
          <p:nvPr/>
        </p:nvCxnSpPr>
        <p:spPr>
          <a:xfrm>
            <a:off x="5812135" y="322770"/>
            <a:ext cx="555089" cy="4267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14.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수당확인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2926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수당 확인</a:t>
            </a:r>
            <a:endParaRPr lang="ko-KR" altLang="en-US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/>
          <a:stretch/>
        </p:blipFill>
        <p:spPr bwMode="auto">
          <a:xfrm>
            <a:off x="4845201" y="1925371"/>
            <a:ext cx="2349200" cy="218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2204864"/>
            <a:ext cx="1475656" cy="101566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달력에서 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설정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하단에 해당 월수당 표시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2969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39574" y="4293096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08119"/>
            <a:ext cx="4748213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15.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수당확인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2926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수당 확인</a:t>
            </a:r>
            <a:endParaRPr lang="ko-KR" altLang="en-US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/>
          <a:stretch/>
        </p:blipFill>
        <p:spPr bwMode="auto">
          <a:xfrm>
            <a:off x="4845201" y="1745200"/>
            <a:ext cx="2543110" cy="236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04864"/>
            <a:ext cx="1475656" cy="101566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달력에서 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월 설정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하단에 해당 월수당 표시</a:t>
            </a:r>
            <a:endParaRPr lang="en-US" altLang="ko-KR" sz="12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88993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39574" y="4293096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85" y="4277448"/>
            <a:ext cx="3966582" cy="186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6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16.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수당실적확인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4574" y="137586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수당실적확인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204864"/>
            <a:ext cx="1619672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상단의 년도 설정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하단에 해당 년도 수당실적 표시  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88993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39574" y="4797152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3600"/>
            <a:ext cx="5533628" cy="188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4067756584"/>
              </p:ext>
            </p:extLst>
          </p:nvPr>
        </p:nvGraphicFramePr>
        <p:xfrm>
          <a:off x="3316972" y="379878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55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17.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수당실적확인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4574" y="137586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수당실적확인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04864"/>
            <a:ext cx="1619672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상단의 년도 설정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하단에 해당 년도 수당실적 표시  </a:t>
            </a:r>
            <a:endParaRPr lang="en-US" altLang="ko-KR" sz="12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88993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39574" y="4775696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44" y="2620362"/>
            <a:ext cx="5547330" cy="134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8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18.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과제함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609" y="137586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과제함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04864"/>
            <a:ext cx="1619672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동적 화면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상단의 년도 설정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하단에 해당 년도 수당실적 표시  </a:t>
            </a:r>
            <a:endParaRPr lang="en-US" altLang="ko-KR" sz="1200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17785"/>
              </p:ext>
            </p:extLst>
          </p:nvPr>
        </p:nvGraphicFramePr>
        <p:xfrm>
          <a:off x="1683768" y="1618489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39574" y="5229200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81210"/>
              </p:ext>
            </p:extLst>
          </p:nvPr>
        </p:nvGraphicFramePr>
        <p:xfrm>
          <a:off x="3347863" y="1895973"/>
          <a:ext cx="5472609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95"/>
                <a:gridCol w="1524262"/>
                <a:gridCol w="1224136"/>
                <a:gridCol w="1944216"/>
              </a:tblGrid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내담자</a:t>
                      </a:r>
                      <a:r>
                        <a:rPr lang="ko-KR" altLang="en-US" dirty="0" smtClean="0"/>
                        <a:t> 성명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--/--/--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/>
                        <a:t>DOWNLOAD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--/--/--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--/--/--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 dirty="0" smtClean="0"/>
                        <a:t>DOWNLOAD</a:t>
                      </a:r>
                      <a:endParaRPr lang="ko-KR" altLang="en-US" u="sng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--/--/--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19.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직원정보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50409"/>
              </p:ext>
            </p:extLst>
          </p:nvPr>
        </p:nvGraphicFramePr>
        <p:xfrm>
          <a:off x="1683768" y="2029021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스케줄관리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12927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직원 정보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2415333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204864"/>
            <a:ext cx="161967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200" dirty="0" smtClean="0"/>
              <a:t>이름 클릭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해당 사람의 </a:t>
            </a:r>
            <a:r>
              <a:rPr lang="ko-KR" altLang="en-US" sz="1200" dirty="0" err="1" smtClean="0"/>
              <a:t>스케줄표</a:t>
            </a:r>
            <a:endParaRPr lang="en-US" altLang="ko-K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532457"/>
            <a:ext cx="5556667" cy="21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20.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스케줄관리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93885"/>
              </p:ext>
            </p:extLst>
          </p:nvPr>
        </p:nvGraphicFramePr>
        <p:xfrm>
          <a:off x="1683768" y="2029021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스케줄관리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9916" y="1375868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스케줄 관리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2924944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48881"/>
            <a:ext cx="5582320" cy="159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2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21.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내담자정보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67919"/>
              </p:ext>
            </p:extLst>
          </p:nvPr>
        </p:nvGraphicFramePr>
        <p:xfrm>
          <a:off x="1683768" y="2029021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12927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회원 정보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3388731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258915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72" y="2492897"/>
            <a:ext cx="5639242" cy="24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22.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급여관리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6859"/>
              </p:ext>
            </p:extLst>
          </p:nvPr>
        </p:nvGraphicFramePr>
        <p:xfrm>
          <a:off x="1683768" y="2029021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12927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급여 관리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3798788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04864"/>
            <a:ext cx="161967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200" dirty="0" smtClean="0"/>
              <a:t>고용된 </a:t>
            </a:r>
            <a:r>
              <a:rPr lang="ko-KR" altLang="en-US" sz="1200" dirty="0" err="1" smtClean="0"/>
              <a:t>상담사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치료사의 급여액 계산</a:t>
            </a:r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39" y="2166400"/>
            <a:ext cx="5467350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24985"/>
              </p:ext>
            </p:extLst>
          </p:nvPr>
        </p:nvGraphicFramePr>
        <p:xfrm>
          <a:off x="1683768" y="2029021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23. </a:t>
            </a:r>
            <a:r>
              <a:rPr lang="ko-KR" altLang="en-US" sz="3200" dirty="0" err="1" smtClean="0"/>
              <a:t>마이페이지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매출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1739574" y="4293096"/>
            <a:ext cx="1404156" cy="410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2204864"/>
            <a:ext cx="1619672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연도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자동 산출</a:t>
            </a:r>
            <a:endParaRPr lang="en-US" altLang="ko-KR" sz="12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93" y="1700808"/>
            <a:ext cx="5489454" cy="460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776620" y="1375868"/>
            <a:ext cx="6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매</a:t>
            </a:r>
            <a:r>
              <a:rPr lang="ko-KR" altLang="en-US" b="1" dirty="0"/>
              <a:t>출</a:t>
            </a:r>
          </a:p>
        </p:txBody>
      </p:sp>
    </p:spTree>
    <p:extLst>
      <p:ext uri="{BB962C8B-B14F-4D97-AF65-F5344CB8AC3E}">
        <p14:creationId xmlns:p14="http://schemas.microsoft.com/office/powerpoint/2010/main" val="11801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066"/>
          </a:xfrm>
        </p:spPr>
        <p:txBody>
          <a:bodyPr/>
          <a:lstStyle/>
          <a:p>
            <a:r>
              <a:rPr lang="ko-KR" altLang="en-US" sz="2000" b="1" dirty="0" smtClean="0"/>
              <a:t>차례</a:t>
            </a:r>
            <a:endParaRPr lang="ko-KR" altLang="en-US" sz="2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329279"/>
            <a:ext cx="8712968" cy="6408712"/>
          </a:xfrm>
        </p:spPr>
        <p:txBody>
          <a:bodyPr wrap="none" numCol="2"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I. Main</a:t>
            </a:r>
          </a:p>
          <a:p>
            <a:pPr marL="400050" lvl="1" indent="0">
              <a:buNone/>
            </a:pPr>
            <a:r>
              <a:rPr lang="en-US" altLang="ko-KR" sz="1000" dirty="0" smtClean="0"/>
              <a:t>1</a:t>
            </a:r>
            <a:r>
              <a:rPr lang="en-US" altLang="ko-KR" sz="1000" dirty="0"/>
              <a:t>. Main Frame (</a:t>
            </a:r>
            <a:r>
              <a:rPr lang="ko-KR" altLang="en-US" sz="1000" dirty="0"/>
              <a:t>기본 </a:t>
            </a:r>
            <a:r>
              <a:rPr lang="en-US" altLang="ko-KR" sz="1000" dirty="0"/>
              <a:t>– </a:t>
            </a:r>
            <a:r>
              <a:rPr lang="ko-KR" altLang="en-US" sz="1000" dirty="0"/>
              <a:t>로그아웃 상태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2. Main Frame (</a:t>
            </a:r>
            <a:r>
              <a:rPr lang="ko-KR" altLang="en-US" sz="1000" dirty="0"/>
              <a:t>기본 </a:t>
            </a:r>
            <a:r>
              <a:rPr lang="en-US" altLang="ko-KR" sz="1000" dirty="0"/>
              <a:t>– </a:t>
            </a:r>
            <a:r>
              <a:rPr lang="ko-KR" altLang="en-US" sz="1000" dirty="0"/>
              <a:t>로그인 상태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3. Main Frame (</a:t>
            </a:r>
            <a:r>
              <a:rPr lang="ko-KR" altLang="en-US" sz="1000" dirty="0"/>
              <a:t>기본 </a:t>
            </a:r>
            <a:r>
              <a:rPr lang="en-US" altLang="ko-KR" sz="1000" dirty="0"/>
              <a:t>– </a:t>
            </a:r>
            <a:r>
              <a:rPr lang="ko-KR" altLang="en-US" sz="1000" dirty="0"/>
              <a:t>로그인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II.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pPr marL="400050" lvl="1" indent="0">
              <a:buNone/>
            </a:pPr>
            <a:r>
              <a:rPr lang="en-US" altLang="ko-KR" sz="1000" dirty="0" smtClean="0"/>
              <a:t>4</a:t>
            </a:r>
            <a:r>
              <a:rPr lang="en-US" altLang="ko-KR" sz="1000" dirty="0"/>
              <a:t>. </a:t>
            </a:r>
            <a:r>
              <a:rPr lang="ko-KR" altLang="en-US" sz="1000" dirty="0"/>
              <a:t>회원가입</a:t>
            </a:r>
          </a:p>
          <a:p>
            <a:pPr marL="400050" lvl="1" indent="0">
              <a:buNone/>
            </a:pPr>
            <a:r>
              <a:rPr lang="en-US" altLang="ko-KR" sz="1000" dirty="0"/>
              <a:t>5.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회원정보 열람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/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6.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회원정보 수정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/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7.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예약 관리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8.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과제함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9.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탈퇴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10.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스케줄확인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11.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예약관리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12.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내담자관리</a:t>
            </a:r>
            <a:r>
              <a:rPr lang="ko-KR" altLang="en-US" sz="1000" dirty="0"/>
              <a:t>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13.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내담자관리</a:t>
            </a:r>
            <a:r>
              <a:rPr lang="ko-KR" altLang="en-US" sz="1000" dirty="0"/>
              <a:t> </a:t>
            </a:r>
            <a:r>
              <a:rPr lang="en-US" altLang="ko-KR" sz="1000" dirty="0"/>
              <a:t>– 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14.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수당확인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15.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수당확인 </a:t>
            </a:r>
            <a:r>
              <a:rPr lang="en-US" altLang="ko-KR" sz="1000" dirty="0"/>
              <a:t>– 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16.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수당실적확인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17.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수당실적확인 </a:t>
            </a:r>
            <a:r>
              <a:rPr lang="en-US" altLang="ko-KR" sz="1000" dirty="0"/>
              <a:t>– 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18.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과제함 </a:t>
            </a:r>
            <a:r>
              <a:rPr lang="en-US" altLang="ko-KR" sz="1000" dirty="0"/>
              <a:t>– 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 smtClean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19.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직원정보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20.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스케줄관리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21.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내담자정보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22.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급여관리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23.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매출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smtClean="0"/>
              <a:t>III. </a:t>
            </a:r>
            <a:r>
              <a:rPr lang="ko-KR" altLang="en-US" sz="1000" dirty="0" smtClean="0"/>
              <a:t>게시판</a:t>
            </a:r>
            <a:endParaRPr lang="en-US" altLang="ko-KR" sz="1000" dirty="0"/>
          </a:p>
          <a:p>
            <a:pPr marL="400050" lvl="1" indent="0">
              <a:buNone/>
            </a:pPr>
            <a:r>
              <a:rPr lang="en-US" altLang="ko-KR" sz="1000" dirty="0"/>
              <a:t>24. </a:t>
            </a:r>
            <a:r>
              <a:rPr lang="ko-KR" altLang="en-US" sz="1000" dirty="0"/>
              <a:t>공지사항 </a:t>
            </a:r>
            <a:r>
              <a:rPr lang="en-US" altLang="ko-KR" sz="1000" dirty="0"/>
              <a:t>(List)</a:t>
            </a:r>
          </a:p>
          <a:p>
            <a:pPr marL="400050" lvl="1" indent="0">
              <a:buNone/>
            </a:pPr>
            <a:r>
              <a:rPr lang="en-US" altLang="ko-KR" sz="1000" dirty="0"/>
              <a:t>25. </a:t>
            </a:r>
            <a:r>
              <a:rPr lang="ko-KR" altLang="en-US" sz="1000" dirty="0"/>
              <a:t>공지사항 </a:t>
            </a:r>
            <a:r>
              <a:rPr lang="en-US" altLang="ko-KR" sz="1000" dirty="0"/>
              <a:t>(</a:t>
            </a:r>
            <a:r>
              <a:rPr lang="ko-KR" altLang="en-US" sz="1000" dirty="0"/>
              <a:t>글 상세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26. </a:t>
            </a:r>
            <a:r>
              <a:rPr lang="ko-KR" altLang="en-US" sz="1000" dirty="0"/>
              <a:t>공지사항 </a:t>
            </a:r>
            <a:r>
              <a:rPr lang="en-US" altLang="ko-KR" sz="1000" dirty="0"/>
              <a:t>(</a:t>
            </a:r>
            <a:r>
              <a:rPr lang="ko-KR" altLang="en-US" sz="1000" dirty="0"/>
              <a:t>글 상세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/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27. </a:t>
            </a:r>
            <a:r>
              <a:rPr lang="ko-KR" altLang="en-US" sz="1000" dirty="0"/>
              <a:t>공지사항 </a:t>
            </a:r>
            <a:r>
              <a:rPr lang="en-US" altLang="ko-KR" sz="1000" dirty="0"/>
              <a:t>(</a:t>
            </a:r>
            <a:r>
              <a:rPr lang="ko-KR" altLang="en-US" sz="1000" dirty="0"/>
              <a:t>작성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28. </a:t>
            </a:r>
            <a:r>
              <a:rPr lang="ko-KR" altLang="en-US" sz="1000" dirty="0"/>
              <a:t>공지사항 </a:t>
            </a:r>
            <a:r>
              <a:rPr lang="en-US" altLang="ko-KR" sz="1000" dirty="0"/>
              <a:t>(</a:t>
            </a:r>
            <a:r>
              <a:rPr lang="ko-KR" altLang="en-US" sz="1000" dirty="0"/>
              <a:t>수정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29. FAQ (List 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/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30. FAQ (List –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31. FAQ (</a:t>
            </a:r>
            <a:r>
              <a:rPr lang="ko-KR" altLang="en-US" sz="1000" dirty="0"/>
              <a:t>작성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32. FAQ (</a:t>
            </a:r>
            <a:r>
              <a:rPr lang="ko-KR" altLang="en-US" sz="1000" dirty="0"/>
              <a:t>수정 </a:t>
            </a:r>
            <a:r>
              <a:rPr lang="en-US" altLang="ko-KR" sz="1000" dirty="0"/>
              <a:t>-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 </a:t>
            </a:r>
          </a:p>
          <a:p>
            <a:pPr marL="400050" lvl="1" indent="0">
              <a:buNone/>
            </a:pPr>
            <a:r>
              <a:rPr lang="en-US" altLang="ko-KR" sz="1000" dirty="0"/>
              <a:t>33. </a:t>
            </a:r>
            <a:r>
              <a:rPr lang="ko-KR" altLang="en-US" sz="1000" dirty="0"/>
              <a:t>온라인 상담 게시판</a:t>
            </a:r>
            <a:r>
              <a:rPr lang="en-US" altLang="ko-KR" sz="1000" dirty="0"/>
              <a:t>(List) </a:t>
            </a:r>
          </a:p>
          <a:p>
            <a:pPr marL="400050" lvl="1" indent="0">
              <a:buNone/>
            </a:pPr>
            <a:r>
              <a:rPr lang="en-US" altLang="ko-KR" sz="1000" dirty="0"/>
              <a:t>34. </a:t>
            </a:r>
            <a:r>
              <a:rPr lang="ko-KR" altLang="en-US" sz="1000" dirty="0"/>
              <a:t>온라인 상담 게시판 </a:t>
            </a:r>
            <a:r>
              <a:rPr lang="en-US" altLang="ko-KR" sz="1000" dirty="0"/>
              <a:t>(</a:t>
            </a:r>
            <a:r>
              <a:rPr lang="ko-KR" altLang="en-US" sz="1000" dirty="0"/>
              <a:t>글 등록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35. </a:t>
            </a:r>
            <a:r>
              <a:rPr lang="ko-KR" altLang="en-US" sz="1000" dirty="0"/>
              <a:t>온라인 상담 게시판 </a:t>
            </a:r>
            <a:r>
              <a:rPr lang="en-US" altLang="ko-KR" sz="1000" dirty="0"/>
              <a:t>(</a:t>
            </a:r>
            <a:r>
              <a:rPr lang="ko-KR" altLang="en-US" sz="1000" dirty="0"/>
              <a:t>글 수정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36. </a:t>
            </a:r>
            <a:r>
              <a:rPr lang="ko-KR" altLang="en-US" sz="1000" dirty="0"/>
              <a:t>온라인 상담 게시판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답변글</a:t>
            </a:r>
            <a:r>
              <a:rPr lang="ko-KR" altLang="en-US" sz="1000" dirty="0"/>
              <a:t> 등록 </a:t>
            </a:r>
            <a:r>
              <a:rPr lang="en-US" altLang="ko-KR" sz="1000" dirty="0"/>
              <a:t>–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37. </a:t>
            </a:r>
            <a:r>
              <a:rPr lang="ko-KR" altLang="en-US" sz="1000" dirty="0"/>
              <a:t>온라인 상담 게시판</a:t>
            </a:r>
            <a:r>
              <a:rPr lang="en-US" altLang="ko-KR" sz="1000" dirty="0"/>
              <a:t>(List-</a:t>
            </a:r>
            <a:r>
              <a:rPr lang="ko-KR" altLang="en-US" sz="1000" dirty="0"/>
              <a:t>답변등록 후</a:t>
            </a:r>
            <a:r>
              <a:rPr lang="en-US" altLang="ko-KR" sz="1000" dirty="0"/>
              <a:t>) </a:t>
            </a:r>
          </a:p>
          <a:p>
            <a:pPr marL="0" indent="0">
              <a:buNone/>
            </a:pPr>
            <a:r>
              <a:rPr lang="en-US" altLang="ko-KR" sz="1000" dirty="0" smtClean="0"/>
              <a:t>IV. </a:t>
            </a:r>
            <a:r>
              <a:rPr lang="ko-KR" altLang="en-US" sz="1000" dirty="0" smtClean="0"/>
              <a:t>소개 페이지</a:t>
            </a:r>
            <a:endParaRPr lang="en-US" altLang="ko-KR" sz="1000" dirty="0" smtClean="0"/>
          </a:p>
          <a:p>
            <a:pPr marL="400050" lvl="1" indent="0">
              <a:buNone/>
            </a:pPr>
            <a:r>
              <a:rPr lang="en-US" altLang="ko-KR" sz="1000" dirty="0" smtClean="0"/>
              <a:t>38</a:t>
            </a:r>
            <a:r>
              <a:rPr lang="en-US" altLang="ko-KR" sz="1000" dirty="0"/>
              <a:t>. </a:t>
            </a:r>
            <a:r>
              <a:rPr lang="ko-KR" altLang="en-US" sz="1000" dirty="0"/>
              <a:t>센터 소개</a:t>
            </a:r>
          </a:p>
          <a:p>
            <a:pPr marL="400050" lvl="1" indent="0">
              <a:buNone/>
            </a:pPr>
            <a:r>
              <a:rPr lang="en-US" altLang="ko-KR" sz="1000" dirty="0"/>
              <a:t>39. </a:t>
            </a:r>
            <a:r>
              <a:rPr lang="ko-KR" altLang="en-US" sz="1000" dirty="0"/>
              <a:t>심리검사 프로그램</a:t>
            </a:r>
          </a:p>
          <a:p>
            <a:pPr marL="400050" lvl="1" indent="0">
              <a:buNone/>
            </a:pPr>
            <a:r>
              <a:rPr lang="en-US" altLang="ko-KR" sz="1000" dirty="0"/>
              <a:t>40. </a:t>
            </a:r>
            <a:r>
              <a:rPr lang="ko-KR" altLang="en-US" sz="1000" dirty="0"/>
              <a:t>치유 프로그램</a:t>
            </a:r>
          </a:p>
          <a:p>
            <a:pPr marL="400050" lvl="1" indent="0">
              <a:buNone/>
            </a:pPr>
            <a:r>
              <a:rPr lang="en-US" altLang="ko-KR" sz="1000" dirty="0"/>
              <a:t>41. </a:t>
            </a:r>
            <a:r>
              <a:rPr lang="ko-KR" altLang="en-US" sz="1000" dirty="0" err="1"/>
              <a:t>코칭</a:t>
            </a:r>
            <a:r>
              <a:rPr lang="en-US" altLang="ko-KR" sz="1000" dirty="0"/>
              <a:t>/</a:t>
            </a:r>
            <a:r>
              <a:rPr lang="ko-KR" altLang="en-US" sz="1000" dirty="0"/>
              <a:t>집단 프로그램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V. </a:t>
            </a:r>
            <a:r>
              <a:rPr lang="ko-KR" altLang="en-US" sz="1000" dirty="0" smtClean="0"/>
              <a:t>예약</a:t>
            </a:r>
          </a:p>
          <a:p>
            <a:pPr marL="400050" lvl="1" indent="0">
              <a:buNone/>
            </a:pPr>
            <a:r>
              <a:rPr lang="en-US" altLang="ko-KR" sz="1000" dirty="0" smtClean="0"/>
              <a:t>42</a:t>
            </a:r>
            <a:r>
              <a:rPr lang="en-US" altLang="ko-KR" sz="1000" dirty="0"/>
              <a:t>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상담예약 </a:t>
            </a:r>
            <a:r>
              <a:rPr lang="en-US" altLang="ko-KR" sz="1000" dirty="0"/>
              <a:t>–</a:t>
            </a:r>
            <a:r>
              <a:rPr lang="ko-KR" altLang="en-US" sz="1000" dirty="0" err="1"/>
              <a:t>내원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43.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상담예약 </a:t>
            </a:r>
            <a:r>
              <a:rPr lang="en-US" altLang="ko-KR" sz="1000" dirty="0"/>
              <a:t>– </a:t>
            </a:r>
            <a:r>
              <a:rPr lang="ko-KR" altLang="en-US" sz="1000" dirty="0"/>
              <a:t>채팅</a:t>
            </a:r>
            <a:r>
              <a:rPr lang="en-US" altLang="ko-KR" sz="1000" dirty="0"/>
              <a:t>/</a:t>
            </a:r>
            <a:r>
              <a:rPr lang="ko-KR" altLang="en-US" sz="1000" dirty="0"/>
              <a:t>화상채팅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44.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커리어</a:t>
            </a:r>
            <a:r>
              <a:rPr lang="en-US" altLang="ko-KR" sz="1000" dirty="0"/>
              <a:t>/</a:t>
            </a:r>
            <a:r>
              <a:rPr lang="ko-KR" altLang="en-US" sz="1000" dirty="0"/>
              <a:t>결제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화면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45.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치료예약 </a:t>
            </a:r>
            <a:r>
              <a:rPr lang="en-US" altLang="ko-KR" sz="1000" dirty="0"/>
              <a:t>–</a:t>
            </a:r>
            <a:r>
              <a:rPr lang="ko-KR" altLang="en-US" sz="1000" dirty="0" err="1"/>
              <a:t>내원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46.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치료예약 </a:t>
            </a:r>
            <a:r>
              <a:rPr lang="en-US" altLang="ko-KR" sz="1000" dirty="0"/>
              <a:t>– </a:t>
            </a:r>
            <a:r>
              <a:rPr lang="ko-KR" altLang="en-US" sz="1000" dirty="0"/>
              <a:t>심리상담</a:t>
            </a:r>
            <a:r>
              <a:rPr lang="en-US" altLang="ko-KR" sz="1000" dirty="0"/>
              <a:t>/</a:t>
            </a:r>
            <a:r>
              <a:rPr lang="ko-KR" altLang="en-US" sz="1000" dirty="0"/>
              <a:t>가족상담 </a:t>
            </a:r>
            <a:r>
              <a:rPr lang="en-US" altLang="ko-KR" sz="1000" dirty="0"/>
              <a:t>– </a:t>
            </a:r>
            <a:r>
              <a:rPr lang="ko-KR" altLang="en-US" sz="1000" dirty="0"/>
              <a:t>채팅</a:t>
            </a:r>
            <a:r>
              <a:rPr lang="en-US" altLang="ko-KR" sz="1000" dirty="0"/>
              <a:t>/</a:t>
            </a:r>
            <a:r>
              <a:rPr lang="ko-KR" altLang="en-US" sz="1000" dirty="0"/>
              <a:t>화상채팅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47. </a:t>
            </a:r>
            <a:r>
              <a:rPr lang="ko-KR" altLang="en-US" sz="1000" dirty="0"/>
              <a:t>예약 </a:t>
            </a:r>
            <a:r>
              <a:rPr lang="en-US" altLang="ko-KR" sz="1000" dirty="0"/>
              <a:t>(</a:t>
            </a:r>
            <a:r>
              <a:rPr lang="ko-KR" altLang="en-US" sz="1000" dirty="0"/>
              <a:t>검사예약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내원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48. </a:t>
            </a:r>
            <a:r>
              <a:rPr lang="ko-KR" altLang="en-US" sz="1000" dirty="0"/>
              <a:t>예약관리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49. </a:t>
            </a:r>
            <a:r>
              <a:rPr lang="ko-KR" altLang="en-US" sz="1000" dirty="0"/>
              <a:t>예약관리 </a:t>
            </a:r>
            <a:r>
              <a:rPr lang="en-US" altLang="ko-KR" sz="1000" dirty="0"/>
              <a:t>(</a:t>
            </a:r>
            <a:r>
              <a:rPr lang="ko-KR" altLang="en-US" sz="1000" dirty="0"/>
              <a:t>상담자</a:t>
            </a:r>
            <a:r>
              <a:rPr lang="en-US" altLang="ko-KR" sz="1000" dirty="0"/>
              <a:t>/</a:t>
            </a:r>
            <a:r>
              <a:rPr lang="ko-KR" altLang="en-US" sz="1000" dirty="0"/>
              <a:t>치료자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50. </a:t>
            </a:r>
            <a:r>
              <a:rPr lang="ko-KR" altLang="en-US" sz="1000" dirty="0"/>
              <a:t>결제 후 </a:t>
            </a:r>
            <a:r>
              <a:rPr lang="ko-KR" altLang="en-US" sz="1000" dirty="0" smtClean="0"/>
              <a:t>과제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VI. </a:t>
            </a:r>
            <a:r>
              <a:rPr lang="ko-KR" altLang="en-US" sz="1000" dirty="0" smtClean="0"/>
              <a:t>채팅</a:t>
            </a:r>
          </a:p>
          <a:p>
            <a:pPr marL="400050" lvl="1" indent="0">
              <a:buNone/>
            </a:pPr>
            <a:r>
              <a:rPr lang="en-US" altLang="ko-KR" sz="1000" dirty="0" smtClean="0"/>
              <a:t>51</a:t>
            </a:r>
            <a:r>
              <a:rPr lang="en-US" altLang="ko-KR" sz="1000" dirty="0"/>
              <a:t>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접속 준비</a:t>
            </a:r>
            <a:r>
              <a:rPr lang="en-US" altLang="ko-KR" sz="1000" dirty="0"/>
              <a:t>) - </a:t>
            </a:r>
            <a:r>
              <a:rPr lang="ko-KR" altLang="en-US" sz="1000" dirty="0" err="1"/>
              <a:t>내담자</a:t>
            </a:r>
            <a:endParaRPr lang="ko-KR" altLang="en-US" sz="1000" dirty="0"/>
          </a:p>
          <a:p>
            <a:pPr marL="400050" lvl="1" indent="0">
              <a:buNone/>
            </a:pPr>
            <a:r>
              <a:rPr lang="en-US" altLang="ko-KR" sz="1000" dirty="0"/>
              <a:t>52.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접속 준비</a:t>
            </a:r>
            <a:r>
              <a:rPr lang="en-US" altLang="ko-KR" sz="1000" dirty="0"/>
              <a:t>) - </a:t>
            </a:r>
            <a:r>
              <a:rPr lang="ko-KR" altLang="en-US" sz="1000" dirty="0"/>
              <a:t>상담자</a:t>
            </a:r>
          </a:p>
          <a:p>
            <a:pPr marL="400050" lvl="1" indent="0">
              <a:buNone/>
            </a:pPr>
            <a:r>
              <a:rPr lang="en-US" altLang="ko-KR" sz="1000" dirty="0"/>
              <a:t>53.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문자 채팅</a:t>
            </a:r>
            <a:r>
              <a:rPr lang="en-US" altLang="ko-KR" sz="1000" dirty="0"/>
              <a:t>) - </a:t>
            </a:r>
            <a:r>
              <a:rPr lang="ko-KR" altLang="en-US" sz="1000" dirty="0" err="1"/>
              <a:t>내담자</a:t>
            </a:r>
            <a:endParaRPr lang="ko-KR" altLang="en-US" sz="1000" dirty="0"/>
          </a:p>
          <a:p>
            <a:pPr marL="400050" lvl="1" indent="0">
              <a:buNone/>
            </a:pPr>
            <a:r>
              <a:rPr lang="en-US" altLang="ko-KR" sz="1000" dirty="0"/>
              <a:t>54.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문자 채팅</a:t>
            </a:r>
            <a:r>
              <a:rPr lang="en-US" altLang="ko-KR" sz="1000" dirty="0"/>
              <a:t>) - </a:t>
            </a:r>
            <a:r>
              <a:rPr lang="ko-KR" altLang="en-US" sz="1000" dirty="0"/>
              <a:t>상담자</a:t>
            </a:r>
          </a:p>
          <a:p>
            <a:pPr marL="400050" lvl="1" indent="0">
              <a:buNone/>
            </a:pPr>
            <a:r>
              <a:rPr lang="en-US" altLang="ko-KR" sz="1000" dirty="0"/>
              <a:t>55.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화상 </a:t>
            </a:r>
            <a:r>
              <a:rPr lang="en-US" altLang="ko-KR" sz="1000" dirty="0"/>
              <a:t>– 1:1) - </a:t>
            </a:r>
            <a:r>
              <a:rPr lang="ko-KR" altLang="en-US" sz="1000" dirty="0" err="1"/>
              <a:t>내담자</a:t>
            </a:r>
            <a:endParaRPr lang="ko-KR" altLang="en-US" sz="1000" dirty="0"/>
          </a:p>
          <a:p>
            <a:pPr marL="400050" lvl="1" indent="0">
              <a:buNone/>
            </a:pPr>
            <a:r>
              <a:rPr lang="en-US" altLang="ko-KR" sz="1000" dirty="0"/>
              <a:t>56.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화상 </a:t>
            </a:r>
            <a:r>
              <a:rPr lang="en-US" altLang="ko-KR" sz="1000" dirty="0"/>
              <a:t>– 1:1) - </a:t>
            </a:r>
            <a:r>
              <a:rPr lang="ko-KR" altLang="en-US" sz="1000" dirty="0"/>
              <a:t>상담자</a:t>
            </a:r>
          </a:p>
          <a:p>
            <a:pPr marL="400050" lvl="1" indent="0">
              <a:buNone/>
            </a:pPr>
            <a:r>
              <a:rPr lang="en-US" altLang="ko-KR" sz="1000" dirty="0"/>
              <a:t>57.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화상 </a:t>
            </a:r>
            <a:r>
              <a:rPr lang="en-US" altLang="ko-KR" sz="1000" dirty="0"/>
              <a:t>– 1:</a:t>
            </a:r>
            <a:r>
              <a:rPr lang="ko-KR" altLang="en-US" sz="1000" dirty="0"/>
              <a:t>다</a:t>
            </a:r>
            <a:r>
              <a:rPr lang="en-US" altLang="ko-KR" sz="1000" dirty="0"/>
              <a:t>) - </a:t>
            </a:r>
            <a:r>
              <a:rPr lang="ko-KR" altLang="en-US" sz="1000" dirty="0" err="1"/>
              <a:t>내담자</a:t>
            </a:r>
            <a:endParaRPr lang="ko-KR" altLang="en-US" sz="1000" dirty="0"/>
          </a:p>
          <a:p>
            <a:pPr marL="400050" lvl="1" indent="0">
              <a:buNone/>
            </a:pPr>
            <a:r>
              <a:rPr lang="en-US" altLang="ko-KR" sz="1000" dirty="0"/>
              <a:t>58.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화상 </a:t>
            </a:r>
            <a:r>
              <a:rPr lang="en-US" altLang="ko-KR" sz="1000" dirty="0"/>
              <a:t>– 1:</a:t>
            </a:r>
            <a:r>
              <a:rPr lang="ko-KR" altLang="en-US" sz="1000" dirty="0"/>
              <a:t>다</a:t>
            </a:r>
            <a:r>
              <a:rPr lang="en-US" altLang="ko-KR" sz="1000" dirty="0"/>
              <a:t>) – </a:t>
            </a:r>
            <a:r>
              <a:rPr lang="ko-KR" altLang="en-US" sz="1000" dirty="0"/>
              <a:t>참가자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내담자</a:t>
            </a:r>
            <a:r>
              <a:rPr lang="ko-KR" altLang="en-US" sz="1000" dirty="0"/>
              <a:t> 관계자</a:t>
            </a:r>
            <a:r>
              <a:rPr lang="en-US" altLang="ko-KR" sz="1000" dirty="0"/>
              <a:t>)</a:t>
            </a:r>
          </a:p>
          <a:p>
            <a:pPr marL="400050" lvl="1" indent="0">
              <a:buNone/>
            </a:pPr>
            <a:r>
              <a:rPr lang="en-US" altLang="ko-KR" sz="1000" dirty="0"/>
              <a:t>59.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화상 </a:t>
            </a:r>
            <a:r>
              <a:rPr lang="en-US" altLang="ko-KR" sz="1000" dirty="0"/>
              <a:t>– 1:</a:t>
            </a:r>
            <a:r>
              <a:rPr lang="ko-KR" altLang="en-US" sz="1000" dirty="0"/>
              <a:t>다</a:t>
            </a:r>
            <a:r>
              <a:rPr lang="en-US" altLang="ko-KR" sz="1000" dirty="0"/>
              <a:t>) – </a:t>
            </a:r>
            <a:r>
              <a:rPr lang="ko-KR" altLang="en-US" sz="1000" dirty="0"/>
              <a:t>상담자</a:t>
            </a:r>
          </a:p>
          <a:p>
            <a:pPr marL="400050" lvl="1" indent="0">
              <a:buNone/>
            </a:pPr>
            <a:r>
              <a:rPr lang="en-US" altLang="ko-KR" sz="1000" dirty="0"/>
              <a:t>60.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접속 종료</a:t>
            </a:r>
            <a:r>
              <a:rPr lang="en-US" altLang="ko-KR" sz="1000" dirty="0"/>
              <a:t>) – </a:t>
            </a:r>
            <a:r>
              <a:rPr lang="ko-KR" altLang="en-US" sz="1000" dirty="0" err="1"/>
              <a:t>내담자</a:t>
            </a:r>
            <a:r>
              <a:rPr lang="en-US" altLang="ko-KR" sz="1000" dirty="0"/>
              <a:t>/</a:t>
            </a:r>
            <a:r>
              <a:rPr lang="ko-KR" altLang="en-US" sz="1000" dirty="0"/>
              <a:t>참가자</a:t>
            </a:r>
          </a:p>
          <a:p>
            <a:pPr marL="400050" lvl="1" indent="0">
              <a:buNone/>
            </a:pPr>
            <a:r>
              <a:rPr lang="en-US" altLang="ko-KR" sz="1000" dirty="0"/>
              <a:t>61. </a:t>
            </a:r>
            <a:r>
              <a:rPr lang="ko-KR" altLang="en-US" sz="1000" dirty="0"/>
              <a:t>채팅화면 </a:t>
            </a:r>
            <a:r>
              <a:rPr lang="en-US" altLang="ko-KR" sz="1000" dirty="0"/>
              <a:t>(</a:t>
            </a:r>
            <a:r>
              <a:rPr lang="ko-KR" altLang="en-US" sz="1000" dirty="0"/>
              <a:t>접속 종료</a:t>
            </a:r>
            <a:r>
              <a:rPr lang="en-US" altLang="ko-KR" sz="1000" dirty="0"/>
              <a:t>) – </a:t>
            </a:r>
            <a:r>
              <a:rPr lang="ko-KR" altLang="en-US" sz="1000" dirty="0"/>
              <a:t>상담자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smtClean="0"/>
              <a:t>VI. </a:t>
            </a:r>
            <a:r>
              <a:rPr lang="ko-KR" altLang="en-US" sz="1000" dirty="0" smtClean="0"/>
              <a:t>기타</a:t>
            </a:r>
            <a:endParaRPr lang="en-US" altLang="ko-KR" sz="1000" dirty="0" smtClean="0"/>
          </a:p>
          <a:p>
            <a:pPr marL="400050" lvl="1" indent="0">
              <a:buNone/>
            </a:pPr>
            <a:r>
              <a:rPr lang="en-US" altLang="ko-KR" sz="1000" dirty="0" smtClean="0"/>
              <a:t>62. </a:t>
            </a:r>
            <a:r>
              <a:rPr lang="ko-KR" altLang="en-US" sz="1000" dirty="0" smtClean="0"/>
              <a:t>자가진단테스트</a:t>
            </a:r>
            <a:endParaRPr lang="en-US" altLang="ko-KR" sz="1000" dirty="0" smtClean="0"/>
          </a:p>
          <a:p>
            <a:pPr marL="514350" indent="-514350">
              <a:buAutoNum type="arabicPeriod"/>
            </a:pP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26883"/>
            <a:ext cx="153295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View page</a:t>
            </a:r>
            <a:endParaRPr lang="en-US" altLang="ko-KR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6105" y="6545403"/>
            <a:ext cx="208823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</a:t>
            </a:r>
            <a:r>
              <a:rPr lang="ko-KR" alt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주요내용 정리</a:t>
            </a:r>
            <a:endParaRPr lang="en-US" altLang="ko-KR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23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000" b="1" dirty="0" smtClean="0"/>
              <a:t>게시판</a:t>
            </a:r>
            <a:endParaRPr lang="ko-KR" altLang="en-US" sz="4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12846"/>
              </p:ext>
            </p:extLst>
          </p:nvPr>
        </p:nvGraphicFramePr>
        <p:xfrm>
          <a:off x="4283968" y="3284984"/>
          <a:ext cx="1512167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995936" y="2246642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사이드 메뉴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384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75656" y="1093092"/>
            <a:ext cx="7560840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16165"/>
              </p:ext>
            </p:extLst>
          </p:nvPr>
        </p:nvGraphicFramePr>
        <p:xfrm>
          <a:off x="3347863" y="1895973"/>
          <a:ext cx="5472609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95"/>
                <a:gridCol w="2418338"/>
                <a:gridCol w="1039669"/>
                <a:gridCol w="1234607"/>
              </a:tblGrid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누구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----/--/--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----/--/--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----/--/--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안녕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----/--/--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310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66807" y="1283001"/>
            <a:ext cx="147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</a:t>
            </a:r>
            <a:r>
              <a:rPr lang="ko-KR" altLang="en-US" sz="2400" b="1" dirty="0"/>
              <a:t>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14620" y="6175416"/>
            <a:ext cx="644458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글쓰기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31106"/>
              </p:ext>
            </p:extLst>
          </p:nvPr>
        </p:nvGraphicFramePr>
        <p:xfrm>
          <a:off x="1655676" y="1988841"/>
          <a:ext cx="1512167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71699" y="2442879"/>
            <a:ext cx="1008111" cy="32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24. </a:t>
            </a:r>
            <a:r>
              <a:rPr lang="ko-KR" altLang="en-US" sz="3200" dirty="0" smtClean="0"/>
              <a:t>공지사항 </a:t>
            </a:r>
            <a:r>
              <a:rPr lang="en-US" altLang="ko-KR" sz="3200" dirty="0" smtClean="0"/>
              <a:t>(List)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215516" y="1618489"/>
            <a:ext cx="97210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side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187624" y="1834513"/>
            <a:ext cx="35982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547446" y="1153551"/>
            <a:ext cx="1674056" cy="5350934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246400"/>
            <a:ext cx="15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</a:t>
            </a:r>
            <a:r>
              <a:rPr lang="ko-KR" altLang="en-US" sz="2400" b="1" dirty="0"/>
              <a:t>항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72000" y="6175416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30062"/>
              </p:ext>
            </p:extLst>
          </p:nvPr>
        </p:nvGraphicFramePr>
        <p:xfrm>
          <a:off x="3526305" y="1800398"/>
          <a:ext cx="4951886" cy="430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안녕</a:t>
                      </a:r>
                      <a:endParaRPr lang="ko-KR" altLang="en-US" dirty="0"/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블라블라</a:t>
                      </a:r>
                      <a:endParaRPr lang="ko-KR" altLang="en-US" dirty="0"/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첨부파일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5579988" y="6175416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0232" y="6175416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47595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81427" y="2492896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25. </a:t>
            </a:r>
            <a:r>
              <a:rPr lang="ko-KR" altLang="en-US" sz="3200" dirty="0" smtClean="0"/>
              <a:t>공지사항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글 상세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1525" y="1477233"/>
            <a:ext cx="1426031" cy="646331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ko-KR" altLang="en-US" sz="1200" dirty="0"/>
              <a:t>관리자일 </a:t>
            </a:r>
            <a:r>
              <a:rPr lang="ko-KR" altLang="en-US" sz="1200" dirty="0" smtClean="0"/>
              <a:t>경우에</a:t>
            </a:r>
            <a:r>
              <a:rPr lang="ko-KR" altLang="en-US" sz="1200" dirty="0"/>
              <a:t>만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공지사항 </a:t>
            </a:r>
            <a:r>
              <a:rPr lang="ko-KR" altLang="en-US" sz="1200" dirty="0"/>
              <a:t>내용을 </a:t>
            </a:r>
            <a:endParaRPr lang="en-US" altLang="ko-KR" sz="1200" dirty="0" smtClean="0"/>
          </a:p>
          <a:p>
            <a:r>
              <a:rPr lang="ko-KR" altLang="en-US" sz="1200" dirty="0" smtClean="0"/>
              <a:t>열람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수정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041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6175416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18029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81427" y="2492896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26. </a:t>
            </a:r>
            <a:r>
              <a:rPr lang="ko-KR" altLang="en-US" sz="3200" dirty="0" smtClean="0"/>
              <a:t>공지사항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글 상세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1525" y="1477233"/>
            <a:ext cx="1426031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ko-KR" altLang="en-US" sz="1200" dirty="0" smtClean="0"/>
              <a:t>관리자 외 </a:t>
            </a:r>
            <a:r>
              <a:rPr lang="en-US" altLang="ko-KR" sz="1200" dirty="0" smtClean="0"/>
              <a:t>– </a:t>
            </a:r>
          </a:p>
          <a:p>
            <a:r>
              <a:rPr lang="ko-KR" altLang="en-US" sz="1200" dirty="0" smtClean="0"/>
              <a:t>목록 버튼만 활성화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0072" y="1246400"/>
            <a:ext cx="15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</a:t>
            </a:r>
            <a:r>
              <a:rPr lang="ko-KR" altLang="en-US" sz="2400" b="1" dirty="0"/>
              <a:t>항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61701"/>
              </p:ext>
            </p:extLst>
          </p:nvPr>
        </p:nvGraphicFramePr>
        <p:xfrm>
          <a:off x="3526305" y="1800398"/>
          <a:ext cx="4951886" cy="430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안녕</a:t>
                      </a:r>
                      <a:endParaRPr lang="ko-KR" altLang="en-US" dirty="0"/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블라블라</a:t>
                      </a:r>
                      <a:endParaRPr lang="ko-KR" altLang="en-US" dirty="0"/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첨부파일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84742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81427" y="2492896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27. </a:t>
            </a:r>
            <a:r>
              <a:rPr lang="ko-KR" altLang="en-US" sz="3200" dirty="0"/>
              <a:t>공지사항 </a:t>
            </a:r>
            <a:r>
              <a:rPr lang="en-US" altLang="ko-KR" sz="3200" dirty="0"/>
              <a:t>(</a:t>
            </a:r>
            <a:r>
              <a:rPr lang="ko-KR" altLang="en-US" sz="3200" dirty="0"/>
              <a:t>작성 </a:t>
            </a:r>
            <a:r>
              <a:rPr lang="en-US" altLang="ko-KR" sz="3200" dirty="0"/>
              <a:t>- </a:t>
            </a:r>
            <a:r>
              <a:rPr lang="ko-KR" altLang="en-US" sz="3200" dirty="0"/>
              <a:t>관리자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0072" y="1246400"/>
            <a:ext cx="15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</a:t>
            </a:r>
            <a:r>
              <a:rPr lang="ko-KR" altLang="en-US" sz="2400" b="1" dirty="0"/>
              <a:t>항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64527"/>
              </p:ext>
            </p:extLst>
          </p:nvPr>
        </p:nvGraphicFramePr>
        <p:xfrm>
          <a:off x="3526305" y="1800398"/>
          <a:ext cx="4951886" cy="430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어서오세요</a:t>
                      </a:r>
                      <a:endParaRPr lang="ko-KR" altLang="en-US" dirty="0"/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관리자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저희 홈페이지 방문을 환영합니다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첨부파일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5188133" y="6175416"/>
            <a:ext cx="881921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등</a:t>
            </a:r>
            <a:r>
              <a:rPr lang="ko-KR" altLang="en-US" sz="1200" dirty="0"/>
              <a:t>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96121" y="6175416"/>
            <a:ext cx="881921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뒤</a:t>
            </a:r>
            <a:r>
              <a:rPr lang="ko-KR" altLang="en-US" sz="12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86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28. </a:t>
            </a:r>
            <a:r>
              <a:rPr lang="ko-KR" altLang="en-US" sz="3200" dirty="0"/>
              <a:t>공지사항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수정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24123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81427" y="2492896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0072" y="1246400"/>
            <a:ext cx="15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</a:t>
            </a:r>
            <a:r>
              <a:rPr lang="ko-KR" altLang="en-US" sz="2400" b="1" dirty="0"/>
              <a:t>항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33306"/>
              </p:ext>
            </p:extLst>
          </p:nvPr>
        </p:nvGraphicFramePr>
        <p:xfrm>
          <a:off x="3526305" y="1800398"/>
          <a:ext cx="4951886" cy="430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관리자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첨부파일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5188133" y="6175416"/>
            <a:ext cx="881921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등</a:t>
            </a:r>
            <a:r>
              <a:rPr lang="ko-KR" altLang="en-US" sz="1200" dirty="0"/>
              <a:t>록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96121" y="6175416"/>
            <a:ext cx="881921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취</a:t>
            </a:r>
            <a:r>
              <a:rPr lang="ko-KR" altLang="en-US" sz="12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089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47664" y="1124744"/>
            <a:ext cx="7344816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7794"/>
              </p:ext>
            </p:extLst>
          </p:nvPr>
        </p:nvGraphicFramePr>
        <p:xfrm>
          <a:off x="3491880" y="1988840"/>
          <a:ext cx="5038786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33"/>
                <a:gridCol w="3000042"/>
                <a:gridCol w="1235311"/>
              </a:tblGrid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날짜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smtClean="0"/>
                        <a:t>시간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마우스호버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마우스클릭 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37715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드롭다운으로</a:t>
                      </a:r>
                      <a:r>
                        <a:rPr lang="ko-KR" altLang="en-US" dirty="0" smtClean="0"/>
                        <a:t> 상세내용 표시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55610" y="1375868"/>
            <a:ext cx="85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FAQ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33357" y="5956549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돌아가기</a:t>
            </a:r>
            <a:endParaRPr lang="ko-KR" altLang="en-US" sz="1200" dirty="0"/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29. FAQ (List 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18337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81426" y="2924944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525" y="1477233"/>
            <a:ext cx="1222123" cy="101566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FAQ 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항목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질문사항에 대한 내용이 </a:t>
            </a:r>
            <a:r>
              <a:rPr lang="ko-KR" altLang="en-US" sz="1200" dirty="0" err="1"/>
              <a:t>드롭다운</a:t>
            </a:r>
            <a:r>
              <a:rPr lang="ko-KR" altLang="en-US" sz="1200" dirty="0"/>
              <a:t> 되며 내용 </a:t>
            </a:r>
            <a:r>
              <a:rPr lang="ko-KR" altLang="en-US" sz="1200" dirty="0" smtClean="0"/>
              <a:t>표</a:t>
            </a:r>
            <a:r>
              <a:rPr lang="ko-KR" altLang="en-US" sz="1200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19504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47664" y="1124744"/>
            <a:ext cx="7344816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74815"/>
              </p:ext>
            </p:extLst>
          </p:nvPr>
        </p:nvGraphicFramePr>
        <p:xfrm>
          <a:off x="3131840" y="1988840"/>
          <a:ext cx="5616624" cy="412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41"/>
                <a:gridCol w="182147"/>
                <a:gridCol w="2585088"/>
                <a:gridCol w="720080"/>
                <a:gridCol w="720080"/>
                <a:gridCol w="792088"/>
              </a:tblGrid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날짜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시간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삭제</a:t>
                      </a:r>
                    </a:p>
                  </a:txBody>
                  <a:tcPr anchor="ctr"/>
                </a:tc>
              </a:tr>
              <a:tr h="459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결제 취소는 어떻게</a:t>
                      </a:r>
                      <a:r>
                        <a:rPr lang="en-US" altLang="ko-KR" dirty="0" smtClean="0"/>
                        <a:t>..?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13771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못합니다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59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어디서 예약버튼을</a:t>
                      </a:r>
                      <a:r>
                        <a:rPr lang="en-US" altLang="ko-KR" dirty="0" smtClean="0"/>
                        <a:t>..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459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459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55610" y="1375868"/>
            <a:ext cx="85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FAQ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76622" y="6169373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돌아가기</a:t>
            </a:r>
            <a:endParaRPr lang="ko-KR" altLang="en-US" sz="1200" dirty="0"/>
          </a:p>
        </p:txBody>
      </p:sp>
      <p:sp>
        <p:nvSpPr>
          <p:cNvPr id="15" name="제목 1"/>
          <p:cNvSpPr txBox="1">
            <a:spLocks/>
          </p:cNvSpPr>
          <p:nvPr/>
        </p:nvSpPr>
        <p:spPr bwMode="auto">
          <a:xfrm>
            <a:off x="-1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30. FAQ (List – </a:t>
            </a:r>
            <a:r>
              <a:rPr lang="ko-KR" altLang="en-US" sz="3200" dirty="0" smtClean="0"/>
              <a:t>관리자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71495"/>
              </p:ext>
            </p:extLst>
          </p:nvPr>
        </p:nvGraphicFramePr>
        <p:xfrm>
          <a:off x="1630923" y="1932570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3131840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45220" y="2870364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16" y="1477233"/>
            <a:ext cx="1366139" cy="138499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FAQ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질문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되며 </a:t>
            </a:r>
            <a:r>
              <a:rPr lang="ko-KR" altLang="en-US" sz="1200" dirty="0" smtClean="0"/>
              <a:t>답변내용 표시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관리자의 경우 글쓰기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 가능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20072" y="6169374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글쓰기</a:t>
            </a:r>
            <a:endParaRPr lang="ko-KR" altLang="en-US" sz="1200" dirty="0"/>
          </a:p>
        </p:txBody>
      </p:sp>
      <p:sp>
        <p:nvSpPr>
          <p:cNvPr id="2" name="타원 1"/>
          <p:cNvSpPr/>
          <p:nvPr/>
        </p:nvSpPr>
        <p:spPr>
          <a:xfrm>
            <a:off x="7422515" y="2970487"/>
            <a:ext cx="300648" cy="29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172400" y="2970487"/>
            <a:ext cx="300648" cy="293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422515" y="3861048"/>
            <a:ext cx="300648" cy="29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172400" y="3861048"/>
            <a:ext cx="300648" cy="293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22515" y="4797152"/>
            <a:ext cx="300648" cy="29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172400" y="4797152"/>
            <a:ext cx="300648" cy="293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22515" y="5301208"/>
            <a:ext cx="300648" cy="29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172400" y="5301208"/>
            <a:ext cx="300648" cy="293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422515" y="5733256"/>
            <a:ext cx="300648" cy="2932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172400" y="5733256"/>
            <a:ext cx="300648" cy="293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-1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31. </a:t>
            </a:r>
            <a:r>
              <a:rPr lang="en-US" altLang="ko-KR" sz="3200" dirty="0"/>
              <a:t>FAQ (</a:t>
            </a:r>
            <a:r>
              <a:rPr lang="ko-KR" altLang="en-US" sz="3200" dirty="0"/>
              <a:t>작성 </a:t>
            </a:r>
            <a:r>
              <a:rPr lang="en-US" altLang="ko-KR" sz="3200" dirty="0"/>
              <a:t>- </a:t>
            </a:r>
            <a:r>
              <a:rPr lang="ko-KR" altLang="en-US" sz="3200" dirty="0"/>
              <a:t>관리자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124744"/>
            <a:ext cx="7344816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5610" y="1375868"/>
            <a:ext cx="85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FAQ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76622" y="5840303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54495"/>
              </p:ext>
            </p:extLst>
          </p:nvPr>
        </p:nvGraphicFramePr>
        <p:xfrm>
          <a:off x="1630923" y="1932570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3131840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882953" y="2882741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0072" y="5840304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82141"/>
              </p:ext>
            </p:extLst>
          </p:nvPr>
        </p:nvGraphicFramePr>
        <p:xfrm>
          <a:off x="3536217" y="2060848"/>
          <a:ext cx="4951886" cy="340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관리자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가 기억이 나지 않습니다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1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-1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32. </a:t>
            </a:r>
            <a:r>
              <a:rPr lang="en-US" altLang="ko-KR" sz="3200" dirty="0"/>
              <a:t>FAQ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수정 </a:t>
            </a:r>
            <a:r>
              <a:rPr lang="en-US" altLang="ko-KR" sz="3200" dirty="0"/>
              <a:t>- </a:t>
            </a:r>
            <a:r>
              <a:rPr lang="ko-KR" altLang="en-US" sz="3200" dirty="0"/>
              <a:t>관리자</a:t>
            </a:r>
            <a:r>
              <a:rPr lang="en-US" altLang="ko-KR" sz="3200" dirty="0" smtClean="0"/>
              <a:t>) 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124744"/>
            <a:ext cx="7344816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5610" y="1375868"/>
            <a:ext cx="85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FAQ</a:t>
            </a:r>
            <a:endParaRPr lang="ko-KR" altLang="en-US" sz="24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84"/>
              </p:ext>
            </p:extLst>
          </p:nvPr>
        </p:nvGraphicFramePr>
        <p:xfrm>
          <a:off x="1630923" y="1932570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3131840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854817" y="2868673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8288"/>
              </p:ext>
            </p:extLst>
          </p:nvPr>
        </p:nvGraphicFramePr>
        <p:xfrm>
          <a:off x="3536217" y="2060848"/>
          <a:ext cx="4951886" cy="340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관리자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076622" y="5840303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0072" y="5840304"/>
            <a:ext cx="757606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29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View page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4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473548" y="6262634"/>
            <a:ext cx="1285884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33. </a:t>
            </a:r>
            <a:r>
              <a:rPr lang="ko-KR" altLang="en-US" sz="3200" dirty="0" smtClean="0"/>
              <a:t>온라인 상담 게시판</a:t>
            </a:r>
            <a:r>
              <a:rPr lang="en-US" altLang="ko-KR" sz="3200" dirty="0" smtClean="0"/>
              <a:t>(List)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137148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상담 게시판</a:t>
            </a:r>
            <a:endParaRPr lang="ko-KR" altLang="en-US" sz="24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5341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21340" y="3322149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90712"/>
              </p:ext>
            </p:extLst>
          </p:nvPr>
        </p:nvGraphicFramePr>
        <p:xfrm>
          <a:off x="3419872" y="1928801"/>
          <a:ext cx="5457217" cy="414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70"/>
                <a:gridCol w="1572801"/>
                <a:gridCol w="890441"/>
                <a:gridCol w="1332547"/>
                <a:gridCol w="1316358"/>
              </a:tblGrid>
              <a:tr h="783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답변여부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1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우리 애가 많이 힘들어하는데 원인을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모르겠어요ㅠ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김욱재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 5:52:39 PM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답변대기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1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부부상담 신청합니다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최예람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5:50:38PM 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1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더듬으로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인해 힘듭니다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이병걸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 5:52:39 PM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3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55388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글 등록</a:t>
            </a:r>
            <a:endParaRPr lang="ko-KR" altLang="en-US" sz="12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34. </a:t>
            </a:r>
            <a:r>
              <a:rPr lang="ko-KR" altLang="en-US" sz="3200" dirty="0"/>
              <a:t>온라인 상담 </a:t>
            </a:r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글 등</a:t>
            </a:r>
            <a:r>
              <a:rPr lang="ko-KR" altLang="en-US" sz="3200" dirty="0"/>
              <a:t>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12464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err="1" smtClean="0"/>
              <a:t>상담글</a:t>
            </a:r>
            <a:r>
              <a:rPr lang="ko-KR" altLang="en-US" sz="2400" b="1" dirty="0" smtClean="0"/>
              <a:t> 작성</a:t>
            </a:r>
            <a:endParaRPr lang="ko-KR" altLang="en-US" sz="2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1391"/>
              </p:ext>
            </p:extLst>
          </p:nvPr>
        </p:nvGraphicFramePr>
        <p:xfrm>
          <a:off x="3526305" y="1800398"/>
          <a:ext cx="4951886" cy="40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우리 애가 많이 힘들어하는데 원인을 </a:t>
                      </a:r>
                      <a:r>
                        <a:rPr lang="ko-KR" altLang="en-US" dirty="0" err="1" smtClean="0"/>
                        <a:t>모르겠어요ㅠ</a:t>
                      </a:r>
                      <a:endParaRPr lang="ko-KR" altLang="en-US" dirty="0"/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</a:t>
                      </a:r>
                      <a:r>
                        <a:rPr lang="en-US" altLang="ko-KR" dirty="0" smtClean="0"/>
                        <a:t>OO</a:t>
                      </a:r>
                      <a:endParaRPr lang="ko-KR" altLang="en-US" dirty="0"/>
                    </a:p>
                  </a:txBody>
                  <a:tcPr/>
                </a:tc>
              </a:tr>
              <a:tr h="2524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대체 왜</a:t>
                      </a:r>
                      <a:r>
                        <a:rPr lang="en-US" altLang="ko-KR" dirty="0" smtClean="0"/>
                        <a:t>!!!!!!!</a:t>
                      </a:r>
                      <a:endParaRPr lang="ko-KR" altLang="en-US" dirty="0"/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글 암호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68858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821340" y="3322149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16216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02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55388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글 등록</a:t>
            </a:r>
            <a:endParaRPr lang="ko-KR" altLang="en-US" sz="12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35. </a:t>
            </a:r>
            <a:r>
              <a:rPr lang="ko-KR" altLang="en-US" sz="3200" dirty="0"/>
              <a:t>온라인 상담 </a:t>
            </a:r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글 수정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12464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상담글</a:t>
            </a:r>
            <a:r>
              <a:rPr lang="ko-KR" altLang="en-US" sz="2400" b="1" dirty="0" smtClean="0"/>
              <a:t> 수정</a:t>
            </a:r>
            <a:endParaRPr lang="ko-KR" altLang="en-US" sz="2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6720"/>
              </p:ext>
            </p:extLst>
          </p:nvPr>
        </p:nvGraphicFramePr>
        <p:xfrm>
          <a:off x="3526305" y="1800398"/>
          <a:ext cx="4951886" cy="389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24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글 암호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51685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821340" y="3322149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16216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10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05678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255388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글 등록</a:t>
            </a:r>
            <a:endParaRPr lang="ko-KR" altLang="en-US" sz="1200" dirty="0"/>
          </a:p>
        </p:txBody>
      </p:sp>
      <p:sp>
        <p:nvSpPr>
          <p:cNvPr id="1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36. </a:t>
            </a:r>
            <a:r>
              <a:rPr lang="ko-KR" altLang="en-US" sz="3200" dirty="0"/>
              <a:t>온라인 상담 </a:t>
            </a:r>
            <a:r>
              <a:rPr lang="ko-KR" altLang="en-US" sz="3200" dirty="0" smtClean="0"/>
              <a:t>게시판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답변글</a:t>
            </a:r>
            <a:r>
              <a:rPr lang="ko-KR" altLang="en-US" sz="3200" dirty="0" smtClean="0"/>
              <a:t> 등</a:t>
            </a:r>
            <a:r>
              <a:rPr lang="ko-KR" altLang="en-US" sz="3200" dirty="0"/>
              <a:t>록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관리</a:t>
            </a:r>
            <a:r>
              <a:rPr lang="ko-KR" altLang="en-US" sz="3200" dirty="0"/>
              <a:t>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75856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072" y="12464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답변글</a:t>
            </a:r>
            <a:r>
              <a:rPr lang="ko-KR" altLang="en-US" sz="2400" b="1" dirty="0" smtClean="0"/>
              <a:t> 작성</a:t>
            </a:r>
            <a:endParaRPr lang="ko-KR" altLang="en-US" sz="2400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71112"/>
              </p:ext>
            </p:extLst>
          </p:nvPr>
        </p:nvGraphicFramePr>
        <p:xfrm>
          <a:off x="3526305" y="1800398"/>
          <a:ext cx="4951886" cy="40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655742"/>
              </a:tblGrid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답변할 글 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기입력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내용 로딩</a:t>
                      </a:r>
                    </a:p>
                  </a:txBody>
                  <a:tcPr/>
                </a:tc>
              </a:tr>
              <a:tr h="480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/>
                        <a:t>글쓴이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관리자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24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</a:t>
                      </a:r>
                      <a:r>
                        <a:rPr lang="en-US" altLang="ko-KR" dirty="0" smtClean="0"/>
                        <a:t>OO </a:t>
                      </a:r>
                      <a:r>
                        <a:rPr lang="ko-KR" altLang="en-US" dirty="0" smtClean="0"/>
                        <a:t>선생님하고 먼저 상담해 보시기를 </a:t>
                      </a:r>
                      <a:r>
                        <a:rPr lang="ko-KR" altLang="en-US" dirty="0" err="1" smtClean="0"/>
                        <a:t>추천드립니다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최 선생님은 다년간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412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글 암호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4929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821340" y="3322149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16216" y="6010881"/>
            <a:ext cx="875215" cy="3290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94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5473548" y="6262634"/>
            <a:ext cx="1285884" cy="50006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37. </a:t>
            </a:r>
            <a:r>
              <a:rPr lang="ko-KR" altLang="en-US" sz="3200" dirty="0" smtClean="0"/>
              <a:t>온라인 상담 게시판</a:t>
            </a:r>
            <a:r>
              <a:rPr lang="en-US" altLang="ko-KR" sz="3200" dirty="0" smtClean="0"/>
              <a:t>(List-</a:t>
            </a:r>
            <a:r>
              <a:rPr lang="ko-KR" altLang="en-US" sz="3200" dirty="0" err="1" smtClean="0"/>
              <a:t>답변등록후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137148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상담 게시판</a:t>
            </a:r>
            <a:endParaRPr lang="ko-KR" altLang="en-US" sz="24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05237"/>
              </p:ext>
            </p:extLst>
          </p:nvPr>
        </p:nvGraphicFramePr>
        <p:xfrm>
          <a:off x="1765403" y="1988841"/>
          <a:ext cx="1440159" cy="195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FAQ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온라인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상담게시판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21340" y="3322149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15663"/>
              </p:ext>
            </p:extLst>
          </p:nvPr>
        </p:nvGraphicFramePr>
        <p:xfrm>
          <a:off x="3419872" y="1928801"/>
          <a:ext cx="5457217" cy="44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70"/>
                <a:gridCol w="1572801"/>
                <a:gridCol w="890441"/>
                <a:gridCol w="1296144"/>
                <a:gridCol w="1352761"/>
              </a:tblGrid>
              <a:tr h="783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답변여부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119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우리 애가 많이 힘들어하는데 원인을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모르겠어요ㅠ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김욱재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 5:52:39 PM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325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비밀글입니다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 6:52:39 PM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645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부부상담 신청합니다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 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최예람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5:50:38PM 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160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902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더듬으로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인해 힘듭니다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이병걸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5/25/2016 5:52:39 PM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 smtClean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774414" y="3838117"/>
            <a:ext cx="389393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68344" y="2738016"/>
            <a:ext cx="1152128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r>
              <a:rPr lang="ko-KR" altLang="en-US" sz="4000" b="1" dirty="0" smtClean="0"/>
              <a:t>소개 페이지</a:t>
            </a:r>
            <a:endParaRPr lang="ko-KR" altLang="en-US" sz="4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23928" y="908720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사이드 메뉴</a:t>
            </a:r>
            <a:endParaRPr lang="ko-KR" altLang="en-US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3535"/>
              </p:ext>
            </p:extLst>
          </p:nvPr>
        </p:nvGraphicFramePr>
        <p:xfrm>
          <a:off x="1043608" y="2008200"/>
          <a:ext cx="1654469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6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인사말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전문가소개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이용안내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9240"/>
              </p:ext>
            </p:extLst>
          </p:nvPr>
        </p:nvGraphicFramePr>
        <p:xfrm>
          <a:off x="3131269" y="2008200"/>
          <a:ext cx="1654469" cy="433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6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종합심리검사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성격유형검사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학습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진로검사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놀이평가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영유아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주의집중력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자가진단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93243"/>
              </p:ext>
            </p:extLst>
          </p:nvPr>
        </p:nvGraphicFramePr>
        <p:xfrm>
          <a:off x="5218930" y="2008200"/>
          <a:ext cx="1440159" cy="47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프로그램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심리상담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가족상담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놀이치료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미술치료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언어치료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독서치료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음악치료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연주치료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미디어치료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5553"/>
              </p:ext>
            </p:extLst>
          </p:nvPr>
        </p:nvGraphicFramePr>
        <p:xfrm>
          <a:off x="7092280" y="2008200"/>
          <a:ext cx="1440159" cy="201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집단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프로그램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기업상담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집단상담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부모교육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꺾인 연결선 8"/>
          <p:cNvCxnSpPr>
            <a:stCxn id="8" idx="2"/>
            <a:endCxn id="4" idx="0"/>
          </p:cNvCxnSpPr>
          <p:nvPr/>
        </p:nvCxnSpPr>
        <p:spPr>
          <a:xfrm rot="5400000">
            <a:off x="3139733" y="215893"/>
            <a:ext cx="523416" cy="3061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8" idx="2"/>
            <a:endCxn id="5" idx="0"/>
          </p:cNvCxnSpPr>
          <p:nvPr/>
        </p:nvCxnSpPr>
        <p:spPr>
          <a:xfrm rot="5400000">
            <a:off x="4183564" y="1259724"/>
            <a:ext cx="523416" cy="973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2"/>
            <a:endCxn id="6" idx="0"/>
          </p:cNvCxnSpPr>
          <p:nvPr/>
        </p:nvCxnSpPr>
        <p:spPr>
          <a:xfrm rot="16200000" flipH="1">
            <a:off x="5173816" y="1243007"/>
            <a:ext cx="523416" cy="100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6110491" y="306332"/>
            <a:ext cx="523416" cy="28803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43740" y="5733256"/>
            <a:ext cx="1328260" cy="584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74879" y="6317389"/>
            <a:ext cx="1328260" cy="42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2829"/>
              </p:ext>
            </p:extLst>
          </p:nvPr>
        </p:nvGraphicFramePr>
        <p:xfrm>
          <a:off x="3635896" y="2132856"/>
          <a:ext cx="505868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680"/>
              </a:tblGrid>
              <a:tr h="3456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인사말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2120" y="160231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인사말</a:t>
            </a:r>
            <a:endParaRPr lang="ko-KR" altLang="en-US" sz="24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38. </a:t>
            </a:r>
            <a:r>
              <a:rPr lang="ko-KR" altLang="en-US" sz="3200" dirty="0" smtClean="0"/>
              <a:t>센터 소개</a:t>
            </a:r>
            <a:endParaRPr lang="ko-KR" altLang="en-US" sz="3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7477"/>
              </p:ext>
            </p:extLst>
          </p:nvPr>
        </p:nvGraphicFramePr>
        <p:xfrm>
          <a:off x="1765403" y="1603191"/>
          <a:ext cx="1654469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6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인사말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전문가소개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이용안내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491880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4652" y="2108888"/>
            <a:ext cx="14512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477233"/>
            <a:ext cx="1726179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센터소개에서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맵</a:t>
            </a:r>
            <a:r>
              <a:rPr lang="ko-KR" altLang="en-US" sz="1200" dirty="0" smtClean="0"/>
              <a:t> 외부 </a:t>
            </a:r>
            <a:r>
              <a:rPr lang="en-US" altLang="ko-KR" sz="12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981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7964"/>
              </p:ext>
            </p:extLst>
          </p:nvPr>
        </p:nvGraphicFramePr>
        <p:xfrm>
          <a:off x="3635896" y="2132856"/>
          <a:ext cx="5058680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680"/>
              </a:tblGrid>
              <a:tr h="3456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소개 내용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캡처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1602314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/>
              <a:t>종합심리검사</a:t>
            </a:r>
            <a:endParaRPr lang="ko-KR" altLang="en-US" sz="24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39. </a:t>
            </a:r>
            <a:r>
              <a:rPr lang="ko-KR" altLang="en-US" sz="3200" dirty="0" smtClean="0"/>
              <a:t>심리검사 프로그램</a:t>
            </a:r>
            <a:endParaRPr lang="ko-KR" altLang="en-US" sz="3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86510"/>
              </p:ext>
            </p:extLst>
          </p:nvPr>
        </p:nvGraphicFramePr>
        <p:xfrm>
          <a:off x="1765403" y="1603191"/>
          <a:ext cx="1654469" cy="433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46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종합심리검사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성격유형검사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학습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진로검사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놀이평가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영유아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발달검사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주의집중력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자가진단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491880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24652" y="2108888"/>
            <a:ext cx="14512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477233"/>
            <a:ext cx="1726179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심리검사 프로그램 소개 </a:t>
            </a:r>
            <a:r>
              <a:rPr lang="en-US" altLang="ko-KR" sz="1200" dirty="0" smtClean="0"/>
              <a:t>: 6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자가진단테스</a:t>
            </a:r>
            <a:r>
              <a:rPr lang="ko-KR" altLang="en-US" sz="1200" dirty="0"/>
              <a:t>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009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29580"/>
              </p:ext>
            </p:extLst>
          </p:nvPr>
        </p:nvGraphicFramePr>
        <p:xfrm>
          <a:off x="3419872" y="2132856"/>
          <a:ext cx="52747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704"/>
              </a:tblGrid>
              <a:tr h="3456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소개 내용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캡처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5289" y="16023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심리상담</a:t>
            </a:r>
            <a:endParaRPr lang="ko-KR" altLang="en-US" sz="24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40. </a:t>
            </a:r>
            <a:r>
              <a:rPr lang="ko-KR" altLang="en-US" sz="3200" dirty="0" smtClean="0"/>
              <a:t>치유 프로그램</a:t>
            </a:r>
            <a:endParaRPr lang="ko-KR" altLang="en-US" sz="3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11802"/>
              </p:ext>
            </p:extLst>
          </p:nvPr>
        </p:nvGraphicFramePr>
        <p:xfrm>
          <a:off x="1765403" y="1603191"/>
          <a:ext cx="1440159" cy="475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프로그램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심리상담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가족상담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놀이치료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미술치료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언어치료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독서치료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음악치료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연주치료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미디어치료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10026" y="2352011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477233"/>
            <a:ext cx="1726179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치유 프로그램 </a:t>
            </a:r>
            <a:r>
              <a:rPr lang="en-US" altLang="ko-KR" sz="1200" dirty="0" smtClean="0"/>
              <a:t>: 9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코칭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집단 프로그램 </a:t>
            </a:r>
            <a:r>
              <a:rPr lang="en-US" altLang="ko-KR" sz="1200" dirty="0" smtClean="0"/>
              <a:t>: 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72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19539"/>
              </p:ext>
            </p:extLst>
          </p:nvPr>
        </p:nvGraphicFramePr>
        <p:xfrm>
          <a:off x="3419872" y="2132856"/>
          <a:ext cx="52747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704"/>
              </a:tblGrid>
              <a:tr h="3456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소개 내용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캡처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75289" y="1602314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기업상담</a:t>
            </a:r>
            <a:endParaRPr lang="ko-KR" altLang="en-US" sz="24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41. </a:t>
            </a:r>
            <a:r>
              <a:rPr lang="ko-KR" altLang="en-US" sz="3200" dirty="0" err="1" smtClean="0"/>
              <a:t>코칭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집단 프로그램</a:t>
            </a:r>
            <a:endParaRPr lang="ko-KR" altLang="en-US" sz="32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9429"/>
              </p:ext>
            </p:extLst>
          </p:nvPr>
        </p:nvGraphicFramePr>
        <p:xfrm>
          <a:off x="1765403" y="1603191"/>
          <a:ext cx="1440159" cy="2013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코칭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집단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프로그램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기업상담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집단상담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부모교육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010026" y="2352011"/>
            <a:ext cx="9361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477233"/>
            <a:ext cx="1726179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코칭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집단 프로그램 </a:t>
            </a:r>
            <a:r>
              <a:rPr lang="en-US" altLang="ko-KR" sz="1200" dirty="0" smtClean="0"/>
              <a:t>: 3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99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 smtClean="0"/>
              <a:t>Main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93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000" b="1" dirty="0" smtClean="0"/>
              <a:t>예약</a:t>
            </a:r>
            <a:endParaRPr lang="ko-KR" altLang="en-US" sz="4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95936" y="2246642"/>
            <a:ext cx="201622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사이드 메뉴</a:t>
            </a:r>
            <a:endParaRPr lang="ko-KR" altLang="en-US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98644"/>
              </p:ext>
            </p:extLst>
          </p:nvPr>
        </p:nvGraphicFramePr>
        <p:xfrm>
          <a:off x="4225425" y="3356992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715316" y="4851912"/>
            <a:ext cx="157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err="1"/>
              <a:t>실시간</a:t>
            </a:r>
            <a:r>
              <a:rPr lang="en-US" sz="1000" b="1" dirty="0"/>
              <a:t> </a:t>
            </a:r>
            <a:r>
              <a:rPr lang="en-US" sz="1000" b="1" dirty="0" err="1" smtClean="0"/>
              <a:t>상담예약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현황</a:t>
            </a:r>
            <a:endParaRPr lang="en-US" sz="1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4709426" y="6360850"/>
            <a:ext cx="3180450" cy="282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/>
              <a:t>[1] [2] [3] [4] [5] [6] [7] [8] [9] [10]  [</a:t>
            </a:r>
            <a:r>
              <a:rPr lang="en-US" sz="1000" dirty="0" err="1"/>
              <a:t>다음</a:t>
            </a:r>
            <a:r>
              <a:rPr lang="en-US" sz="1000" dirty="0"/>
              <a:t>]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1592463036"/>
              </p:ext>
            </p:extLst>
          </p:nvPr>
        </p:nvGraphicFramePr>
        <p:xfrm>
          <a:off x="3715315" y="5152051"/>
          <a:ext cx="5151518" cy="124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092"/>
                <a:gridCol w="970229"/>
                <a:gridCol w="840865"/>
                <a:gridCol w="1293638"/>
                <a:gridCol w="840865"/>
                <a:gridCol w="817829"/>
              </a:tblGrid>
              <a:tr h="312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등록일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회원ID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예약날짜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상담방식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예약여부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2016-05-27 15시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대기중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 14시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예약완료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ah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ef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2016-05-26 11시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</a:rPr>
                        <a:t>예약완료</a:t>
                      </a:r>
                      <a:endParaRPr lang="en-US"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495797" y="1124744"/>
            <a:ext cx="0" cy="5585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97409"/>
              </p:ext>
            </p:extLst>
          </p:nvPr>
        </p:nvGraphicFramePr>
        <p:xfrm>
          <a:off x="1862627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871860" y="1853837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 bwMode="auto">
          <a:xfrm>
            <a:off x="0" y="-6052"/>
            <a:ext cx="8877089" cy="9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42.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상담예약 </a:t>
            </a:r>
            <a:r>
              <a:rPr lang="en-US" altLang="ko-KR" sz="3200" dirty="0" smtClean="0"/>
              <a:t>–</a:t>
            </a:r>
            <a:r>
              <a:rPr lang="ko-KR" altLang="en-US" sz="3200" dirty="0" err="1" smtClean="0"/>
              <a:t>내원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1477233"/>
            <a:ext cx="1726179" cy="230832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 순서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사이드메뉴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상담유형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검사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방법</a:t>
            </a:r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내원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실제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관리자가 상담자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치료자 스케줄 정함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예약이 완료되면 하단 테이블의 현황이 업데이트됨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8" name="Shape 220"/>
          <p:cNvSpPr/>
          <p:nvPr/>
        </p:nvSpPr>
        <p:spPr>
          <a:xfrm>
            <a:off x="3629029" y="1482241"/>
            <a:ext cx="5248060" cy="2787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221"/>
          <p:cNvSpPr/>
          <p:nvPr/>
        </p:nvSpPr>
        <p:spPr>
          <a:xfrm>
            <a:off x="3629029" y="1482244"/>
            <a:ext cx="1071600" cy="2787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22"/>
          <p:cNvSpPr/>
          <p:nvPr/>
        </p:nvSpPr>
        <p:spPr>
          <a:xfrm>
            <a:off x="5629304" y="1482244"/>
            <a:ext cx="1285800" cy="27879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223"/>
          <p:cNvSpPr txBox="1"/>
          <p:nvPr/>
        </p:nvSpPr>
        <p:spPr>
          <a:xfrm>
            <a:off x="4914921" y="1768000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</a:p>
        </p:txBody>
      </p:sp>
      <p:sp>
        <p:nvSpPr>
          <p:cNvPr id="45" name="Shape 224"/>
          <p:cNvSpPr txBox="1"/>
          <p:nvPr/>
        </p:nvSpPr>
        <p:spPr>
          <a:xfrm>
            <a:off x="5986471" y="1768000"/>
            <a:ext cx="57146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225"/>
          <p:cNvSpPr/>
          <p:nvPr/>
        </p:nvSpPr>
        <p:spPr>
          <a:xfrm>
            <a:off x="5843606" y="2753095"/>
            <a:ext cx="88863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</a:t>
            </a:r>
          </a:p>
        </p:txBody>
      </p:sp>
      <p:sp>
        <p:nvSpPr>
          <p:cNvPr id="48" name="Shape 226"/>
          <p:cNvSpPr/>
          <p:nvPr/>
        </p:nvSpPr>
        <p:spPr>
          <a:xfrm>
            <a:off x="5843606" y="2261152"/>
            <a:ext cx="88863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</a:t>
            </a:r>
            <a:r>
              <a:rPr lang="ko-KR" altLang="en-US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229"/>
          <p:cNvSpPr/>
          <p:nvPr/>
        </p:nvSpPr>
        <p:spPr>
          <a:xfrm>
            <a:off x="5843606" y="3286034"/>
            <a:ext cx="88863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화상채팅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240"/>
          <p:cNvSpPr/>
          <p:nvPr/>
        </p:nvSpPr>
        <p:spPr>
          <a:xfrm>
            <a:off x="3700467" y="2261152"/>
            <a:ext cx="928800" cy="2871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241"/>
          <p:cNvSpPr/>
          <p:nvPr/>
        </p:nvSpPr>
        <p:spPr>
          <a:xfrm>
            <a:off x="3700467" y="2753095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243"/>
          <p:cNvSpPr txBox="1"/>
          <p:nvPr/>
        </p:nvSpPr>
        <p:spPr>
          <a:xfrm>
            <a:off x="3700475" y="1768000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38" y="2220156"/>
            <a:ext cx="785700" cy="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224"/>
          <p:cNvSpPr txBox="1"/>
          <p:nvPr/>
        </p:nvSpPr>
        <p:spPr>
          <a:xfrm>
            <a:off x="7175303" y="1768000"/>
            <a:ext cx="14291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65249" y="2133600"/>
            <a:ext cx="1002001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86922" y="2220157"/>
            <a:ext cx="1002001" cy="37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388875" y="1720486"/>
            <a:ext cx="1002001" cy="185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715316" y="4851912"/>
            <a:ext cx="157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err="1"/>
              <a:t>실시간</a:t>
            </a:r>
            <a:r>
              <a:rPr lang="en-US" sz="1000" b="1" dirty="0"/>
              <a:t> </a:t>
            </a:r>
            <a:r>
              <a:rPr lang="en-US" sz="1000" b="1" dirty="0" err="1" smtClean="0"/>
              <a:t>상담예약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현황</a:t>
            </a:r>
            <a:endParaRPr lang="en-US" sz="1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4709426" y="6360850"/>
            <a:ext cx="3180450" cy="282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/>
              <a:t>[1] [2] [3] [4] [5] [6] [7] [8] [9] [10]  [</a:t>
            </a:r>
            <a:r>
              <a:rPr lang="en-US" sz="1000" dirty="0" err="1"/>
              <a:t>다음</a:t>
            </a:r>
            <a:r>
              <a:rPr lang="en-US" sz="1000" dirty="0"/>
              <a:t>]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2854472068"/>
              </p:ext>
            </p:extLst>
          </p:nvPr>
        </p:nvGraphicFramePr>
        <p:xfrm>
          <a:off x="3715315" y="5152051"/>
          <a:ext cx="5151518" cy="124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092"/>
                <a:gridCol w="970229"/>
                <a:gridCol w="840865"/>
                <a:gridCol w="1293638"/>
                <a:gridCol w="840865"/>
                <a:gridCol w="817829"/>
              </a:tblGrid>
              <a:tr h="312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등록일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회원ID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예약날짜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상담방식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예약여부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2016-05-27 15시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대기중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 14시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예약완료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ah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ef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2016-05-26 11시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</a:rPr>
                        <a:t>예약완료</a:t>
                      </a:r>
                      <a:endParaRPr lang="en-US"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495797" y="1124744"/>
            <a:ext cx="0" cy="5585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35656"/>
              </p:ext>
            </p:extLst>
          </p:nvPr>
        </p:nvGraphicFramePr>
        <p:xfrm>
          <a:off x="1862627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871860" y="1866383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 bwMode="auto">
          <a:xfrm>
            <a:off x="0" y="-6052"/>
            <a:ext cx="8877089" cy="9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43.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상담예약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채팅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화상채팅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1304640"/>
            <a:ext cx="1726179" cy="249299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 순서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사이드메뉴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상담예약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방법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채팅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화상채팅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상담자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치료자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시간대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 버튼 누르면 결제</a:t>
            </a:r>
            <a:endParaRPr lang="en-US" altLang="ko-KR" sz="12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예약이 완료되면 하단 테이블의 현황이 업데이트됨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38" name="Shape 220"/>
          <p:cNvSpPr/>
          <p:nvPr/>
        </p:nvSpPr>
        <p:spPr>
          <a:xfrm>
            <a:off x="3629030" y="1482240"/>
            <a:ext cx="5314846" cy="345892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221"/>
          <p:cNvSpPr/>
          <p:nvPr/>
        </p:nvSpPr>
        <p:spPr>
          <a:xfrm>
            <a:off x="3629029" y="1482244"/>
            <a:ext cx="1071600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22"/>
          <p:cNvSpPr/>
          <p:nvPr/>
        </p:nvSpPr>
        <p:spPr>
          <a:xfrm>
            <a:off x="5629304" y="1482244"/>
            <a:ext cx="942946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223"/>
          <p:cNvSpPr txBox="1"/>
          <p:nvPr/>
        </p:nvSpPr>
        <p:spPr>
          <a:xfrm>
            <a:off x="4914921" y="1768000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</a:p>
        </p:txBody>
      </p:sp>
      <p:sp>
        <p:nvSpPr>
          <p:cNvPr id="45" name="Shape 224"/>
          <p:cNvSpPr txBox="1"/>
          <p:nvPr/>
        </p:nvSpPr>
        <p:spPr>
          <a:xfrm>
            <a:off x="5820889" y="1768000"/>
            <a:ext cx="57146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225"/>
          <p:cNvSpPr/>
          <p:nvPr/>
        </p:nvSpPr>
        <p:spPr>
          <a:xfrm>
            <a:off x="5678024" y="2753095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</a:t>
            </a:r>
          </a:p>
        </p:txBody>
      </p:sp>
      <p:sp>
        <p:nvSpPr>
          <p:cNvPr id="48" name="Shape 226"/>
          <p:cNvSpPr/>
          <p:nvPr/>
        </p:nvSpPr>
        <p:spPr>
          <a:xfrm>
            <a:off x="5678024" y="2261152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</a:t>
            </a:r>
            <a:r>
              <a:rPr lang="ko-KR" altLang="en-US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229"/>
          <p:cNvSpPr/>
          <p:nvPr/>
        </p:nvSpPr>
        <p:spPr>
          <a:xfrm>
            <a:off x="5678024" y="3286034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화상채팅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38" y="2220156"/>
            <a:ext cx="785700" cy="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192"/>
          <p:cNvSpPr txBox="1"/>
          <p:nvPr/>
        </p:nvSpPr>
        <p:spPr>
          <a:xfrm>
            <a:off x="6546162" y="1553339"/>
            <a:ext cx="2363370" cy="5266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상담자</a:t>
            </a:r>
            <a:r>
              <a:rPr lang="en-US" altLang="ko-K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치료자 </a:t>
            </a:r>
            <a:r>
              <a:rPr lang="en-US" altLang="ko-K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</a:t>
            </a: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Shape 193"/>
          <p:cNvGrpSpPr/>
          <p:nvPr/>
        </p:nvGrpSpPr>
        <p:grpSpPr>
          <a:xfrm>
            <a:off x="6599757" y="2221692"/>
            <a:ext cx="2309776" cy="2607978"/>
            <a:chOff x="5572137" y="2046886"/>
            <a:chExt cx="2286001" cy="3258340"/>
          </a:xfrm>
        </p:grpSpPr>
        <p:sp>
          <p:nvSpPr>
            <p:cNvPr id="72" name="Shape 194"/>
            <p:cNvSpPr/>
            <p:nvPr/>
          </p:nvSpPr>
          <p:spPr>
            <a:xfrm>
              <a:off x="5572137" y="2046892"/>
              <a:ext cx="714300" cy="1096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사진</a:t>
              </a:r>
            </a:p>
          </p:txBody>
        </p:sp>
        <p:sp>
          <p:nvSpPr>
            <p:cNvPr id="73" name="Shape 195"/>
            <p:cNvSpPr txBox="1"/>
            <p:nvPr/>
          </p:nvSpPr>
          <p:spPr>
            <a:xfrm>
              <a:off x="6286437" y="2046886"/>
              <a:ext cx="1571700" cy="1368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이름:xxx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예약가능시간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10:00 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12:50</a:t>
              </a: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13:50</a:t>
              </a: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15:50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196"/>
            <p:cNvSpPr/>
            <p:nvPr/>
          </p:nvSpPr>
          <p:spPr>
            <a:xfrm>
              <a:off x="6357950" y="3583013"/>
              <a:ext cx="1000200" cy="214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커리어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197"/>
            <p:cNvSpPr/>
            <p:nvPr/>
          </p:nvSpPr>
          <p:spPr>
            <a:xfrm>
              <a:off x="7358150" y="2500306"/>
              <a:ext cx="499988" cy="271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196"/>
            <p:cNvSpPr/>
            <p:nvPr/>
          </p:nvSpPr>
          <p:spPr>
            <a:xfrm>
              <a:off x="6357950" y="5091026"/>
              <a:ext cx="1000200" cy="214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커리어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Shape 198"/>
          <p:cNvGrpSpPr/>
          <p:nvPr/>
        </p:nvGrpSpPr>
        <p:grpSpPr>
          <a:xfrm>
            <a:off x="6599757" y="3684381"/>
            <a:ext cx="2309776" cy="830094"/>
            <a:chOff x="5572137" y="2106412"/>
            <a:chExt cx="2286001" cy="1037100"/>
          </a:xfrm>
        </p:grpSpPr>
        <p:sp>
          <p:nvSpPr>
            <p:cNvPr id="77" name="Shape 199"/>
            <p:cNvSpPr/>
            <p:nvPr/>
          </p:nvSpPr>
          <p:spPr>
            <a:xfrm>
              <a:off x="5572137" y="2106412"/>
              <a:ext cx="714300" cy="10371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사진</a:t>
              </a:r>
            </a:p>
          </p:txBody>
        </p:sp>
        <p:sp>
          <p:nvSpPr>
            <p:cNvPr id="78" name="Shape 200"/>
            <p:cNvSpPr txBox="1"/>
            <p:nvPr/>
          </p:nvSpPr>
          <p:spPr>
            <a:xfrm>
              <a:off x="6286437" y="2106420"/>
              <a:ext cx="1571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이름:xxx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예약가능시간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11:00 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15:00 ~ 15:50</a:t>
              </a:r>
              <a:endPara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202"/>
            <p:cNvSpPr/>
            <p:nvPr/>
          </p:nvSpPr>
          <p:spPr>
            <a:xfrm>
              <a:off x="7358152" y="2500305"/>
              <a:ext cx="499986" cy="2751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328780" y="3411565"/>
            <a:ext cx="1140528" cy="29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73611" y="2544639"/>
            <a:ext cx="570264" cy="34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Shape 240"/>
          <p:cNvSpPr/>
          <p:nvPr/>
        </p:nvSpPr>
        <p:spPr>
          <a:xfrm>
            <a:off x="3700467" y="2261152"/>
            <a:ext cx="928800" cy="2871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개인상담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241"/>
          <p:cNvSpPr/>
          <p:nvPr/>
        </p:nvSpPr>
        <p:spPr>
          <a:xfrm>
            <a:off x="3700467" y="2753095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집단상담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243"/>
          <p:cNvSpPr txBox="1"/>
          <p:nvPr/>
        </p:nvSpPr>
        <p:spPr>
          <a:xfrm>
            <a:off x="3700475" y="1768000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5249" y="1720487"/>
            <a:ext cx="1002001" cy="140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21341" y="2665656"/>
            <a:ext cx="894876" cy="95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28780" y="2995634"/>
            <a:ext cx="1140528" cy="19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3550541"/>
            <a:ext cx="1726179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ko-KR" altLang="en-US" sz="1200" dirty="0" smtClean="0"/>
              <a:t>커리어 버튼 </a:t>
            </a:r>
            <a:r>
              <a:rPr lang="en-US" altLang="ko-KR" sz="1200" dirty="0" smtClean="0"/>
              <a:t>-&gt;</a:t>
            </a:r>
            <a:r>
              <a:rPr lang="ko-KR" altLang="en-US" sz="1200" dirty="0" err="1" smtClean="0"/>
              <a:t>다음쪽</a:t>
            </a:r>
            <a:endParaRPr lang="en-US" altLang="ko-KR" sz="1200" dirty="0" smtClean="0"/>
          </a:p>
          <a:p>
            <a:r>
              <a:rPr lang="ko-KR" altLang="en-US" sz="1200" dirty="0" smtClean="0"/>
              <a:t>예약 버튼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다음쪽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5706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391099" y="1407530"/>
            <a:ext cx="4160506" cy="52618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437514" y="891982"/>
            <a:ext cx="393546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커리어</a:t>
            </a: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눌렀을 때 </a:t>
            </a:r>
            <a:r>
              <a:rPr lang="en-US" sz="16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상담사</a:t>
            </a:r>
            <a:r>
              <a:rPr 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경력</a:t>
            </a:r>
            <a:r>
              <a:rPr lang="ko-KR" alt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  <a:endParaRPr lang="en-US"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572518" y="2462128"/>
            <a:ext cx="3800465" cy="355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영국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에딘버러대학교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심리치료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철학박사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수료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홍익대학교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교육학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상담심리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박사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영국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런던대학교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킹즈칼리지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정신치료연구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석사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서강대학교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상담심리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석사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전)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서울YMCA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가출청소년쉼터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진임상담원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전)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서울시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문래청소년회관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진로진학상담실장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전)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한국심리상담연구소</a:t>
            </a: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부소장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543492" y="6260470"/>
            <a:ext cx="829491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92415" y="1780834"/>
            <a:ext cx="2880568" cy="447438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</a:t>
            </a:r>
            <a:r>
              <a:rPr lang="en-US" altLang="ko-KR" dirty="0" smtClean="0"/>
              <a:t>OO </a:t>
            </a:r>
            <a:r>
              <a:rPr lang="ko-KR" altLang="en-US" dirty="0" smtClean="0"/>
              <a:t>선생님</a:t>
            </a:r>
            <a:endParaRPr lang="ko-KR" altLang="en-US" dirty="0"/>
          </a:p>
        </p:txBody>
      </p:sp>
      <p:sp>
        <p:nvSpPr>
          <p:cNvPr id="9" name="Shape 194"/>
          <p:cNvSpPr/>
          <p:nvPr/>
        </p:nvSpPr>
        <p:spPr>
          <a:xfrm>
            <a:off x="1699749" y="1584489"/>
            <a:ext cx="721729" cy="87763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0" y="-6052"/>
            <a:ext cx="8877089" cy="89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44.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커리어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결제 </a:t>
            </a:r>
            <a:r>
              <a:rPr lang="ko-KR" altLang="en-US" sz="3200" dirty="0" err="1" smtClean="0"/>
              <a:t>클릭시</a:t>
            </a:r>
            <a:r>
              <a:rPr lang="ko-KR" altLang="en-US" sz="3200" dirty="0" smtClean="0"/>
              <a:t> 화면</a:t>
            </a:r>
            <a:r>
              <a:rPr lang="en-US" altLang="ko-KR" sz="3200" dirty="0" smtClean="0"/>
              <a:t>)</a:t>
            </a:r>
            <a:endParaRPr lang="ko-KR" altLang="en-US" sz="3200" i="1" dirty="0"/>
          </a:p>
        </p:txBody>
      </p:sp>
      <p:sp>
        <p:nvSpPr>
          <p:cNvPr id="11" name="Shape 210"/>
          <p:cNvSpPr txBox="1"/>
          <p:nvPr/>
        </p:nvSpPr>
        <p:spPr>
          <a:xfrm>
            <a:off x="5828696" y="891982"/>
            <a:ext cx="295232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 </a:t>
            </a:r>
            <a:r>
              <a:rPr lang="en-US" sz="16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눌렀을 때 결제 화면</a:t>
            </a:r>
            <a:endParaRPr lang="en-US"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5780744" y="1407530"/>
            <a:ext cx="3024336" cy="360564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ko-KR" altLang="en-US" sz="1800" u="sng" dirty="0" smtClean="0">
                <a:latin typeface="Arial"/>
                <a:ea typeface="Arial"/>
                <a:cs typeface="Arial"/>
                <a:sym typeface="Arial"/>
              </a:rPr>
              <a:t>개인</a:t>
            </a:r>
            <a:r>
              <a:rPr lang="en-US" altLang="ko-KR" sz="1800" u="sng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u="sng" dirty="0" smtClean="0">
                <a:latin typeface="Arial"/>
                <a:ea typeface="Arial"/>
                <a:cs typeface="Arial"/>
                <a:sym typeface="Arial"/>
              </a:rPr>
              <a:t>집단 상담</a:t>
            </a:r>
            <a:r>
              <a:rPr lang="ko-KR" altLang="en-US" sz="1800" dirty="0" smtClean="0">
                <a:latin typeface="Arial"/>
                <a:ea typeface="Arial"/>
                <a:cs typeface="Arial"/>
                <a:sym typeface="Arial"/>
              </a:rPr>
              <a:t>의 경우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초기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인지 여부에 따라</a:t>
            </a:r>
            <a:endParaRPr lang="en-US" altLang="ko-KR" dirty="0" smtClean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DC </a:t>
            </a:r>
            <a:r>
              <a:rPr lang="ko-KR" altLang="en-US" sz="1800" dirty="0" smtClean="0">
                <a:latin typeface="Arial"/>
                <a:ea typeface="Arial"/>
                <a:cs typeface="Arial"/>
                <a:sym typeface="Arial"/>
              </a:rPr>
              <a:t>적용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477233"/>
            <a:ext cx="1726179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Layered popup</a:t>
            </a:r>
          </a:p>
          <a:p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화면 전환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82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715316" y="4851912"/>
            <a:ext cx="157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err="1"/>
              <a:t>실시간</a:t>
            </a:r>
            <a:r>
              <a:rPr lang="en-US" sz="1000" b="1" dirty="0"/>
              <a:t> </a:t>
            </a:r>
            <a:r>
              <a:rPr lang="en-US" sz="1000" b="1" dirty="0" err="1" smtClean="0"/>
              <a:t>상담예약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현황</a:t>
            </a:r>
            <a:endParaRPr lang="en-US" sz="1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4709426" y="6360850"/>
            <a:ext cx="3180450" cy="282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/>
              <a:t>[1] [2] [3] [4] [5] [6] [7] [8] [9] [10]  [</a:t>
            </a:r>
            <a:r>
              <a:rPr lang="en-US" sz="1000" dirty="0" err="1"/>
              <a:t>다음</a:t>
            </a:r>
            <a:r>
              <a:rPr lang="en-US" sz="1000" dirty="0"/>
              <a:t>]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379421910"/>
              </p:ext>
            </p:extLst>
          </p:nvPr>
        </p:nvGraphicFramePr>
        <p:xfrm>
          <a:off x="3715315" y="5152051"/>
          <a:ext cx="5151518" cy="124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092"/>
                <a:gridCol w="970229"/>
                <a:gridCol w="840865"/>
                <a:gridCol w="1293638"/>
                <a:gridCol w="840865"/>
                <a:gridCol w="817829"/>
              </a:tblGrid>
              <a:tr h="312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등록일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회원ID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예약날짜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상담방식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예약여부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2016-05-27 15시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대기중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 14시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예약완료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ah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ef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2016-05-26 11시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</a:rPr>
                        <a:t>예약완료</a:t>
                      </a:r>
                      <a:endParaRPr lang="en-US"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495797" y="1124744"/>
            <a:ext cx="0" cy="5585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536"/>
              </p:ext>
            </p:extLst>
          </p:nvPr>
        </p:nvGraphicFramePr>
        <p:xfrm>
          <a:off x="1862627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871860" y="2285846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 bwMode="auto">
          <a:xfrm>
            <a:off x="0" y="-6052"/>
            <a:ext cx="9144000" cy="9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45.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치료예약 </a:t>
            </a:r>
            <a:r>
              <a:rPr lang="en-US" altLang="ko-KR" sz="3200" dirty="0" smtClean="0"/>
              <a:t>–</a:t>
            </a:r>
            <a:r>
              <a:rPr lang="ko-KR" altLang="en-US" sz="3200" dirty="0" err="1" smtClean="0"/>
              <a:t>내원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1477233"/>
            <a:ext cx="1726179" cy="286232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 순서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사이드메뉴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치료예약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치료유형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상담자가 정해준 추천 치료가 자동으로 다른 색으로 표시됨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방법</a:t>
            </a:r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내원</a:t>
            </a:r>
            <a:r>
              <a:rPr lang="ko-KR" altLang="en-US" sz="1200" dirty="0" smtClean="0"/>
              <a:t>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실제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관리자가 상담자 스케줄 정함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예약이 완료되면 하단 테이블의 현황이 업데이트됨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6" name="Shape 240"/>
          <p:cNvSpPr/>
          <p:nvPr/>
        </p:nvSpPr>
        <p:spPr>
          <a:xfrm>
            <a:off x="3715316" y="2261152"/>
            <a:ext cx="928800" cy="2871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심리상</a:t>
            </a:r>
            <a:r>
              <a:rPr lang="ko-KR" alt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220"/>
          <p:cNvSpPr/>
          <p:nvPr/>
        </p:nvSpPr>
        <p:spPr>
          <a:xfrm>
            <a:off x="3629030" y="1482240"/>
            <a:ext cx="5314846" cy="345892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221"/>
          <p:cNvSpPr/>
          <p:nvPr/>
        </p:nvSpPr>
        <p:spPr>
          <a:xfrm>
            <a:off x="3629029" y="1482244"/>
            <a:ext cx="1071600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222"/>
          <p:cNvSpPr/>
          <p:nvPr/>
        </p:nvSpPr>
        <p:spPr>
          <a:xfrm>
            <a:off x="5629304" y="1482244"/>
            <a:ext cx="942946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223"/>
          <p:cNvSpPr txBox="1"/>
          <p:nvPr/>
        </p:nvSpPr>
        <p:spPr>
          <a:xfrm>
            <a:off x="4914921" y="1768000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</a:p>
        </p:txBody>
      </p:sp>
      <p:sp>
        <p:nvSpPr>
          <p:cNvPr id="89" name="Shape 224"/>
          <p:cNvSpPr txBox="1"/>
          <p:nvPr/>
        </p:nvSpPr>
        <p:spPr>
          <a:xfrm>
            <a:off x="5820889" y="1768000"/>
            <a:ext cx="57146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225"/>
          <p:cNvSpPr/>
          <p:nvPr/>
        </p:nvSpPr>
        <p:spPr>
          <a:xfrm>
            <a:off x="5678024" y="2753095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</a:t>
            </a:r>
          </a:p>
        </p:txBody>
      </p:sp>
      <p:sp>
        <p:nvSpPr>
          <p:cNvPr id="91" name="Shape 226"/>
          <p:cNvSpPr/>
          <p:nvPr/>
        </p:nvSpPr>
        <p:spPr>
          <a:xfrm>
            <a:off x="5678024" y="2261152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</a:t>
            </a:r>
            <a:r>
              <a:rPr lang="ko-KR" altLang="en-US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229"/>
          <p:cNvSpPr/>
          <p:nvPr/>
        </p:nvSpPr>
        <p:spPr>
          <a:xfrm>
            <a:off x="5678024" y="3286034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화상채팅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38" y="2220156"/>
            <a:ext cx="785700" cy="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241"/>
          <p:cNvSpPr/>
          <p:nvPr/>
        </p:nvSpPr>
        <p:spPr>
          <a:xfrm>
            <a:off x="3700467" y="2682907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가족상담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243"/>
          <p:cNvSpPr txBox="1"/>
          <p:nvPr/>
        </p:nvSpPr>
        <p:spPr>
          <a:xfrm>
            <a:off x="3700475" y="1768000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621341" y="2187156"/>
            <a:ext cx="894876" cy="443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3" name="Shape 241"/>
          <p:cNvSpPr/>
          <p:nvPr/>
        </p:nvSpPr>
        <p:spPr>
          <a:xfrm>
            <a:off x="3700467" y="3104662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놀이치료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241"/>
          <p:cNvSpPr/>
          <p:nvPr/>
        </p:nvSpPr>
        <p:spPr>
          <a:xfrm>
            <a:off x="3700467" y="3948172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241"/>
          <p:cNvSpPr/>
          <p:nvPr/>
        </p:nvSpPr>
        <p:spPr>
          <a:xfrm>
            <a:off x="3700467" y="4369926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독서치료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243"/>
          <p:cNvSpPr txBox="1"/>
          <p:nvPr/>
        </p:nvSpPr>
        <p:spPr>
          <a:xfrm>
            <a:off x="3700475" y="4645616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388875" y="1720486"/>
            <a:ext cx="1002001" cy="185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9" name="Shape 224"/>
          <p:cNvSpPr txBox="1"/>
          <p:nvPr/>
        </p:nvSpPr>
        <p:spPr>
          <a:xfrm>
            <a:off x="7175303" y="1768000"/>
            <a:ext cx="1429146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240"/>
          <p:cNvSpPr/>
          <p:nvPr/>
        </p:nvSpPr>
        <p:spPr>
          <a:xfrm>
            <a:off x="3715316" y="3550579"/>
            <a:ext cx="928800" cy="2871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미술치료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2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715316" y="4851912"/>
            <a:ext cx="157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err="1"/>
              <a:t>실시간</a:t>
            </a:r>
            <a:r>
              <a:rPr lang="en-US" sz="1000" b="1" dirty="0"/>
              <a:t> </a:t>
            </a:r>
            <a:r>
              <a:rPr lang="en-US" sz="1000" b="1" dirty="0" err="1" smtClean="0"/>
              <a:t>상담예약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현황</a:t>
            </a:r>
            <a:endParaRPr lang="en-US" sz="1000" b="1" dirty="0"/>
          </a:p>
        </p:txBody>
      </p:sp>
      <p:sp>
        <p:nvSpPr>
          <p:cNvPr id="162" name="Shape 162"/>
          <p:cNvSpPr txBox="1"/>
          <p:nvPr/>
        </p:nvSpPr>
        <p:spPr>
          <a:xfrm>
            <a:off x="4709426" y="6360850"/>
            <a:ext cx="3180450" cy="282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/>
              <a:t>[1] [2] [3] [4] [5] [6] [7] [8] [9] [10]  [</a:t>
            </a:r>
            <a:r>
              <a:rPr lang="en-US" sz="1000" dirty="0" err="1"/>
              <a:t>다음</a:t>
            </a:r>
            <a:r>
              <a:rPr lang="en-US" sz="1000" dirty="0"/>
              <a:t>]</a:t>
            </a:r>
          </a:p>
        </p:txBody>
      </p:sp>
      <p:graphicFrame>
        <p:nvGraphicFramePr>
          <p:cNvPr id="163" name="Shape 163"/>
          <p:cNvGraphicFramePr/>
          <p:nvPr>
            <p:extLst>
              <p:ext uri="{D42A27DB-BD31-4B8C-83A1-F6EECF244321}">
                <p14:modId xmlns:p14="http://schemas.microsoft.com/office/powerpoint/2010/main" val="3713284452"/>
              </p:ext>
            </p:extLst>
          </p:nvPr>
        </p:nvGraphicFramePr>
        <p:xfrm>
          <a:off x="3715315" y="5152051"/>
          <a:ext cx="5151518" cy="124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092"/>
                <a:gridCol w="970229"/>
                <a:gridCol w="840865"/>
                <a:gridCol w="1293638"/>
                <a:gridCol w="840865"/>
                <a:gridCol w="817829"/>
              </a:tblGrid>
              <a:tr h="312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등록일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회원ID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예약날짜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상담방식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예약여부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2016-05-27 15시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대기중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 14시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예약완료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ah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ef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2016-05-26 11시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</a:rPr>
                        <a:t>예약완료</a:t>
                      </a:r>
                      <a:endParaRPr lang="en-US"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495797" y="1124744"/>
            <a:ext cx="0" cy="5585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34089"/>
              </p:ext>
            </p:extLst>
          </p:nvPr>
        </p:nvGraphicFramePr>
        <p:xfrm>
          <a:off x="1862627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871860" y="2285846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 bwMode="auto">
          <a:xfrm>
            <a:off x="0" y="-6052"/>
            <a:ext cx="9144000" cy="9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46.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치료예약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심리상담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가족상담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채팅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화상채팅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1477233"/>
            <a:ext cx="1726179" cy="323165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 순서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사이드메뉴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치료예약 선택</a:t>
            </a:r>
            <a:endParaRPr lang="en-US" altLang="ko-KR" sz="1200" dirty="0" smtClean="0"/>
          </a:p>
          <a:p>
            <a:pPr marL="228600" indent="-228600">
              <a:buFontTx/>
              <a:buAutoNum type="arabicPeriod"/>
            </a:pPr>
            <a:r>
              <a:rPr lang="ko-KR" altLang="en-US" sz="1200" dirty="0"/>
              <a:t>치료유형</a:t>
            </a:r>
            <a:r>
              <a:rPr lang="en-US" altLang="ko-KR" sz="1200" dirty="0"/>
              <a:t>-</a:t>
            </a:r>
            <a:r>
              <a:rPr lang="ko-KR" altLang="en-US" sz="1200" dirty="0"/>
              <a:t>상담자가 정해준 추천 치료가 자동으로 다른 색으로 </a:t>
            </a:r>
            <a:r>
              <a:rPr lang="ko-KR" altLang="en-US" sz="1200" dirty="0" smtClean="0"/>
              <a:t>표시됨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방법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채팅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화상채팅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/>
              <a:t>상담자</a:t>
            </a:r>
            <a:r>
              <a:rPr lang="en-US" altLang="ko-KR" sz="1200" dirty="0"/>
              <a:t>/</a:t>
            </a:r>
            <a:r>
              <a:rPr lang="ko-KR" altLang="en-US" sz="1200" dirty="0"/>
              <a:t>치료자</a:t>
            </a:r>
            <a:r>
              <a:rPr lang="en-US" altLang="ko-KR" sz="1200" dirty="0"/>
              <a:t> </a:t>
            </a:r>
            <a:r>
              <a:rPr lang="ko-KR" altLang="en-US" sz="1200" dirty="0"/>
              <a:t>시간대 </a:t>
            </a:r>
            <a:r>
              <a:rPr lang="ko-KR" altLang="en-US" sz="1200" dirty="0" smtClean="0"/>
              <a:t>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/>
              <a:t>예약 버튼 누르면 결제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예약이 완료되면 하단 테이블의 현황이 업데이트됨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6" name="Shape 240"/>
          <p:cNvSpPr/>
          <p:nvPr/>
        </p:nvSpPr>
        <p:spPr>
          <a:xfrm>
            <a:off x="3715316" y="2261152"/>
            <a:ext cx="928800" cy="2871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심리상</a:t>
            </a:r>
            <a:r>
              <a:rPr lang="ko-KR" alt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220"/>
          <p:cNvSpPr/>
          <p:nvPr/>
        </p:nvSpPr>
        <p:spPr>
          <a:xfrm>
            <a:off x="3629030" y="1482240"/>
            <a:ext cx="5314846" cy="345892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221"/>
          <p:cNvSpPr/>
          <p:nvPr/>
        </p:nvSpPr>
        <p:spPr>
          <a:xfrm>
            <a:off x="3629029" y="1482244"/>
            <a:ext cx="1071600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222"/>
          <p:cNvSpPr/>
          <p:nvPr/>
        </p:nvSpPr>
        <p:spPr>
          <a:xfrm>
            <a:off x="5629304" y="1482244"/>
            <a:ext cx="942946" cy="345892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223"/>
          <p:cNvSpPr txBox="1"/>
          <p:nvPr/>
        </p:nvSpPr>
        <p:spPr>
          <a:xfrm>
            <a:off x="4914921" y="1768000"/>
            <a:ext cx="4923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</a:p>
        </p:txBody>
      </p:sp>
      <p:sp>
        <p:nvSpPr>
          <p:cNvPr id="89" name="Shape 224"/>
          <p:cNvSpPr txBox="1"/>
          <p:nvPr/>
        </p:nvSpPr>
        <p:spPr>
          <a:xfrm>
            <a:off x="5820889" y="1768000"/>
            <a:ext cx="571465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225"/>
          <p:cNvSpPr/>
          <p:nvPr/>
        </p:nvSpPr>
        <p:spPr>
          <a:xfrm>
            <a:off x="5678024" y="2753095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채팅</a:t>
            </a:r>
          </a:p>
        </p:txBody>
      </p:sp>
      <p:sp>
        <p:nvSpPr>
          <p:cNvPr id="91" name="Shape 226"/>
          <p:cNvSpPr/>
          <p:nvPr/>
        </p:nvSpPr>
        <p:spPr>
          <a:xfrm>
            <a:off x="5678024" y="2261152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</a:t>
            </a:r>
            <a:r>
              <a:rPr lang="ko-KR" altLang="en-US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229"/>
          <p:cNvSpPr/>
          <p:nvPr/>
        </p:nvSpPr>
        <p:spPr>
          <a:xfrm>
            <a:off x="5678024" y="3286034"/>
            <a:ext cx="766184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화상채팅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38" y="2220156"/>
            <a:ext cx="785700" cy="4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241"/>
          <p:cNvSpPr/>
          <p:nvPr/>
        </p:nvSpPr>
        <p:spPr>
          <a:xfrm>
            <a:off x="3700467" y="2682907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가족상담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243"/>
          <p:cNvSpPr txBox="1"/>
          <p:nvPr/>
        </p:nvSpPr>
        <p:spPr>
          <a:xfrm>
            <a:off x="3700475" y="1768000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 유형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665249" y="2220156"/>
            <a:ext cx="1002001" cy="82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621341" y="2665656"/>
            <a:ext cx="894876" cy="95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3" name="Shape 241"/>
          <p:cNvSpPr/>
          <p:nvPr/>
        </p:nvSpPr>
        <p:spPr>
          <a:xfrm>
            <a:off x="3700467" y="3104662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놀이치료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241"/>
          <p:cNvSpPr/>
          <p:nvPr/>
        </p:nvSpPr>
        <p:spPr>
          <a:xfrm>
            <a:off x="3700467" y="3526417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미술치료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241"/>
          <p:cNvSpPr/>
          <p:nvPr/>
        </p:nvSpPr>
        <p:spPr>
          <a:xfrm>
            <a:off x="3700467" y="3948172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언어치료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241"/>
          <p:cNvSpPr/>
          <p:nvPr/>
        </p:nvSpPr>
        <p:spPr>
          <a:xfrm>
            <a:off x="3700467" y="4369926"/>
            <a:ext cx="928800" cy="28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독서치료</a:t>
            </a:r>
            <a:endParaRPr lang="en-US"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243"/>
          <p:cNvSpPr txBox="1"/>
          <p:nvPr/>
        </p:nvSpPr>
        <p:spPr>
          <a:xfrm>
            <a:off x="3700475" y="4645616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192"/>
          <p:cNvSpPr txBox="1"/>
          <p:nvPr/>
        </p:nvSpPr>
        <p:spPr>
          <a:xfrm>
            <a:off x="6546162" y="1553339"/>
            <a:ext cx="2363370" cy="5266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상담자</a:t>
            </a:r>
            <a:r>
              <a:rPr lang="en-US" altLang="ko-K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치료자 </a:t>
            </a:r>
            <a:r>
              <a:rPr lang="en-US" altLang="ko-KR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</a:t>
            </a: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Shape 193"/>
          <p:cNvGrpSpPr/>
          <p:nvPr/>
        </p:nvGrpSpPr>
        <p:grpSpPr>
          <a:xfrm>
            <a:off x="6599757" y="2221692"/>
            <a:ext cx="2309776" cy="2607978"/>
            <a:chOff x="5572137" y="2046886"/>
            <a:chExt cx="2286001" cy="3258340"/>
          </a:xfrm>
        </p:grpSpPr>
        <p:sp>
          <p:nvSpPr>
            <p:cNvPr id="46" name="Shape 194"/>
            <p:cNvSpPr/>
            <p:nvPr/>
          </p:nvSpPr>
          <p:spPr>
            <a:xfrm>
              <a:off x="5572137" y="2046892"/>
              <a:ext cx="714300" cy="10965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사진</a:t>
              </a:r>
            </a:p>
          </p:txBody>
        </p:sp>
        <p:sp>
          <p:nvSpPr>
            <p:cNvPr id="48" name="Shape 195"/>
            <p:cNvSpPr txBox="1"/>
            <p:nvPr/>
          </p:nvSpPr>
          <p:spPr>
            <a:xfrm>
              <a:off x="6286437" y="2046886"/>
              <a:ext cx="1571700" cy="1368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이름:xxx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예약가능시간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10:00 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12:50</a:t>
              </a: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13:50</a:t>
              </a: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15:50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196"/>
            <p:cNvSpPr/>
            <p:nvPr/>
          </p:nvSpPr>
          <p:spPr>
            <a:xfrm>
              <a:off x="6357950" y="3583013"/>
              <a:ext cx="1000200" cy="214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커리어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197"/>
            <p:cNvSpPr/>
            <p:nvPr/>
          </p:nvSpPr>
          <p:spPr>
            <a:xfrm>
              <a:off x="7358150" y="2500306"/>
              <a:ext cx="499988" cy="271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196"/>
            <p:cNvSpPr/>
            <p:nvPr/>
          </p:nvSpPr>
          <p:spPr>
            <a:xfrm>
              <a:off x="6357950" y="5091026"/>
              <a:ext cx="1000200" cy="214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커리어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Shape 198"/>
          <p:cNvGrpSpPr/>
          <p:nvPr/>
        </p:nvGrpSpPr>
        <p:grpSpPr>
          <a:xfrm>
            <a:off x="6599757" y="3684381"/>
            <a:ext cx="2309776" cy="830094"/>
            <a:chOff x="5572137" y="2106412"/>
            <a:chExt cx="2286001" cy="1037100"/>
          </a:xfrm>
        </p:grpSpPr>
        <p:sp>
          <p:nvSpPr>
            <p:cNvPr id="55" name="Shape 199"/>
            <p:cNvSpPr/>
            <p:nvPr/>
          </p:nvSpPr>
          <p:spPr>
            <a:xfrm>
              <a:off x="5572137" y="2106412"/>
              <a:ext cx="714300" cy="10371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사진</a:t>
              </a:r>
            </a:p>
          </p:txBody>
        </p:sp>
        <p:sp>
          <p:nvSpPr>
            <p:cNvPr id="57" name="Shape 200"/>
            <p:cNvSpPr txBox="1"/>
            <p:nvPr/>
          </p:nvSpPr>
          <p:spPr>
            <a:xfrm>
              <a:off x="6286437" y="2106420"/>
              <a:ext cx="1571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이름:xxx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예약가능시간</a:t>
              </a: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11:00 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13:00 </a:t>
              </a: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~ </a:t>
              </a:r>
              <a:r>
                <a:rPr lang="en-US" altLang="ko-KR" sz="12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13:50</a:t>
              </a:r>
            </a:p>
            <a:p>
              <a:pPr>
                <a:spcBef>
                  <a:spcPts val="0"/>
                </a:spcBef>
                <a:buSzPct val="25000"/>
              </a:pPr>
              <a:r>
                <a:rPr lang="en-US" altLang="ko-KR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15:00 ~ 15:50</a:t>
              </a:r>
              <a:endParaRPr lang="en-US" altLang="ko-K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spcBef>
                  <a:spcPts val="0"/>
                </a:spcBef>
                <a:buSzPct val="25000"/>
              </a:pPr>
              <a:endParaRPr lang="en-US" altLang="ko-K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endPara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202"/>
            <p:cNvSpPr/>
            <p:nvPr/>
          </p:nvSpPr>
          <p:spPr>
            <a:xfrm>
              <a:off x="7358152" y="2500305"/>
              <a:ext cx="499986" cy="27511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7328780" y="3411565"/>
            <a:ext cx="1140528" cy="297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73611" y="2544639"/>
            <a:ext cx="570264" cy="34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28780" y="2995634"/>
            <a:ext cx="1140528" cy="19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141"/>
          <p:cNvSpPr/>
          <p:nvPr/>
        </p:nvSpPr>
        <p:spPr>
          <a:xfrm>
            <a:off x="3715316" y="1692012"/>
            <a:ext cx="5151594" cy="313751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/>
          <p:cNvCxnSpPr/>
          <p:nvPr/>
        </p:nvCxnSpPr>
        <p:spPr>
          <a:xfrm>
            <a:off x="3537422" y="1124744"/>
            <a:ext cx="0" cy="55855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제목 1"/>
          <p:cNvSpPr txBox="1">
            <a:spLocks/>
          </p:cNvSpPr>
          <p:nvPr/>
        </p:nvSpPr>
        <p:spPr bwMode="auto">
          <a:xfrm>
            <a:off x="0" y="-6052"/>
            <a:ext cx="9144000" cy="91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47. </a:t>
            </a:r>
            <a:r>
              <a:rPr lang="ko-KR" altLang="en-US" sz="3200" dirty="0" smtClean="0"/>
              <a:t>예약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검사예약 </a:t>
            </a:r>
            <a:r>
              <a:rPr lang="en-US" altLang="ko-KR" sz="3200" dirty="0" smtClean="0"/>
              <a:t>– </a:t>
            </a:r>
            <a:r>
              <a:rPr lang="ko-KR" altLang="en-US" sz="3200" dirty="0" err="1" smtClean="0"/>
              <a:t>내원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0" y="1477233"/>
            <a:ext cx="1726179" cy="19389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예약 순서</a:t>
            </a:r>
            <a:r>
              <a:rPr lang="en-US" altLang="ko-KR" sz="1200" dirty="0" smtClean="0"/>
              <a:t>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사이드메뉴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검사예약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날짜 선택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상담방법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내원만</a:t>
            </a:r>
            <a:r>
              <a:rPr lang="ko-KR" altLang="en-US" sz="1200" dirty="0" smtClean="0"/>
              <a:t> 자동으로 뜸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예약이 완료되면 하단 테이블의 현황이 업데이트됨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3" name="Shape 161"/>
          <p:cNvSpPr txBox="1"/>
          <p:nvPr/>
        </p:nvSpPr>
        <p:spPr>
          <a:xfrm>
            <a:off x="3715316" y="4851912"/>
            <a:ext cx="1578300" cy="2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b="1" dirty="0" err="1"/>
              <a:t>실시간</a:t>
            </a:r>
            <a:r>
              <a:rPr lang="en-US" sz="1000" b="1" dirty="0"/>
              <a:t> </a:t>
            </a:r>
            <a:r>
              <a:rPr lang="en-US" sz="1000" b="1" dirty="0" err="1" smtClean="0"/>
              <a:t>상담예약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현황</a:t>
            </a:r>
            <a:endParaRPr lang="en-US" sz="1000" b="1" dirty="0"/>
          </a:p>
        </p:txBody>
      </p:sp>
      <p:sp>
        <p:nvSpPr>
          <p:cNvPr id="74" name="Shape 162"/>
          <p:cNvSpPr txBox="1"/>
          <p:nvPr/>
        </p:nvSpPr>
        <p:spPr>
          <a:xfrm>
            <a:off x="4709426" y="6360850"/>
            <a:ext cx="3180450" cy="282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00" dirty="0"/>
              <a:t>[1] [2] [3] [4] [5] [6] [7] [8] [9] [10]  [</a:t>
            </a:r>
            <a:r>
              <a:rPr lang="en-US" sz="1000" dirty="0" err="1"/>
              <a:t>다음</a:t>
            </a:r>
            <a:r>
              <a:rPr lang="en-US" sz="1000" dirty="0"/>
              <a:t>]</a:t>
            </a:r>
          </a:p>
        </p:txBody>
      </p:sp>
      <p:graphicFrame>
        <p:nvGraphicFramePr>
          <p:cNvPr id="75" name="Shape 163"/>
          <p:cNvGraphicFramePr/>
          <p:nvPr>
            <p:extLst>
              <p:ext uri="{D42A27DB-BD31-4B8C-83A1-F6EECF244321}">
                <p14:modId xmlns:p14="http://schemas.microsoft.com/office/powerpoint/2010/main" val="3759176211"/>
              </p:ext>
            </p:extLst>
          </p:nvPr>
        </p:nvGraphicFramePr>
        <p:xfrm>
          <a:off x="3715315" y="5152051"/>
          <a:ext cx="5151518" cy="1249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092"/>
                <a:gridCol w="970229"/>
                <a:gridCol w="840865"/>
                <a:gridCol w="1293638"/>
                <a:gridCol w="840865"/>
                <a:gridCol w="817829"/>
              </a:tblGrid>
              <a:tr h="312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등록일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회원ID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예약날짜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상담방식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000" b="1"/>
                        <a:t>예약여부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fs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2016-05-27 15시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대기중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sd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2016-05-26 14시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예약완료</a:t>
                      </a:r>
                    </a:p>
                  </a:txBody>
                  <a:tcPr marL="91425" marR="91425" marT="91425" marB="91425"/>
                </a:tc>
              </a:tr>
              <a:tr h="284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ah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*****</a:t>
                      </a:r>
                      <a:r>
                        <a:rPr lang="en-US" sz="800"/>
                        <a:t>ef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/>
                        <a:t>2016-05-26 11시 00분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온라인상담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 dirty="0" err="1">
                          <a:solidFill>
                            <a:schemeClr val="dk1"/>
                          </a:solidFill>
                        </a:rPr>
                        <a:t>예약완료</a:t>
                      </a:r>
                      <a:endParaRPr lang="en-US" sz="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6" name="Shape 143"/>
          <p:cNvSpPr/>
          <p:nvPr/>
        </p:nvSpPr>
        <p:spPr>
          <a:xfrm>
            <a:off x="5083468" y="1692012"/>
            <a:ext cx="1303226" cy="3137514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144"/>
          <p:cNvSpPr txBox="1"/>
          <p:nvPr/>
        </p:nvSpPr>
        <p:spPr>
          <a:xfrm>
            <a:off x="3801760" y="1860538"/>
            <a:ext cx="1201562" cy="4206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145"/>
          <p:cNvSpPr txBox="1"/>
          <p:nvPr/>
        </p:nvSpPr>
        <p:spPr>
          <a:xfrm>
            <a:off x="5181164" y="1888093"/>
            <a:ext cx="1125223" cy="380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상담방법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147"/>
          <p:cNvSpPr/>
          <p:nvPr/>
        </p:nvSpPr>
        <p:spPr>
          <a:xfrm>
            <a:off x="5189416" y="2576774"/>
            <a:ext cx="1079580" cy="366042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내</a:t>
            </a:r>
            <a:r>
              <a:rPr lang="ko-KR" altLang="en-US" sz="16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원</a:t>
            </a:r>
            <a:endParaRPr lang="en-US" sz="1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760" y="2707042"/>
            <a:ext cx="1201562" cy="11481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17751"/>
              </p:ext>
            </p:extLst>
          </p:nvPr>
        </p:nvGraphicFramePr>
        <p:xfrm>
          <a:off x="1862627" y="1593330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092280" y="1948829"/>
            <a:ext cx="1002001" cy="185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4" name="Shape 145"/>
          <p:cNvSpPr txBox="1"/>
          <p:nvPr/>
        </p:nvSpPr>
        <p:spPr>
          <a:xfrm>
            <a:off x="7030668" y="1888093"/>
            <a:ext cx="1125223" cy="380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71860" y="2914685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6077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예약 관리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723890" y="1093091"/>
            <a:ext cx="0" cy="55614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Shape 299"/>
          <p:cNvGraphicFramePr/>
          <p:nvPr>
            <p:extLst>
              <p:ext uri="{D42A27DB-BD31-4B8C-83A1-F6EECF244321}">
                <p14:modId xmlns:p14="http://schemas.microsoft.com/office/powerpoint/2010/main" val="3505637823"/>
              </p:ext>
            </p:extLst>
          </p:nvPr>
        </p:nvGraphicFramePr>
        <p:xfrm>
          <a:off x="3995936" y="2462209"/>
          <a:ext cx="4536503" cy="14650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877"/>
                <a:gridCol w="1081906"/>
                <a:gridCol w="825240"/>
                <a:gridCol w="825240"/>
                <a:gridCol w="825240"/>
              </a:tblGrid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이름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예약일시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방법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변경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취소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XXX선생님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err="1"/>
                        <a:t>채팅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2016/05/13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3662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/>
                        <a:t>2016/05/02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7" name="Shape 300"/>
          <p:cNvSpPr/>
          <p:nvPr/>
        </p:nvSpPr>
        <p:spPr>
          <a:xfrm>
            <a:off x="7817615" y="2865439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Shape 311"/>
          <p:cNvGraphicFramePr/>
          <p:nvPr>
            <p:extLst>
              <p:ext uri="{D42A27DB-BD31-4B8C-83A1-F6EECF244321}">
                <p14:modId xmlns:p14="http://schemas.microsoft.com/office/powerpoint/2010/main" val="2917617192"/>
              </p:ext>
            </p:extLst>
          </p:nvPr>
        </p:nvGraphicFramePr>
        <p:xfrm>
          <a:off x="3983849" y="4641459"/>
          <a:ext cx="4692606" cy="17398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48191"/>
                <a:gridCol w="1008112"/>
                <a:gridCol w="864096"/>
                <a:gridCol w="576064"/>
                <a:gridCol w="648072"/>
                <a:gridCol w="648071"/>
              </a:tblGrid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이름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예약일시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/>
                        <a:t>치료</a:t>
                      </a:r>
                      <a:r>
                        <a:rPr lang="en-US" sz="1200" b="1" u="none" strike="noStrike" cap="none" dirty="0"/>
                        <a:t> 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dirty="0" err="1" smtClean="0"/>
                        <a:t>방법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변경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altLang="en-US" sz="1200" b="1" u="none" strike="noStrike" cap="none" dirty="0" smtClean="0"/>
                        <a:t>취소</a:t>
                      </a:r>
                      <a:endParaRPr lang="en-US" sz="1200" b="1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err="1"/>
                        <a:t>언어치료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/>
                        <a:t>내</a:t>
                      </a:r>
                      <a:r>
                        <a:rPr lang="ko-KR" altLang="en-US" sz="1200" dirty="0" smtClean="0"/>
                        <a:t>원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2016/05/13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상담치료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err="1" smtClean="0"/>
                        <a:t>채팅</a:t>
                      </a:r>
                      <a:endParaRPr lang="en-US" sz="12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  <a:tr h="4349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XXX선생님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/>
                        <a:t>2016/05/02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언어치료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strike="noStrike" cap="none" dirty="0" smtClean="0"/>
                        <a:t>내</a:t>
                      </a:r>
                      <a:r>
                        <a:rPr lang="ko-KR" altLang="en-US" sz="1200" u="none" strike="noStrike" cap="none" dirty="0" smtClean="0"/>
                        <a:t>원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altLang="ko-KR" sz="1200" u="none" strike="noStrike" cap="none" dirty="0" smtClean="0"/>
                        <a:t>-</a:t>
                      </a:r>
                      <a:endParaRPr lang="en-US" sz="1200" u="none" strike="noStrike" cap="none" dirty="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" name="Shape 315"/>
          <p:cNvSpPr txBox="1"/>
          <p:nvPr/>
        </p:nvSpPr>
        <p:spPr>
          <a:xfrm>
            <a:off x="3946826" y="2007168"/>
            <a:ext cx="2299007" cy="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상담</a:t>
            </a:r>
            <a:r>
              <a:rPr lang="en-US" dirty="0"/>
              <a:t> </a:t>
            </a:r>
            <a:r>
              <a:rPr lang="en-US" dirty="0" err="1"/>
              <a:t>예약</a:t>
            </a:r>
            <a:r>
              <a:rPr lang="en-US" dirty="0"/>
              <a:t> </a:t>
            </a:r>
            <a:r>
              <a:rPr lang="en-US" dirty="0" err="1"/>
              <a:t>리스트</a:t>
            </a:r>
            <a:endParaRPr lang="en-US" dirty="0"/>
          </a:p>
        </p:txBody>
      </p:sp>
      <p:sp>
        <p:nvSpPr>
          <p:cNvPr id="10" name="Shape 316"/>
          <p:cNvSpPr txBox="1"/>
          <p:nvPr/>
        </p:nvSpPr>
        <p:spPr>
          <a:xfrm>
            <a:off x="3961551" y="4195968"/>
            <a:ext cx="2284281" cy="3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치료</a:t>
            </a:r>
            <a:r>
              <a:rPr lang="en-US" dirty="0"/>
              <a:t> </a:t>
            </a:r>
            <a:r>
              <a:rPr lang="en-US" dirty="0" err="1"/>
              <a:t>예약</a:t>
            </a:r>
            <a:r>
              <a:rPr lang="en-US" dirty="0"/>
              <a:t> </a:t>
            </a:r>
            <a:r>
              <a:rPr lang="en-US" dirty="0" err="1"/>
              <a:t>리스트</a:t>
            </a:r>
            <a:endParaRPr lang="en-US" dirty="0"/>
          </a:p>
        </p:txBody>
      </p:sp>
      <p:sp>
        <p:nvSpPr>
          <p:cNvPr id="11" name="Shape 300"/>
          <p:cNvSpPr/>
          <p:nvPr/>
        </p:nvSpPr>
        <p:spPr>
          <a:xfrm>
            <a:off x="7817615" y="3231318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300"/>
          <p:cNvSpPr/>
          <p:nvPr/>
        </p:nvSpPr>
        <p:spPr>
          <a:xfrm>
            <a:off x="7020272" y="2865439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300"/>
          <p:cNvSpPr/>
          <p:nvPr/>
        </p:nvSpPr>
        <p:spPr>
          <a:xfrm>
            <a:off x="7020272" y="3235597"/>
            <a:ext cx="571500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300"/>
          <p:cNvSpPr/>
          <p:nvPr/>
        </p:nvSpPr>
        <p:spPr>
          <a:xfrm>
            <a:off x="8103365" y="5160312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300"/>
          <p:cNvSpPr/>
          <p:nvPr/>
        </p:nvSpPr>
        <p:spPr>
          <a:xfrm>
            <a:off x="8103365" y="5582127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300"/>
          <p:cNvSpPr/>
          <p:nvPr/>
        </p:nvSpPr>
        <p:spPr>
          <a:xfrm>
            <a:off x="7452320" y="5160312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300"/>
          <p:cNvSpPr/>
          <p:nvPr/>
        </p:nvSpPr>
        <p:spPr>
          <a:xfrm>
            <a:off x="7452320" y="5582127"/>
            <a:ext cx="533197" cy="285900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000" b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lang="en-US" sz="1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386" y="1141653"/>
            <a:ext cx="7226598" cy="5568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7002"/>
              </p:ext>
            </p:extLst>
          </p:nvPr>
        </p:nvGraphicFramePr>
        <p:xfrm>
          <a:off x="1862627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871860" y="3247342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 bwMode="auto">
          <a:xfrm>
            <a:off x="0" y="-6052"/>
            <a:ext cx="9144000" cy="91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48. </a:t>
            </a:r>
            <a:r>
              <a:rPr lang="ko-KR" altLang="en-US" sz="3200" dirty="0" smtClean="0"/>
              <a:t>예약관리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375868"/>
            <a:ext cx="1475656" cy="64633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/>
              <a:t>‘7.</a:t>
            </a:r>
            <a:r>
              <a:rPr lang="ko-KR" altLang="en-US" sz="1200" dirty="0" err="1"/>
              <a:t>마이페이지</a:t>
            </a:r>
            <a:r>
              <a:rPr lang="en-US" altLang="ko-KR" sz="1200" dirty="0"/>
              <a:t>(</a:t>
            </a:r>
            <a:r>
              <a:rPr lang="ko-KR" altLang="en-US" sz="1200" dirty="0"/>
              <a:t>예약 관리 </a:t>
            </a:r>
            <a:r>
              <a:rPr lang="en-US" altLang="ko-KR" sz="1200" dirty="0"/>
              <a:t>–</a:t>
            </a:r>
            <a:r>
              <a:rPr lang="ko-KR" altLang="en-US" sz="1200" dirty="0" err="1"/>
              <a:t>내담자</a:t>
            </a:r>
            <a:r>
              <a:rPr lang="en-US" altLang="ko-KR" sz="1200" dirty="0"/>
              <a:t>)’ </a:t>
            </a:r>
            <a:r>
              <a:rPr lang="ko-KR" altLang="en-US" sz="1200" dirty="0" smtClean="0"/>
              <a:t>와 상세는 동일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403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19672" y="1093091"/>
            <a:ext cx="7416824" cy="541139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49. </a:t>
            </a:r>
            <a:r>
              <a:rPr lang="ko-KR" altLang="en-US" sz="3200" dirty="0" smtClean="0"/>
              <a:t>예약관리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상담자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치료자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2926" y="13758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예약 관리</a:t>
            </a:r>
            <a:endParaRPr lang="ko-KR" altLang="en-US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/>
          <a:stretch/>
        </p:blipFill>
        <p:spPr bwMode="auto">
          <a:xfrm>
            <a:off x="3302920" y="1908603"/>
            <a:ext cx="2031306" cy="1887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4502088" y="3327364"/>
            <a:ext cx="216024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316972" y="1093092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3"/>
          <a:stretch/>
        </p:blipFill>
        <p:spPr bwMode="auto">
          <a:xfrm>
            <a:off x="5321931" y="1908603"/>
            <a:ext cx="3560675" cy="451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0" y="1375868"/>
            <a:ext cx="1475656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200" dirty="0" smtClean="0"/>
              <a:t>‘10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예약관리 </a:t>
            </a:r>
            <a:r>
              <a:rPr lang="en-US" altLang="ko-KR" sz="1200" dirty="0"/>
              <a:t>– </a:t>
            </a:r>
            <a:r>
              <a:rPr lang="ko-KR" altLang="en-US" sz="1200" dirty="0"/>
              <a:t>상담자</a:t>
            </a:r>
            <a:r>
              <a:rPr lang="en-US" altLang="ko-KR" sz="1200" dirty="0"/>
              <a:t>/</a:t>
            </a:r>
            <a:r>
              <a:rPr lang="ko-KR" altLang="en-US" sz="1200" dirty="0"/>
              <a:t>치료자</a:t>
            </a:r>
            <a:r>
              <a:rPr lang="en-US" altLang="ko-KR" sz="1200" dirty="0" smtClean="0"/>
              <a:t>)’ </a:t>
            </a:r>
            <a:r>
              <a:rPr lang="ko-KR" altLang="en-US" sz="1200" dirty="0" smtClean="0"/>
              <a:t>와 상세는 동일</a:t>
            </a:r>
            <a:endParaRPr lang="ko-KR" altLang="en-US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49747"/>
              </p:ext>
            </p:extLst>
          </p:nvPr>
        </p:nvGraphicFramePr>
        <p:xfrm>
          <a:off x="1722496" y="1437634"/>
          <a:ext cx="1557245" cy="222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치료예약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검사예약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31729" y="3247342"/>
            <a:ext cx="1546589" cy="407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7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1680" y="1124744"/>
            <a:ext cx="7308304" cy="547260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50. </a:t>
            </a:r>
            <a:r>
              <a:rPr lang="ko-KR" altLang="en-US" sz="3200" dirty="0" smtClean="0"/>
              <a:t>결제 후 과제</a:t>
            </a:r>
            <a:endParaRPr lang="ko-KR" altLang="en-US" sz="3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275856" y="1124744"/>
            <a:ext cx="0" cy="5411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77233"/>
            <a:ext cx="1726179" cy="27699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결제 후 과제 페이지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91"/>
          <a:stretch/>
        </p:blipFill>
        <p:spPr bwMode="auto">
          <a:xfrm>
            <a:off x="3977159" y="1448377"/>
            <a:ext cx="4321521" cy="435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345832" y="1268760"/>
            <a:ext cx="1584176" cy="485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281936" y="5871875"/>
            <a:ext cx="954360" cy="2934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</a:t>
            </a:r>
            <a:r>
              <a:rPr lang="ko-KR" altLang="en-US" sz="1200" b="1" dirty="0"/>
              <a:t>송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1141" y="5871875"/>
            <a:ext cx="954360" cy="2934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중간저장</a:t>
            </a:r>
            <a:endParaRPr lang="ko-KR" altLang="en-US" sz="12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932040" y="3201739"/>
            <a:ext cx="259228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052"/>
            <a:ext cx="8877089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Main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Frame (</a:t>
            </a:r>
            <a:r>
              <a:rPr lang="ko-KR" altLang="en-US" sz="3200" dirty="0" smtClean="0"/>
              <a:t>기본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로그아웃 상태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031855" y="1453754"/>
            <a:ext cx="69380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4327" y="1499296"/>
            <a:ext cx="6850965" cy="670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사이트명</a:t>
            </a:r>
            <a:r>
              <a:rPr lang="en-US" altLang="ko-KR" dirty="0" smtClean="0"/>
              <a:t>+</a:t>
            </a:r>
            <a:r>
              <a:rPr lang="ko-KR" altLang="en-US" dirty="0" smtClean="0"/>
              <a:t>배경 사진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4327" y="5847274"/>
            <a:ext cx="6850965" cy="673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및 번호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5516" y="1618488"/>
            <a:ext cx="115212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5968003"/>
            <a:ext cx="115212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61811" y="1818402"/>
            <a:ext cx="792088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25707" y="1818402"/>
            <a:ext cx="792088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46192"/>
              </p:ext>
            </p:extLst>
          </p:nvPr>
        </p:nvGraphicFramePr>
        <p:xfrm>
          <a:off x="2064328" y="2196955"/>
          <a:ext cx="685096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774"/>
                <a:gridCol w="1026882"/>
                <a:gridCol w="1224136"/>
                <a:gridCol w="864096"/>
                <a:gridCol w="1062304"/>
                <a:gridCol w="133677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센터소개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상담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검사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치료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게시판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예약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stCxn id="7" idx="3"/>
            <a:endCxn id="5" idx="1"/>
          </p:cNvCxnSpPr>
          <p:nvPr/>
        </p:nvCxnSpPr>
        <p:spPr>
          <a:xfrm>
            <a:off x="1367644" y="1834512"/>
            <a:ext cx="696683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  <a:endCxn id="6" idx="1"/>
          </p:cNvCxnSpPr>
          <p:nvPr/>
        </p:nvCxnSpPr>
        <p:spPr>
          <a:xfrm>
            <a:off x="1403648" y="6184027"/>
            <a:ext cx="6606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83769" y="2749898"/>
            <a:ext cx="6012082" cy="303186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1520" y="4049805"/>
            <a:ext cx="1152128" cy="432048"/>
          </a:xfrm>
          <a:prstGeom prst="roundRect">
            <a:avLst>
              <a:gd name="adj" fmla="val 4271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7" idx="3"/>
            <a:endCxn id="16" idx="1"/>
          </p:cNvCxnSpPr>
          <p:nvPr/>
        </p:nvCxnSpPr>
        <p:spPr>
          <a:xfrm>
            <a:off x="1403648" y="4265829"/>
            <a:ext cx="1080121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555776" y="2936976"/>
            <a:ext cx="2813748" cy="13795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센터 및 상담자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치료자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간략하게 소개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85547" y="2936977"/>
            <a:ext cx="2772308" cy="2724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7524" y="20092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로그인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2555776" y="4365303"/>
            <a:ext cx="2813748" cy="129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 상담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2075406" y="957813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926371" y="957813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2075406" y="1250182"/>
            <a:ext cx="68509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0562" y="88085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1100px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 rot="16200000">
            <a:off x="1755965" y="1946799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rot="16200000">
            <a:off x="1755965" y="1275743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832310" y="1516471"/>
            <a:ext cx="0" cy="646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228299" y="164984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0</a:t>
            </a:r>
            <a:r>
              <a:rPr lang="en-US" altLang="ko-KR" dirty="0" smtClean="0"/>
              <a:t>0px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>
          <a:xfrm rot="16200000">
            <a:off x="1755965" y="2512297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832310" y="2191981"/>
            <a:ext cx="0" cy="536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1294823" y="227548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50px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 rot="16200000">
            <a:off x="1755965" y="6277602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832310" y="5847274"/>
            <a:ext cx="0" cy="646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1228299" y="59806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0</a:t>
            </a:r>
            <a:r>
              <a:rPr lang="en-US" altLang="ko-KR" dirty="0" smtClean="0"/>
              <a:t>0px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 rot="16200000">
            <a:off x="1755965" y="5631250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000" b="1" dirty="0" smtClean="0"/>
              <a:t>채팅</a:t>
            </a:r>
            <a:endParaRPr lang="ko-KR" altLang="en-US" sz="4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95936" y="2246642"/>
            <a:ext cx="2016224" cy="5760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사이드 메뉴</a:t>
            </a:r>
            <a:endParaRPr lang="ko-KR" altLang="en-US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07904" y="1772816"/>
            <a:ext cx="2520280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851920" y="1772816"/>
            <a:ext cx="2088232" cy="16561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56005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156005" y="1070143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006970" y="1070143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56005" y="1362512"/>
            <a:ext cx="68509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1161" y="99318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1100px</a:t>
            </a:r>
            <a:endParaRPr lang="ko-KR" altLang="en-US" dirty="0"/>
          </a:p>
        </p:txBody>
      </p:sp>
      <p:pic>
        <p:nvPicPr>
          <p:cNvPr id="1026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97" y="217777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337122" y="3629820"/>
            <a:ext cx="448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상담 시작까지</a:t>
            </a:r>
            <a:endParaRPr lang="en-US" altLang="ko-K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20336" y="4609855"/>
            <a:ext cx="3933386" cy="8512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03</a:t>
            </a:r>
            <a:r>
              <a:rPr lang="ko-KR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일 </a:t>
            </a:r>
            <a:r>
              <a:rPr lang="en-US" altLang="ko-K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01: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07:47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68803" y="2177776"/>
            <a:ext cx="3024337" cy="46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상담의 </a:t>
            </a:r>
            <a:r>
              <a:rPr lang="en-US" altLang="ko-KR" dirty="0" smtClean="0"/>
              <a:t>: </a:t>
            </a:r>
            <a:r>
              <a:rPr lang="ko-KR" altLang="en-US" b="1" dirty="0" err="1" smtClean="0"/>
              <a:t>최예람</a:t>
            </a:r>
            <a:r>
              <a:rPr lang="ko-KR" altLang="en-US" b="1" dirty="0" smtClean="0"/>
              <a:t> 선생님</a:t>
            </a:r>
            <a:endParaRPr lang="ko-KR" altLang="en-US" b="1" dirty="0"/>
          </a:p>
        </p:txBody>
      </p:sp>
      <p:grpSp>
        <p:nvGrpSpPr>
          <p:cNvPr id="39" name="그룹 38"/>
          <p:cNvGrpSpPr/>
          <p:nvPr/>
        </p:nvGrpSpPr>
        <p:grpSpPr>
          <a:xfrm rot="16200000">
            <a:off x="-542178" y="3714555"/>
            <a:ext cx="4680520" cy="509012"/>
            <a:chOff x="947466" y="6453147"/>
            <a:chExt cx="6850965" cy="50901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947466" y="6530111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798431" y="6530111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947466" y="6822480"/>
              <a:ext cx="685096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64688" y="6453147"/>
              <a:ext cx="12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450px</a:t>
              </a:r>
              <a:endParaRPr lang="ko-KR" alt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530" y="1669944"/>
            <a:ext cx="1820091" cy="9848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시계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상담자 정보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Countdown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※ 1:</a:t>
            </a:r>
            <a:r>
              <a:rPr lang="ko-KR" altLang="en-US" sz="1600" dirty="0" smtClean="0"/>
              <a:t>다 화상채팅의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smtClean="0"/>
              <a:t>경우 참가자 </a:t>
            </a:r>
            <a:r>
              <a:rPr lang="ko-KR" altLang="en-US" sz="1600" dirty="0" smtClean="0"/>
              <a:t>초대</a:t>
            </a:r>
            <a:endParaRPr lang="en-US" altLang="ko-KR" sz="1600" dirty="0" smtClean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54202"/>
              </p:ext>
            </p:extLst>
          </p:nvPr>
        </p:nvGraphicFramePr>
        <p:xfrm>
          <a:off x="2539031" y="17200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51. </a:t>
            </a:r>
            <a:r>
              <a:rPr lang="ko-KR" altLang="en-US" sz="3200" dirty="0"/>
              <a:t>채팅화면 </a:t>
            </a:r>
            <a:r>
              <a:rPr lang="en-US" altLang="ko-KR" sz="3200" dirty="0"/>
              <a:t>(</a:t>
            </a:r>
            <a:r>
              <a:rPr lang="ko-KR" altLang="en-US" sz="3200" dirty="0"/>
              <a:t>접속 준비</a:t>
            </a:r>
            <a:r>
              <a:rPr lang="en-US" altLang="ko-KR" sz="3200" dirty="0"/>
              <a:t>) - </a:t>
            </a:r>
            <a:r>
              <a:rPr lang="ko-KR" altLang="en-US" sz="3200" dirty="0" err="1"/>
              <a:t>내담자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716016" y="5661248"/>
            <a:ext cx="165618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참가자 초대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67406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198" y="217536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348523" y="3577769"/>
            <a:ext cx="448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상담 시작까지</a:t>
            </a:r>
            <a:endParaRPr lang="en-US" altLang="ko-K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44318" y="4557804"/>
            <a:ext cx="4108225" cy="851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03</a:t>
            </a:r>
            <a:r>
              <a:rPr lang="ko-KR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일 </a:t>
            </a:r>
            <a:r>
              <a:rPr lang="en-US" altLang="ko-KR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01: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07: 47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00594" y="2222866"/>
            <a:ext cx="3403947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 </a:t>
            </a:r>
            <a:r>
              <a:rPr lang="en-US" altLang="ko-KR" b="1" dirty="0" smtClean="0"/>
              <a:t>/ 53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남</a:t>
            </a:r>
            <a:endParaRPr lang="ko-KR" altLang="en-US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19843"/>
              </p:ext>
            </p:extLst>
          </p:nvPr>
        </p:nvGraphicFramePr>
        <p:xfrm>
          <a:off x="2539031" y="17200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2817" y="1669944"/>
            <a:ext cx="1820091" cy="9848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시계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/>
              <a:t>내</a:t>
            </a:r>
            <a:r>
              <a:rPr lang="ko-KR" altLang="en-US" sz="1600" dirty="0" err="1" smtClean="0"/>
              <a:t>담자</a:t>
            </a:r>
            <a:r>
              <a:rPr lang="ko-KR" altLang="en-US" sz="1600" dirty="0" smtClean="0"/>
              <a:t> 정보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Countdown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52. </a:t>
            </a:r>
            <a:r>
              <a:rPr lang="ko-KR" altLang="en-US" sz="3200" dirty="0"/>
              <a:t>채팅화면 </a:t>
            </a:r>
            <a:r>
              <a:rPr lang="en-US" altLang="ko-KR" sz="3200" dirty="0"/>
              <a:t>(</a:t>
            </a:r>
            <a:r>
              <a:rPr lang="ko-KR" altLang="en-US" sz="3200" dirty="0"/>
              <a:t>접속 준비</a:t>
            </a:r>
            <a:r>
              <a:rPr lang="en-US" altLang="ko-KR" sz="3200" dirty="0"/>
              <a:t>) - </a:t>
            </a:r>
            <a:r>
              <a:rPr lang="ko-KR" altLang="en-US" sz="3200" dirty="0"/>
              <a:t>상담자</a:t>
            </a:r>
          </a:p>
        </p:txBody>
      </p:sp>
    </p:spTree>
    <p:extLst>
      <p:ext uri="{BB962C8B-B14F-4D97-AF65-F5344CB8AC3E}">
        <p14:creationId xmlns:p14="http://schemas.microsoft.com/office/powerpoint/2010/main" val="35117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39504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04539" y="2456892"/>
            <a:ext cx="4772099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004540" y="5337212"/>
            <a:ext cx="477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2972" y="5337212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036988" y="5553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</a:t>
            </a:r>
            <a:r>
              <a:rPr lang="ko-KR" altLang="en-US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36935" y="5398107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어제 너무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힘들었ㅇ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36934" y="2600908"/>
            <a:ext cx="2919933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선생님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오는데 힘드셨죠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김</a:t>
            </a:r>
            <a:r>
              <a:rPr lang="en-US" altLang="ko-KR" sz="1600" dirty="0" smtClean="0">
                <a:solidFill>
                  <a:schemeClr val="tx1"/>
                </a:solidFill>
              </a:rPr>
              <a:t>OO : </a:t>
            </a:r>
            <a:r>
              <a:rPr lang="ko-KR" altLang="en-US" sz="1600" dirty="0" smtClean="0">
                <a:solidFill>
                  <a:schemeClr val="tx1"/>
                </a:solidFill>
              </a:rPr>
              <a:t>아</a:t>
            </a:r>
            <a:r>
              <a:rPr lang="en-US" altLang="ko-KR" sz="1600" dirty="0" smtClean="0">
                <a:solidFill>
                  <a:schemeClr val="tx1"/>
                </a:solidFill>
              </a:rPr>
              <a:t>..</a:t>
            </a:r>
            <a:r>
              <a:rPr lang="ko-KR" altLang="en-US" sz="1600" dirty="0" smtClean="0">
                <a:solidFill>
                  <a:schemeClr val="tx1"/>
                </a:solidFill>
              </a:rPr>
              <a:t>차가 좀 막히네요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선생님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어제 별 일 있으셨나요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96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752302" y="1820314"/>
            <a:ext cx="3024337" cy="46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상담의 </a:t>
            </a:r>
            <a:r>
              <a:rPr lang="en-US" altLang="ko-KR" dirty="0" smtClean="0"/>
              <a:t>: </a:t>
            </a:r>
            <a:r>
              <a:rPr lang="ko-KR" altLang="en-US" b="1" dirty="0" err="1" smtClean="0"/>
              <a:t>최예람</a:t>
            </a:r>
            <a:r>
              <a:rPr lang="ko-KR" altLang="en-US" b="1" dirty="0" smtClean="0"/>
              <a:t> 선생님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313296" y="3168155"/>
            <a:ext cx="13901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13296" y="3629820"/>
            <a:ext cx="1368152" cy="510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시계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상담자 정보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채팅창</a:t>
            </a:r>
            <a:endParaRPr lang="en-US" altLang="ko-KR" sz="1600" dirty="0" smtClean="0"/>
          </a:p>
        </p:txBody>
      </p:sp>
      <p:sp>
        <p:nvSpPr>
          <p:cNvPr id="34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53. </a:t>
            </a:r>
            <a:r>
              <a:rPr lang="ko-KR" altLang="en-US" sz="3200" dirty="0"/>
              <a:t>채팅화면 </a:t>
            </a:r>
            <a:r>
              <a:rPr lang="en-US" altLang="ko-KR" sz="3200" dirty="0"/>
              <a:t>(</a:t>
            </a:r>
            <a:r>
              <a:rPr lang="ko-KR" altLang="en-US" sz="3200" dirty="0"/>
              <a:t>문자 채팅</a:t>
            </a:r>
            <a:r>
              <a:rPr lang="en-US" altLang="ko-KR" sz="3200" dirty="0"/>
              <a:t>) - </a:t>
            </a:r>
            <a:r>
              <a:rPr lang="ko-KR" altLang="en-US" sz="3200" dirty="0" err="1"/>
              <a:t>내담자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08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27649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92684" y="2456892"/>
            <a:ext cx="4772099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3992685" y="5337212"/>
            <a:ext cx="47720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81117" y="5337212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025133" y="5553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</a:t>
            </a:r>
            <a:r>
              <a:rPr lang="ko-KR" altLang="en-US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25080" y="5398107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</a:rPr>
              <a:t>그러셨ㄱ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25079" y="2600908"/>
            <a:ext cx="2919933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선생님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오는데 힘드셨죠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OO 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..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차가 좀 막히네요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선생님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어제 별 일 있으셨나요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김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OO :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어제 너무 힘들었어요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41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301441" y="3168155"/>
            <a:ext cx="13901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01441" y="3629820"/>
            <a:ext cx="1368152" cy="510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60837" y="1820314"/>
            <a:ext cx="3403947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 </a:t>
            </a:r>
            <a:r>
              <a:rPr lang="en-US" altLang="ko-KR" b="1" dirty="0" smtClean="0"/>
              <a:t>/ 53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남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시계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정보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 smtClean="0"/>
              <a:t>5. </a:t>
            </a:r>
            <a:r>
              <a:rPr lang="ko-KR" altLang="en-US" sz="1600" dirty="0" err="1" smtClean="0"/>
              <a:t>채팅창</a:t>
            </a:r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로그저장 버튼</a:t>
            </a:r>
            <a:endParaRPr lang="en-US" altLang="ko-KR" sz="16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11760" y="5398107"/>
            <a:ext cx="1257833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로그 저장</a:t>
            </a:r>
            <a:endParaRPr lang="ko-KR" altLang="en-US" b="1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54. </a:t>
            </a:r>
            <a:r>
              <a:rPr lang="ko-KR" altLang="en-US" sz="3200" dirty="0"/>
              <a:t>채팅화면 </a:t>
            </a:r>
            <a:r>
              <a:rPr lang="en-US" altLang="ko-KR" sz="3200" dirty="0"/>
              <a:t>(</a:t>
            </a:r>
            <a:r>
              <a:rPr lang="ko-KR" altLang="en-US" sz="3200" dirty="0"/>
              <a:t>문자 채팅</a:t>
            </a:r>
            <a:r>
              <a:rPr lang="en-US" altLang="ko-KR" sz="3200" dirty="0"/>
              <a:t>) - </a:t>
            </a:r>
            <a:r>
              <a:rPr lang="ko-KR" altLang="en-US" sz="3200" dirty="0" smtClean="0"/>
              <a:t>상담자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5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33336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84421" y="2456892"/>
            <a:ext cx="2386049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JW Park\Pictures\female-psychologist-sitting-sofa-her-office-3739309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1" t="10866" r="14181" b="49367"/>
          <a:stretch/>
        </p:blipFill>
        <p:spPr bwMode="auto">
          <a:xfrm>
            <a:off x="6452428" y="2581042"/>
            <a:ext cx="2171556" cy="29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3998372" y="5579752"/>
            <a:ext cx="238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46134" y="5589240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62201" y="5726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</a:t>
            </a:r>
            <a:r>
              <a:rPr lang="ko-KR" altLang="en-US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30767" y="5589240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어제 너무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힘들었ㅇ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75796" y="5705007"/>
            <a:ext cx="2031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어제 별 일 있으셨나요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46134" y="1820314"/>
            <a:ext cx="3024337" cy="46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상담의 </a:t>
            </a:r>
            <a:r>
              <a:rPr lang="en-US" altLang="ko-KR" dirty="0" smtClean="0"/>
              <a:t>: </a:t>
            </a:r>
            <a:r>
              <a:rPr lang="ko-KR" altLang="en-US" b="1" dirty="0" err="1" smtClean="0"/>
              <a:t>최예람</a:t>
            </a:r>
            <a:r>
              <a:rPr lang="ko-KR" altLang="en-US" b="1" dirty="0" smtClean="0"/>
              <a:t> 선생님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307128" y="3168155"/>
            <a:ext cx="13901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07128" y="3629820"/>
            <a:ext cx="1368152" cy="510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83625" y="2456892"/>
            <a:ext cx="2386049" cy="37444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JW Park\Pictures\batman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9" r="21141" b="4051"/>
          <a:stretch/>
        </p:blipFill>
        <p:spPr bwMode="auto">
          <a:xfrm>
            <a:off x="4115414" y="2581043"/>
            <a:ext cx="2160473" cy="26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아날로그시계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현재시간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디지털 시계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상담자 현지시간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상담자 정보</a:t>
            </a:r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/>
              <a:t>6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화상채팅창</a:t>
            </a:r>
            <a:endParaRPr lang="en-US" altLang="ko-KR" sz="1600" dirty="0" smtClean="0"/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문자채팅창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 </a:t>
            </a:r>
            <a:endParaRPr lang="en-US" altLang="ko-KR" sz="1600" dirty="0" smtClean="0"/>
          </a:p>
          <a:p>
            <a:r>
              <a:rPr lang="ko-KR" altLang="en-US" sz="1600" dirty="0" smtClean="0"/>
              <a:t>전달이 필요할 경우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55.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화상 </a:t>
            </a:r>
            <a:r>
              <a:rPr lang="en-US" altLang="ko-KR" sz="3200" dirty="0"/>
              <a:t>– 1:1) - </a:t>
            </a:r>
            <a:r>
              <a:rPr lang="ko-KR" altLang="en-US" sz="3200" dirty="0" err="1" smtClean="0"/>
              <a:t>내담자</a:t>
            </a:r>
            <a:endParaRPr lang="ko-KR" altLang="en-US" sz="3200" dirty="0"/>
          </a:p>
        </p:txBody>
      </p:sp>
      <p:pic>
        <p:nvPicPr>
          <p:cNvPr id="30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51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7634351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23728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88766" y="2456892"/>
            <a:ext cx="2386049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JW Park\Pictures\female-psychologist-sitting-sofa-her-office-3739309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1" t="10866" r="14181" b="49367"/>
          <a:stretch/>
        </p:blipFill>
        <p:spPr bwMode="auto">
          <a:xfrm>
            <a:off x="4056773" y="2581042"/>
            <a:ext cx="2171556" cy="29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3988767" y="5579752"/>
            <a:ext cx="238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36529" y="5589240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52596" y="5726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</a:t>
            </a:r>
            <a:r>
              <a:rPr lang="ko-KR" altLang="en-US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88657" y="5589240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어제 너무 힘들었어요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4019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그러셨군요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97520" y="3168155"/>
            <a:ext cx="139012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74815" y="2456892"/>
            <a:ext cx="2386049" cy="37444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JW Park\Pictures\batman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9" r="27206" b="4051"/>
          <a:stretch/>
        </p:blipFill>
        <p:spPr bwMode="auto">
          <a:xfrm>
            <a:off x="6506604" y="2581043"/>
            <a:ext cx="2151779" cy="29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5356916" y="1820314"/>
            <a:ext cx="3403947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 </a:t>
            </a:r>
            <a:r>
              <a:rPr lang="en-US" altLang="ko-KR" b="1" dirty="0" smtClean="0"/>
              <a:t>/ 53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남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97520" y="3629820"/>
            <a:ext cx="1368152" cy="5107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2" y="1668199"/>
            <a:ext cx="1729060" cy="26609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아날로그시계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상담자 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디지털 시계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현지시간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정보</a:t>
            </a:r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/>
              <a:t>6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화상채팅창</a:t>
            </a:r>
            <a:endParaRPr lang="en-US" altLang="ko-KR" sz="1600" dirty="0" smtClean="0"/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문자채팅창</a:t>
            </a:r>
            <a:endParaRPr lang="en-US" altLang="ko-KR" sz="16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11760" y="5579752"/>
            <a:ext cx="1257833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 저장</a:t>
            </a:r>
            <a:endParaRPr lang="ko-KR" altLang="en-US" b="1" dirty="0"/>
          </a:p>
        </p:txBody>
      </p:sp>
      <p:sp>
        <p:nvSpPr>
          <p:cNvPr id="38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56.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화상 </a:t>
            </a:r>
            <a:r>
              <a:rPr lang="en-US" altLang="ko-KR" sz="3200" dirty="0"/>
              <a:t>– 1:1) - </a:t>
            </a:r>
            <a:r>
              <a:rPr lang="ko-KR" altLang="en-US" sz="3200" dirty="0" smtClean="0"/>
              <a:t>상담자</a:t>
            </a:r>
            <a:endParaRPr lang="ko-KR" altLang="en-US" sz="3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11760" y="4329100"/>
            <a:ext cx="1257833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 </a:t>
            </a:r>
            <a:r>
              <a:rPr lang="ko-KR" altLang="en-US" b="1" dirty="0" err="1" smtClean="0"/>
              <a:t>캡처</a:t>
            </a:r>
            <a:endParaRPr lang="ko-KR" altLang="en-US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4017" y="1820314"/>
            <a:ext cx="1257833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나가기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11760" y="4905523"/>
            <a:ext cx="1257833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 녹화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4353305"/>
            <a:ext cx="1729060" cy="13197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600" dirty="0" smtClean="0"/>
              <a:t>안전장치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화면캡처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녹화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 저장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나가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pic>
        <p:nvPicPr>
          <p:cNvPr id="35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51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7668750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0159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97483" y="2456892"/>
            <a:ext cx="2179810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C:\Users\JW Park\Pictures\female-psychologist-sitting-sofa-her-office-3739309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10866" r="14181" b="49367"/>
          <a:stretch/>
        </p:blipFill>
        <p:spPr bwMode="auto">
          <a:xfrm>
            <a:off x="4460073" y="2581042"/>
            <a:ext cx="2042572" cy="29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313951" y="5579752"/>
            <a:ext cx="2051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33186" y="5589240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60088" y="5726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400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39005" y="5589240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엄마</a:t>
            </a:r>
            <a:r>
              <a:rPr lang="en-US" altLang="ko-KR" sz="1200" dirty="0" smtClean="0">
                <a:solidFill>
                  <a:schemeClr val="tx1"/>
                </a:solidFill>
              </a:rPr>
              <a:t>!!!! </a:t>
            </a:r>
            <a:r>
              <a:rPr lang="ko-KR" altLang="en-US" sz="1200" dirty="0" smtClean="0">
                <a:solidFill>
                  <a:schemeClr val="tx1"/>
                </a:solidFill>
              </a:rPr>
              <a:t>여기 음식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3827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그러셨군요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51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664796" y="1685008"/>
            <a:ext cx="1088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65235" y="2456892"/>
            <a:ext cx="2232248" cy="37444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3" descr="C:\Users\JW Park\Pictures\batman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r="17600" b="4051"/>
          <a:stretch/>
        </p:blipFill>
        <p:spPr bwMode="auto">
          <a:xfrm>
            <a:off x="2350438" y="3478360"/>
            <a:ext cx="1978310" cy="20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5752957" y="1685008"/>
            <a:ext cx="3024337" cy="6033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상담의 </a:t>
            </a:r>
            <a:r>
              <a:rPr lang="en-US" altLang="ko-KR" dirty="0" smtClean="0"/>
              <a:t>: </a:t>
            </a:r>
            <a:r>
              <a:rPr lang="ko-KR" altLang="en-US" b="1" dirty="0" err="1" smtClean="0"/>
              <a:t>최예람</a:t>
            </a:r>
            <a:r>
              <a:rPr lang="ko-KR" altLang="en-US" b="1" dirty="0" smtClean="0"/>
              <a:t> 선생님</a:t>
            </a:r>
            <a:endParaRPr lang="en-US" altLang="ko-KR" b="1" dirty="0" smtClean="0"/>
          </a:p>
          <a:p>
            <a:pPr algn="ctr"/>
            <a:r>
              <a:rPr lang="ko-KR" altLang="en-US" dirty="0" smtClean="0"/>
              <a:t>참가자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조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65060" y="2072267"/>
            <a:ext cx="941615" cy="3064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algn="ctr"/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13951" y="3356992"/>
            <a:ext cx="2051284" cy="28443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 descr="C:\Users\JW Park\Pictures\mo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4"/>
          <a:stretch/>
        </p:blipFill>
        <p:spPr bwMode="auto">
          <a:xfrm>
            <a:off x="6693874" y="2581042"/>
            <a:ext cx="1994942" cy="29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779856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미국밥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맛있니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아날로그시계</a:t>
            </a:r>
            <a:endParaRPr lang="en-US" altLang="ko-KR" sz="1600" dirty="0"/>
          </a:p>
          <a:p>
            <a:r>
              <a:rPr lang="en-US" altLang="ko-KR" sz="1600" dirty="0"/>
              <a:t>   (</a:t>
            </a:r>
            <a:r>
              <a:rPr lang="ko-KR" altLang="en-US" sz="1600" dirty="0" err="1"/>
              <a:t>내담자</a:t>
            </a:r>
            <a:r>
              <a:rPr lang="ko-KR" altLang="en-US" sz="1600" dirty="0"/>
              <a:t> 현재시간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디지털 시계</a:t>
            </a:r>
            <a:endParaRPr lang="en-US" altLang="ko-KR" sz="1600" dirty="0"/>
          </a:p>
          <a:p>
            <a:r>
              <a:rPr lang="en-US" altLang="ko-KR" sz="1600" dirty="0"/>
              <a:t>   (</a:t>
            </a:r>
            <a:r>
              <a:rPr lang="ko-KR" altLang="en-US" sz="1600" dirty="0" smtClean="0"/>
              <a:t>상담자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참가자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현지시간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상담자 정보</a:t>
            </a:r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참가자 정보</a:t>
            </a:r>
            <a:endParaRPr lang="en-US" altLang="ko-KR" sz="1600" dirty="0" smtClean="0"/>
          </a:p>
          <a:p>
            <a:r>
              <a:rPr lang="en-US" altLang="ko-KR" sz="1600" dirty="0"/>
              <a:t>6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화상채팅창</a:t>
            </a:r>
            <a:endParaRPr lang="en-US" altLang="ko-KR" sz="1600" dirty="0" smtClean="0"/>
          </a:p>
          <a:p>
            <a:r>
              <a:rPr lang="en-US" altLang="ko-KR" sz="1600" dirty="0"/>
              <a:t>8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문자채팅창</a:t>
            </a:r>
            <a:endParaRPr lang="en-US" altLang="ko-KR" sz="1600" dirty="0" smtClean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57.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화상 </a:t>
            </a:r>
            <a:r>
              <a:rPr lang="en-US" altLang="ko-KR" sz="3200" dirty="0"/>
              <a:t>– 1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다</a:t>
            </a:r>
            <a:r>
              <a:rPr lang="en-US" altLang="ko-KR" sz="3200" dirty="0" smtClean="0"/>
              <a:t>) </a:t>
            </a:r>
            <a:r>
              <a:rPr lang="en-US" altLang="ko-KR" sz="3200" dirty="0"/>
              <a:t>- </a:t>
            </a:r>
            <a:r>
              <a:rPr lang="ko-KR" altLang="en-US" sz="3200" dirty="0" err="1" smtClean="0"/>
              <a:t>내담자</a:t>
            </a:r>
            <a:endParaRPr lang="ko-KR" altLang="en-US" sz="3200" dirty="0"/>
          </a:p>
        </p:txBody>
      </p:sp>
      <p:pic>
        <p:nvPicPr>
          <p:cNvPr id="26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7634351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5481359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0159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97483" y="2456892"/>
            <a:ext cx="2179810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313951" y="5579752"/>
            <a:ext cx="2051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33186" y="5589240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60088" y="5726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400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39005" y="5589240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음식해서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보냊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3827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엄마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!!!!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여기 음식 진짜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…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51" y="1772816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664796" y="1685008"/>
            <a:ext cx="1088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65235" y="2456892"/>
            <a:ext cx="2232248" cy="37444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3" descr="C:\Users\JW Park\Pictures\batman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r="28352" b="4051"/>
          <a:stretch/>
        </p:blipFill>
        <p:spPr bwMode="auto">
          <a:xfrm>
            <a:off x="4436151" y="2581042"/>
            <a:ext cx="2080065" cy="29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3765060" y="2072267"/>
            <a:ext cx="941615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algn="ctr"/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13951" y="3356992"/>
            <a:ext cx="2051284" cy="28443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 descr="C:\Users\JW Park\Pictures\mo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4" b="20772"/>
          <a:stretch/>
        </p:blipFill>
        <p:spPr bwMode="auto">
          <a:xfrm>
            <a:off x="2438293" y="3452208"/>
            <a:ext cx="1770883" cy="20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779856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객지 생활 힘들죠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6916" y="1820314"/>
            <a:ext cx="3403947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 </a:t>
            </a:r>
            <a:r>
              <a:rPr lang="en-US" altLang="ko-KR" b="1" dirty="0" smtClean="0"/>
              <a:t>/ 53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남</a:t>
            </a:r>
            <a:endParaRPr lang="ko-KR" altLang="en-US" b="1" dirty="0"/>
          </a:p>
        </p:txBody>
      </p:sp>
      <p:pic>
        <p:nvPicPr>
          <p:cNvPr id="36" name="Picture 2" descr="C:\Users\JW Park\Pictures\female-psychologist-sitting-sofa-her-office-3739309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10866" r="14181" b="49367"/>
          <a:stretch/>
        </p:blipFill>
        <p:spPr bwMode="auto">
          <a:xfrm>
            <a:off x="6666102" y="2581042"/>
            <a:ext cx="2042572" cy="29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아날로그시계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참가자 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디지털 시계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내담자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상담자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현지시간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상담자 정보</a:t>
            </a:r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정보</a:t>
            </a:r>
            <a:endParaRPr lang="en-US" altLang="ko-KR" sz="1600" dirty="0" smtClean="0"/>
          </a:p>
          <a:p>
            <a:r>
              <a:rPr lang="en-US" altLang="ko-KR" sz="1600" dirty="0"/>
              <a:t>6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화상채팅창</a:t>
            </a:r>
            <a:endParaRPr lang="en-US" altLang="ko-KR" sz="1600" dirty="0" smtClean="0"/>
          </a:p>
          <a:p>
            <a:r>
              <a:rPr lang="en-US" altLang="ko-KR" sz="1600" dirty="0"/>
              <a:t>8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문자채팅창</a:t>
            </a:r>
            <a:endParaRPr lang="en-US" altLang="ko-KR" sz="1600" dirty="0" smtClean="0"/>
          </a:p>
        </p:txBody>
      </p:sp>
      <p:sp>
        <p:nvSpPr>
          <p:cNvPr id="38" name="제목 1"/>
          <p:cNvSpPr txBox="1">
            <a:spLocks/>
          </p:cNvSpPr>
          <p:nvPr/>
        </p:nvSpPr>
        <p:spPr bwMode="auto">
          <a:xfrm>
            <a:off x="0" y="-6052"/>
            <a:ext cx="8991124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58.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화상 </a:t>
            </a:r>
            <a:r>
              <a:rPr lang="en-US" altLang="ko-KR" sz="3200" dirty="0"/>
              <a:t>– 1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다</a:t>
            </a:r>
            <a:r>
              <a:rPr lang="en-US" altLang="ko-KR" sz="3200" dirty="0" smtClean="0"/>
              <a:t>) – </a:t>
            </a:r>
            <a:r>
              <a:rPr lang="ko-KR" altLang="en-US" sz="3200" dirty="0" smtClean="0"/>
              <a:t>참가자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내담자</a:t>
            </a:r>
            <a:r>
              <a:rPr lang="ko-KR" altLang="en-US" sz="3200" dirty="0" smtClean="0"/>
              <a:t> 관계자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3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7668750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5481359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0159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97483" y="2456892"/>
            <a:ext cx="2179810" cy="3744416"/>
          </a:xfrm>
          <a:prstGeom prst="roundRect">
            <a:avLst>
              <a:gd name="adj" fmla="val 6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C:\Users\JW Park\Pictures\female-psychologist-sitting-sofa-her-office-3739309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14530" r="14181" b="53778"/>
          <a:stretch/>
        </p:blipFill>
        <p:spPr bwMode="auto">
          <a:xfrm>
            <a:off x="2413029" y="3429001"/>
            <a:ext cx="1822837" cy="20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313951" y="5579752"/>
            <a:ext cx="2051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33186" y="5589240"/>
            <a:ext cx="0" cy="612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60088" y="5726236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전</a:t>
            </a:r>
            <a:r>
              <a:rPr lang="ko-KR" altLang="en-US" sz="1400" b="1" dirty="0">
                <a:solidFill>
                  <a:schemeClr val="tx1"/>
                </a:solidFill>
              </a:rPr>
              <a:t>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39005" y="5589240"/>
            <a:ext cx="5760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객지 생활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힘ㄷ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3827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엄마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!!!!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여기 음식 진짜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…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W Park\AppData\Local\Microsoft\Windows\INetCache\IE\FN6Q98CR\Clock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951" y="1772816"/>
            <a:ext cx="817889" cy="81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047856" y="1685008"/>
            <a:ext cx="10887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종료까지</a:t>
            </a:r>
            <a:endParaRPr lang="en-US" altLang="ko-K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65235" y="2456892"/>
            <a:ext cx="2232248" cy="37444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3" descr="C:\Users\JW Park\Pictures\batman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6" r="28352" b="4051"/>
          <a:stretch/>
        </p:blipFill>
        <p:spPr bwMode="auto">
          <a:xfrm>
            <a:off x="4436151" y="2581042"/>
            <a:ext cx="2080065" cy="29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148120" y="2072267"/>
            <a:ext cx="941615" cy="30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>
            <a:noAutofit/>
          </a:bodyPr>
          <a:lstStyle/>
          <a:p>
            <a:pPr algn="ctr"/>
            <a:r>
              <a:rPr lang="en-US" altLang="ko-K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39 : </a:t>
            </a:r>
            <a:r>
              <a:rPr lang="en-US" altLang="ko-KR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07</a:t>
            </a:r>
            <a:endParaRPr lang="en-US" altLang="ko-KR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13951" y="3356992"/>
            <a:ext cx="2051284" cy="2844316"/>
          </a:xfrm>
          <a:prstGeom prst="roundRect">
            <a:avLst>
              <a:gd name="adj" fmla="val 643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 descr="C:\Users\JW Park\Pictures\mom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4"/>
          <a:stretch/>
        </p:blipFill>
        <p:spPr bwMode="auto">
          <a:xfrm>
            <a:off x="6693874" y="2581042"/>
            <a:ext cx="1994942" cy="29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779856" y="5649544"/>
            <a:ext cx="1815064" cy="257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아들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!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미국밥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맛있니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?!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56916" y="1820314"/>
            <a:ext cx="3403947" cy="4680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김</a:t>
            </a:r>
            <a:r>
              <a:rPr lang="en-US" altLang="ko-KR" b="1" dirty="0" smtClean="0"/>
              <a:t>OO</a:t>
            </a:r>
            <a:r>
              <a:rPr lang="ko-KR" altLang="en-US" b="1" dirty="0" smtClean="0"/>
              <a:t>씨 </a:t>
            </a:r>
            <a:r>
              <a:rPr lang="en-US" altLang="ko-KR" b="1" dirty="0" smtClean="0"/>
              <a:t>/ 53</a:t>
            </a:r>
            <a:r>
              <a:rPr lang="ko-KR" altLang="en-US" b="1" dirty="0" smtClean="0"/>
              <a:t>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남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2224" y="2708920"/>
            <a:ext cx="571072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 smtClean="0"/>
              <a:t>로그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저장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메뉴 사라짐</a:t>
            </a:r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아날로그시계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상담자 </a:t>
            </a:r>
            <a:r>
              <a:rPr lang="ko-KR" altLang="en-US" sz="1600" dirty="0"/>
              <a:t>현재시간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디지털 시계</a:t>
            </a:r>
            <a:endParaRPr lang="en-US" altLang="ko-KR" sz="1600" dirty="0"/>
          </a:p>
          <a:p>
            <a:r>
              <a:rPr lang="en-US" altLang="ko-KR" sz="1600" dirty="0"/>
              <a:t>   (</a:t>
            </a:r>
            <a:r>
              <a:rPr lang="ko-KR" altLang="en-US" sz="1600" dirty="0" err="1"/>
              <a:t>내담자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참가자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현지시간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내담자</a:t>
            </a:r>
            <a:r>
              <a:rPr lang="ko-KR" altLang="en-US" sz="1600" dirty="0" smtClean="0"/>
              <a:t> 정보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참가자 정보</a:t>
            </a:r>
            <a:endParaRPr lang="en-US" altLang="ko-KR" sz="1600" dirty="0" smtClean="0"/>
          </a:p>
          <a:p>
            <a:r>
              <a:rPr lang="en-US" altLang="ko-KR" sz="1600" dirty="0" smtClean="0"/>
              <a:t>5. </a:t>
            </a:r>
            <a:r>
              <a:rPr lang="ko-KR" altLang="en-US" sz="1600" dirty="0" smtClean="0"/>
              <a:t>채팅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종료시각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Countdown</a:t>
            </a:r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화상채팅창</a:t>
            </a:r>
            <a:endParaRPr lang="en-US" altLang="ko-KR" sz="1600" dirty="0" smtClean="0"/>
          </a:p>
          <a:p>
            <a:r>
              <a:rPr lang="en-US" altLang="ko-KR" sz="1600" dirty="0" smtClean="0"/>
              <a:t>7. </a:t>
            </a:r>
            <a:r>
              <a:rPr lang="ko-KR" altLang="en-US" sz="1600" dirty="0" err="1" smtClean="0"/>
              <a:t>문자채팅창</a:t>
            </a:r>
            <a:endParaRPr lang="en-US" altLang="ko-KR" sz="1600" dirty="0" smtClean="0"/>
          </a:p>
          <a:p>
            <a:r>
              <a:rPr lang="en-US" altLang="ko-KR" sz="1600" dirty="0" smtClean="0"/>
              <a:t>8. </a:t>
            </a:r>
            <a:r>
              <a:rPr lang="ko-KR" altLang="en-US" sz="1600" dirty="0"/>
              <a:t>로그저장 </a:t>
            </a:r>
            <a:r>
              <a:rPr lang="ko-KR" altLang="en-US" sz="1600" dirty="0" smtClean="0"/>
              <a:t>버튼</a:t>
            </a:r>
            <a:endParaRPr lang="en-US" altLang="ko-KR" sz="1600" dirty="0"/>
          </a:p>
        </p:txBody>
      </p:sp>
      <p:sp>
        <p:nvSpPr>
          <p:cNvPr id="38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59.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화상 </a:t>
            </a:r>
            <a:r>
              <a:rPr lang="en-US" altLang="ko-KR" sz="3200" dirty="0"/>
              <a:t>– 1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다</a:t>
            </a:r>
            <a:r>
              <a:rPr lang="en-US" altLang="ko-KR" sz="3200" dirty="0" smtClean="0"/>
              <a:t>) – </a:t>
            </a:r>
            <a:r>
              <a:rPr lang="ko-KR" altLang="en-US" sz="3200" dirty="0" smtClean="0"/>
              <a:t>상담자</a:t>
            </a:r>
            <a:endParaRPr lang="ko-KR" altLang="en-US" sz="3200" dirty="0"/>
          </a:p>
        </p:txBody>
      </p:sp>
      <p:pic>
        <p:nvPicPr>
          <p:cNvPr id="30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7668750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W Park\AppData\Local\Microsoft\Windows\INetCache\IE\BZT9ZM50\TpG1W[1]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7" b="12261"/>
          <a:stretch/>
        </p:blipFill>
        <p:spPr bwMode="auto">
          <a:xfrm>
            <a:off x="5481359" y="2631407"/>
            <a:ext cx="989633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2313951" y="2708920"/>
            <a:ext cx="571072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 smtClean="0"/>
              <a:t>화면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err="1" smtClean="0"/>
              <a:t>캡처</a:t>
            </a:r>
            <a:endParaRPr lang="ko-KR" altLang="en-US" sz="16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54057" y="2708920"/>
            <a:ext cx="571072" cy="5151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 smtClean="0"/>
              <a:t>화면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녹</a:t>
            </a:r>
            <a:r>
              <a:rPr lang="ko-KR" altLang="en-US" sz="1600" b="1" dirty="0"/>
              <a:t>화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93988" y="1863565"/>
            <a:ext cx="813772" cy="5151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600" b="1" dirty="0" smtClean="0"/>
              <a:t>나가기</a:t>
            </a:r>
            <a:endParaRPr lang="ko-KR" alt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7504" y="5109389"/>
            <a:ext cx="1729060" cy="13197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ko-KR" altLang="en-US" sz="1600" dirty="0" smtClean="0"/>
              <a:t>안전장치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화면캡처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녹화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 저장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나가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418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052"/>
            <a:ext cx="8877089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2. Main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Frame (</a:t>
            </a:r>
            <a:r>
              <a:rPr lang="ko-KR" altLang="en-US" sz="3200" dirty="0" smtClean="0"/>
              <a:t>기본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로그인 상태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031855" y="1453754"/>
            <a:ext cx="69380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4327" y="1499296"/>
            <a:ext cx="6850965" cy="670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사이트명</a:t>
            </a:r>
            <a:r>
              <a:rPr lang="en-US" altLang="ko-KR" dirty="0" smtClean="0"/>
              <a:t>+</a:t>
            </a:r>
            <a:r>
              <a:rPr lang="ko-KR" altLang="en-US" dirty="0" smtClean="0"/>
              <a:t>배경 사진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4327" y="5847274"/>
            <a:ext cx="6850965" cy="673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및 번호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5516" y="1618489"/>
            <a:ext cx="1152128" cy="432048"/>
          </a:xfrm>
          <a:prstGeom prst="roundRect">
            <a:avLst>
              <a:gd name="adj" fmla="val 427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81295" y="1818402"/>
            <a:ext cx="953481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smtClean="0"/>
              <a:t>마이페이</a:t>
            </a:r>
            <a:r>
              <a:rPr lang="ko-KR" altLang="en-US" sz="1200"/>
              <a:t>지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25707" y="1818402"/>
            <a:ext cx="792088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99431"/>
              </p:ext>
            </p:extLst>
          </p:nvPr>
        </p:nvGraphicFramePr>
        <p:xfrm>
          <a:off x="2064328" y="2196955"/>
          <a:ext cx="685096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774"/>
                <a:gridCol w="1336774"/>
                <a:gridCol w="1420322"/>
                <a:gridCol w="1420322"/>
                <a:gridCol w="133677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센터소개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상담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검사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치료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예약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>
            <a:stCxn id="7" idx="3"/>
            <a:endCxn id="5" idx="1"/>
          </p:cNvCxnSpPr>
          <p:nvPr/>
        </p:nvCxnSpPr>
        <p:spPr>
          <a:xfrm>
            <a:off x="1367644" y="1834513"/>
            <a:ext cx="69668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7524" y="200929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err="1" smtClean="0"/>
              <a:t>유저명</a:t>
            </a:r>
            <a:r>
              <a:rPr lang="ko-KR" altLang="en-US" sz="1200" dirty="0" smtClean="0"/>
              <a:t> 표기</a:t>
            </a:r>
            <a:r>
              <a:rPr lang="en-US" altLang="ko-KR" sz="1200" dirty="0" smtClean="0"/>
              <a:t>/</a:t>
            </a:r>
          </a:p>
          <a:p>
            <a:r>
              <a:rPr lang="ko-KR" altLang="en-US" sz="1200" dirty="0" smtClean="0"/>
              <a:t>로그아웃</a:t>
            </a:r>
            <a:r>
              <a:rPr lang="en-US" altLang="ko-KR" sz="1200" dirty="0" smtClean="0"/>
              <a:t>/</a:t>
            </a:r>
          </a:p>
          <a:p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16680" y="1499296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홍길동님 반갑습니다</a:t>
            </a:r>
            <a:r>
              <a:rPr lang="en-US" altLang="ko-KR" sz="1400" b="1" dirty="0" smtClean="0"/>
              <a:t>.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483769" y="2749898"/>
            <a:ext cx="6012082" cy="303186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555776" y="2936976"/>
            <a:ext cx="2813748" cy="13795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센터 및 상담자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치료자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간략하게 소개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85547" y="2936977"/>
            <a:ext cx="2772308" cy="2724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55776" y="4365303"/>
            <a:ext cx="2813748" cy="1295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 상담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9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56005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38830" y="3168155"/>
            <a:ext cx="60853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상담이 종료되었습니다</a:t>
            </a:r>
            <a:r>
              <a:rPr lang="en-US" altLang="ko-KR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pPr algn="ctr"/>
            <a:r>
              <a:rPr lang="ko-KR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수고하셨습니다</a:t>
            </a:r>
            <a:r>
              <a:rPr lang="en-US" altLang="ko-KR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n-US" altLang="ko-KR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69207"/>
              </p:ext>
            </p:extLst>
          </p:nvPr>
        </p:nvGraphicFramePr>
        <p:xfrm>
          <a:off x="2539031" y="17200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메뉴 부활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종료 안내</a:t>
            </a:r>
            <a:endParaRPr lang="en-US" altLang="ko-KR" sz="1600" dirty="0" smtClean="0"/>
          </a:p>
        </p:txBody>
      </p:sp>
      <p:sp>
        <p:nvSpPr>
          <p:cNvPr id="21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60.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접속 종료</a:t>
            </a:r>
            <a:r>
              <a:rPr lang="en-US" altLang="ko-KR" sz="3200" dirty="0" smtClean="0"/>
              <a:t>) – </a:t>
            </a:r>
            <a:r>
              <a:rPr lang="ko-KR" altLang="en-US" sz="3200" dirty="0" err="1" smtClean="0"/>
              <a:t>내담자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참가자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52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56005" y="1628800"/>
            <a:ext cx="6850965" cy="468052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538830" y="2534465"/>
            <a:ext cx="60853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상담이 종료되었습니다</a:t>
            </a:r>
            <a:r>
              <a:rPr lang="en-US" altLang="ko-KR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</a:p>
          <a:p>
            <a:pPr algn="ctr"/>
            <a:r>
              <a:rPr lang="ko-KR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수고하셨습니다</a:t>
            </a:r>
            <a:r>
              <a:rPr lang="en-US" altLang="ko-KR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en-US" altLang="ko-KR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88573"/>
              </p:ext>
            </p:extLst>
          </p:nvPr>
        </p:nvGraphicFramePr>
        <p:xfrm>
          <a:off x="2539031" y="172009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센터소개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치료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7504" y="1669944"/>
            <a:ext cx="1729060" cy="17290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메뉴 부활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종료 안내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로그 저장 여부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확인 </a:t>
            </a:r>
            <a:r>
              <a:rPr lang="ko-KR" altLang="en-US" sz="1600" dirty="0" err="1" smtClean="0"/>
              <a:t>팝업창</a:t>
            </a:r>
            <a:endParaRPr lang="en-US" altLang="ko-KR" sz="1600" dirty="0" smtClean="0"/>
          </a:p>
          <a:p>
            <a:r>
              <a:rPr lang="en-US" altLang="ko-KR" sz="1600" dirty="0" smtClean="0"/>
              <a:t>4.   Y </a:t>
            </a:r>
            <a:r>
              <a:rPr lang="ko-KR" altLang="en-US" sz="1600" dirty="0" smtClean="0"/>
              <a:t>하면 텍스트 </a:t>
            </a:r>
            <a:endParaRPr lang="en-US" altLang="ko-KR" sz="1600" dirty="0" smtClean="0"/>
          </a:p>
          <a:p>
            <a:r>
              <a:rPr lang="ko-KR" altLang="en-US" sz="1600" dirty="0" smtClean="0"/>
              <a:t>     파일로 상담자 </a:t>
            </a:r>
            <a:endParaRPr lang="en-US" altLang="ko-KR" sz="1600" dirty="0" smtClean="0"/>
          </a:p>
          <a:p>
            <a:r>
              <a:rPr lang="ko-KR" altLang="en-US" sz="1600" dirty="0" smtClean="0"/>
              <a:t>     컴퓨터에 저장</a:t>
            </a:r>
            <a:endParaRPr lang="en-US" altLang="ko-KR" sz="1600" dirty="0" smtClean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497" y="3662725"/>
            <a:ext cx="3024336" cy="2019149"/>
          </a:xfrm>
          <a:prstGeom prst="roundRect">
            <a:avLst>
              <a:gd name="adj" fmla="val 76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전체 상담 내용</a:t>
            </a:r>
            <a:r>
              <a:rPr lang="en-US" altLang="ko-KR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텍스트</a:t>
            </a:r>
            <a:r>
              <a:rPr lang="en-US" altLang="ko-KR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r>
              <a:rPr lang="ko-KR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을 </a:t>
            </a:r>
            <a:endParaRPr lang="en-US" altLang="ko-KR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저장할까요</a:t>
            </a:r>
            <a:r>
              <a:rPr lang="en-US" altLang="ko-KR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</a:p>
          <a:p>
            <a:pPr algn="ctr"/>
            <a:r>
              <a:rPr lang="en-US" altLang="ko-KR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(Y/N)</a:t>
            </a:r>
            <a:endParaRPr lang="en-US" altLang="ko-KR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 bwMode="auto">
          <a:xfrm>
            <a:off x="0" y="-6052"/>
            <a:ext cx="8877089" cy="77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/>
              <a:t>61. </a:t>
            </a:r>
            <a:r>
              <a:rPr lang="ko-KR" altLang="en-US" sz="3200" dirty="0"/>
              <a:t>채팅화면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접속 종료</a:t>
            </a:r>
            <a:r>
              <a:rPr lang="en-US" altLang="ko-KR" sz="3200" dirty="0" smtClean="0"/>
              <a:t>) – </a:t>
            </a:r>
            <a:r>
              <a:rPr lang="ko-KR" altLang="en-US" sz="3200" dirty="0" smtClean="0"/>
              <a:t>상담자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주요 내용 정리</a:t>
            </a:r>
            <a:endParaRPr lang="ko-KR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1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43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배경 및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/>
          <a:lstStyle/>
          <a:p>
            <a:r>
              <a:rPr lang="ko-KR" altLang="en-US" dirty="0" err="1" smtClean="0"/>
              <a:t>접근성</a:t>
            </a:r>
            <a:endParaRPr lang="en-US" altLang="ko-KR" dirty="0" smtClean="0"/>
          </a:p>
          <a:p>
            <a:r>
              <a:rPr lang="ko-KR" altLang="en-US" dirty="0" smtClean="0"/>
              <a:t>편의성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온라인</a:t>
            </a:r>
            <a:endParaRPr lang="en-US" altLang="ko-KR" dirty="0" smtClean="0"/>
          </a:p>
          <a:p>
            <a:r>
              <a:rPr lang="ko-KR" altLang="en-US" dirty="0" smtClean="0"/>
              <a:t>현재 불가능한 상황을 가능하게</a:t>
            </a:r>
            <a:endParaRPr lang="en-US" altLang="ko-KR" dirty="0" smtClean="0"/>
          </a:p>
          <a:p>
            <a:r>
              <a:rPr lang="ko-KR" altLang="en-US" dirty="0" smtClean="0"/>
              <a:t>잠재시장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43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616624"/>
          </a:xfrm>
        </p:spPr>
        <p:txBody>
          <a:bodyPr/>
          <a:lstStyle/>
          <a:p>
            <a:r>
              <a:rPr lang="ko-KR" altLang="en-US" sz="2400" b="1" dirty="0" smtClean="0"/>
              <a:t>온라인 상담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대</a:t>
            </a:r>
            <a:r>
              <a:rPr lang="en-US" altLang="ko-KR" sz="2400" dirty="0" smtClean="0"/>
              <a:t>1 / </a:t>
            </a:r>
            <a:r>
              <a:rPr lang="ko-KR" altLang="en-US" sz="2400" dirty="0" smtClean="0"/>
              <a:t>다자간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채팅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화상 채팅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시간 제한</a:t>
            </a:r>
            <a:endParaRPr lang="en-US" altLang="ko-KR" sz="2400" dirty="0" smtClean="0"/>
          </a:p>
          <a:p>
            <a:r>
              <a:rPr lang="ko-KR" altLang="en-US" sz="2400" b="1" dirty="0" smtClean="0"/>
              <a:t>회원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가입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삭제</a:t>
            </a:r>
            <a:endParaRPr lang="en-US" altLang="ko-KR" sz="2400" dirty="0" smtClean="0"/>
          </a:p>
          <a:p>
            <a:r>
              <a:rPr lang="ko-KR" altLang="en-US" sz="2400" b="1" dirty="0" smtClean="0"/>
              <a:t>게시판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상담소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상담자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치료자 소개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공지사항 </a:t>
            </a:r>
            <a:r>
              <a:rPr lang="en-US" altLang="ko-KR" sz="2400" dirty="0" smtClean="0"/>
              <a:t>/ FAQ / Q&amp;A</a:t>
            </a:r>
          </a:p>
          <a:p>
            <a:r>
              <a:rPr lang="ko-KR" altLang="en-US" sz="2400" b="1" dirty="0" smtClean="0"/>
              <a:t>외부</a:t>
            </a:r>
            <a:r>
              <a:rPr lang="en-US" altLang="ko-KR" sz="2400" b="1" dirty="0" smtClean="0"/>
              <a:t>API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결제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위치</a:t>
            </a:r>
            <a:endParaRPr lang="en-US" altLang="ko-KR" sz="2400" dirty="0" smtClean="0"/>
          </a:p>
          <a:p>
            <a:r>
              <a:rPr lang="en-US" altLang="ko-KR" sz="2400" dirty="0" smtClean="0"/>
              <a:t>Actor</a:t>
            </a:r>
            <a:r>
              <a:rPr lang="ko-KR" altLang="en-US" sz="2400" dirty="0" smtClean="0"/>
              <a:t>별 </a:t>
            </a:r>
            <a:r>
              <a:rPr lang="ko-KR" altLang="en-US" sz="2400" b="1" dirty="0" smtClean="0"/>
              <a:t>수당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수익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r>
              <a:rPr lang="ko-KR" altLang="en-US" sz="2400" b="1" dirty="0" smtClean="0"/>
              <a:t>스케줄 관리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예약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알림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예약 취소</a:t>
            </a:r>
            <a:endParaRPr lang="en-US" altLang="ko-KR" sz="2400" dirty="0" smtClean="0"/>
          </a:p>
          <a:p>
            <a:r>
              <a:rPr lang="ko-KR" altLang="en-US" sz="2400" b="1" dirty="0" smtClean="0"/>
              <a:t>채팅 로그 </a:t>
            </a:r>
            <a:r>
              <a:rPr lang="ko-KR" altLang="en-US" sz="2400" dirty="0" smtClean="0"/>
              <a:t>저장</a:t>
            </a:r>
            <a:endParaRPr lang="en-US" altLang="ko-KR" sz="2400" dirty="0" smtClean="0"/>
          </a:p>
          <a:p>
            <a:r>
              <a:rPr lang="ko-KR" altLang="en-US" sz="2400" b="1" dirty="0" smtClean="0"/>
              <a:t>파일 첨부 </a:t>
            </a:r>
            <a:r>
              <a:rPr lang="ko-KR" altLang="en-US" sz="2400" dirty="0" smtClean="0"/>
              <a:t>전송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33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/>
          <a:lstStyle/>
          <a:p>
            <a:r>
              <a:rPr lang="ko-KR" altLang="en-US" sz="2300" b="1" dirty="0" smtClean="0"/>
              <a:t>홈페이지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메인 </a:t>
            </a:r>
            <a:r>
              <a:rPr lang="en-US" altLang="ko-KR" sz="2300" dirty="0" smtClean="0"/>
              <a:t>&amp; </a:t>
            </a:r>
            <a:r>
              <a:rPr lang="ko-KR" altLang="en-US" sz="2300" dirty="0" smtClean="0"/>
              <a:t>각 메뉴 링크 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로그인 전 </a:t>
            </a:r>
            <a:r>
              <a:rPr lang="en-US" altLang="ko-KR" sz="2300" dirty="0" smtClean="0"/>
              <a:t>/ </a:t>
            </a:r>
            <a:r>
              <a:rPr lang="ko-KR" altLang="en-US" sz="2300" dirty="0" smtClean="0"/>
              <a:t>후</a:t>
            </a:r>
            <a:r>
              <a:rPr lang="en-US" altLang="ko-KR" sz="2300" dirty="0" smtClean="0"/>
              <a:t>)</a:t>
            </a:r>
          </a:p>
          <a:p>
            <a:r>
              <a:rPr lang="ko-KR" altLang="en-US" sz="2300" b="1" dirty="0" smtClean="0"/>
              <a:t>회원</a:t>
            </a:r>
            <a:r>
              <a:rPr lang="ko-KR" altLang="en-US" sz="2300" dirty="0" smtClean="0"/>
              <a:t>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가입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정보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수정</a:t>
            </a:r>
            <a:endParaRPr lang="en-US" altLang="ko-KR" sz="2300" dirty="0" smtClean="0"/>
          </a:p>
          <a:p>
            <a:r>
              <a:rPr lang="ko-KR" altLang="en-US" sz="2300" b="1" dirty="0" err="1" smtClean="0"/>
              <a:t>마이페이지</a:t>
            </a:r>
            <a:r>
              <a:rPr lang="ko-KR" altLang="en-US" sz="2300" dirty="0" smtClean="0"/>
              <a:t> 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 smtClean="0"/>
              <a:t>  1)</a:t>
            </a:r>
            <a:r>
              <a:rPr lang="ko-KR" altLang="en-US" sz="2300" dirty="0" smtClean="0"/>
              <a:t>관리자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 smtClean="0"/>
              <a:t>    - </a:t>
            </a:r>
            <a:r>
              <a:rPr lang="ko-KR" altLang="en-US" sz="2300" dirty="0" smtClean="0"/>
              <a:t>상담자</a:t>
            </a:r>
            <a:r>
              <a:rPr lang="en-US" altLang="ko-KR" sz="2300" dirty="0" smtClean="0"/>
              <a:t>/</a:t>
            </a:r>
            <a:r>
              <a:rPr lang="ko-KR" altLang="en-US" sz="2300" dirty="0" smtClean="0"/>
              <a:t>치료자</a:t>
            </a:r>
            <a:r>
              <a:rPr lang="en-US" altLang="ko-KR" sz="2300" dirty="0" smtClean="0"/>
              <a:t>/</a:t>
            </a:r>
            <a:r>
              <a:rPr lang="ko-KR" altLang="en-US" sz="2300" dirty="0" err="1" smtClean="0"/>
              <a:t>내담자</a:t>
            </a:r>
            <a:r>
              <a:rPr lang="ko-KR" altLang="en-US" sz="2300" dirty="0" smtClean="0"/>
              <a:t> 관리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수당</a:t>
            </a:r>
            <a:r>
              <a:rPr lang="en-US" altLang="ko-KR" sz="2300" dirty="0" smtClean="0"/>
              <a:t>, </a:t>
            </a:r>
            <a:r>
              <a:rPr lang="ko-KR" altLang="en-US" sz="2300" dirty="0" err="1" smtClean="0"/>
              <a:t>내원기록</a:t>
            </a:r>
            <a:r>
              <a:rPr lang="ko-KR" altLang="en-US" sz="2300" dirty="0" smtClean="0"/>
              <a:t> 등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2)</a:t>
            </a:r>
            <a:r>
              <a:rPr lang="ko-KR" altLang="en-US" sz="2300" dirty="0" smtClean="0"/>
              <a:t>상담자</a:t>
            </a:r>
            <a:r>
              <a:rPr lang="en-US" altLang="ko-KR" sz="2300" dirty="0" smtClean="0"/>
              <a:t>&amp;</a:t>
            </a:r>
            <a:r>
              <a:rPr lang="ko-KR" altLang="en-US" sz="2300" dirty="0" smtClean="0"/>
              <a:t>치료자</a:t>
            </a:r>
            <a:endParaRPr lang="en-US" altLang="ko-KR" sz="2300" dirty="0" smtClean="0"/>
          </a:p>
          <a:p>
            <a:pPr lvl="1"/>
            <a:r>
              <a:rPr lang="ko-KR" altLang="en-US" sz="2300" dirty="0" smtClean="0"/>
              <a:t>스케줄 </a:t>
            </a:r>
            <a:r>
              <a:rPr lang="en-US" altLang="ko-KR" sz="2300" dirty="0" smtClean="0"/>
              <a:t>/ </a:t>
            </a:r>
            <a:r>
              <a:rPr lang="ko-KR" altLang="en-US" sz="2300" dirty="0" err="1" smtClean="0"/>
              <a:t>내담자</a:t>
            </a:r>
            <a:r>
              <a:rPr lang="ko-KR" altLang="en-US" sz="2300" dirty="0" smtClean="0"/>
              <a:t> 관리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기록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과제 폴더 등</a:t>
            </a:r>
            <a:r>
              <a:rPr lang="en-US" altLang="ko-KR" sz="2300" dirty="0" smtClean="0"/>
              <a:t>)/ </a:t>
            </a:r>
            <a:r>
              <a:rPr lang="ko-KR" altLang="en-US" sz="2300" dirty="0" smtClean="0"/>
              <a:t>수당</a:t>
            </a:r>
            <a:r>
              <a:rPr lang="en-US" altLang="ko-KR" sz="2300" dirty="0" smtClean="0"/>
              <a:t>or</a:t>
            </a:r>
            <a:r>
              <a:rPr lang="ko-KR" altLang="en-US" sz="2300" dirty="0" smtClean="0"/>
              <a:t>수익 </a:t>
            </a:r>
            <a:r>
              <a:rPr lang="en-US" altLang="ko-KR" sz="2300" dirty="0" smtClean="0"/>
              <a:t>/ </a:t>
            </a:r>
            <a:r>
              <a:rPr lang="ko-KR" altLang="en-US" sz="2300" dirty="0" smtClean="0"/>
              <a:t>실적 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b="1" dirty="0" smtClean="0"/>
              <a:t>  </a:t>
            </a:r>
            <a:r>
              <a:rPr lang="en-US" altLang="ko-KR" sz="2300" dirty="0" smtClean="0"/>
              <a:t>3)</a:t>
            </a:r>
            <a:r>
              <a:rPr lang="ko-KR" altLang="en-US" sz="2300" dirty="0" err="1" smtClean="0"/>
              <a:t>내담자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300" dirty="0"/>
              <a:t> </a:t>
            </a:r>
            <a:r>
              <a:rPr lang="en-US" altLang="ko-KR" sz="2300" dirty="0" smtClean="0"/>
              <a:t>   - </a:t>
            </a:r>
            <a:r>
              <a:rPr lang="ko-KR" altLang="en-US" sz="2300" dirty="0" err="1" smtClean="0"/>
              <a:t>내원</a:t>
            </a:r>
            <a:r>
              <a:rPr lang="ko-KR" altLang="en-US" sz="2300" dirty="0" smtClean="0"/>
              <a:t> 기록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일시</a:t>
            </a:r>
            <a:r>
              <a:rPr lang="en-US" altLang="ko-KR" sz="2300" dirty="0" smtClean="0"/>
              <a:t>), </a:t>
            </a:r>
            <a:r>
              <a:rPr lang="ko-KR" altLang="en-US" sz="2300" dirty="0" smtClean="0"/>
              <a:t>과제 폴더</a:t>
            </a:r>
            <a:endParaRPr lang="en-US" altLang="ko-KR" sz="2300" dirty="0" smtClean="0"/>
          </a:p>
          <a:p>
            <a:r>
              <a:rPr lang="ko-KR" altLang="en-US" sz="2300" b="1" dirty="0" smtClean="0"/>
              <a:t>채팅 화면 </a:t>
            </a:r>
            <a:r>
              <a:rPr lang="en-US" altLang="ko-KR" sz="2300" b="1" dirty="0" smtClean="0"/>
              <a:t>: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문자 </a:t>
            </a:r>
            <a:r>
              <a:rPr lang="en-US" altLang="ko-KR" sz="2300" dirty="0" smtClean="0"/>
              <a:t>/ </a:t>
            </a:r>
            <a:r>
              <a:rPr lang="ko-KR" altLang="en-US" sz="2300" dirty="0" smtClean="0"/>
              <a:t>화상 </a:t>
            </a:r>
            <a:r>
              <a:rPr lang="en-US" altLang="ko-KR" sz="2300" dirty="0" smtClean="0"/>
              <a:t>(1:1 / </a:t>
            </a:r>
            <a:r>
              <a:rPr lang="ko-KR" altLang="en-US" sz="2300" dirty="0" smtClean="0"/>
              <a:t>다자간</a:t>
            </a:r>
            <a:r>
              <a:rPr lang="en-US" altLang="ko-KR" sz="2300" dirty="0" smtClean="0"/>
              <a:t>)</a:t>
            </a:r>
          </a:p>
          <a:p>
            <a:r>
              <a:rPr lang="ko-KR" altLang="en-US" sz="2300" b="1" dirty="0" smtClean="0"/>
              <a:t>게시판</a:t>
            </a:r>
            <a:r>
              <a:rPr lang="ko-KR" altLang="en-US" sz="2300" dirty="0" smtClean="0"/>
              <a:t> 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상담소 </a:t>
            </a:r>
            <a:r>
              <a:rPr lang="ko-KR" altLang="en-US" sz="2300" dirty="0"/>
              <a:t>소개 </a:t>
            </a:r>
            <a:r>
              <a:rPr lang="en-US" altLang="ko-KR" sz="2300" dirty="0"/>
              <a:t>/ </a:t>
            </a:r>
            <a:r>
              <a:rPr lang="ko-KR" altLang="en-US" sz="2300" dirty="0"/>
              <a:t>상담자</a:t>
            </a:r>
            <a:r>
              <a:rPr lang="en-US" altLang="ko-KR" sz="2300" dirty="0"/>
              <a:t>-</a:t>
            </a:r>
            <a:r>
              <a:rPr lang="ko-KR" altLang="en-US" sz="2300" dirty="0"/>
              <a:t>치료자 소개 </a:t>
            </a:r>
            <a:r>
              <a:rPr lang="en-US" altLang="ko-KR" sz="2300" dirty="0"/>
              <a:t>/ </a:t>
            </a:r>
            <a:r>
              <a:rPr lang="ko-KR" altLang="en-US" sz="2300" dirty="0"/>
              <a:t>공지사항 </a:t>
            </a:r>
            <a:r>
              <a:rPr lang="en-US" altLang="ko-KR" sz="2300" dirty="0"/>
              <a:t>/ FAQ / </a:t>
            </a:r>
            <a:r>
              <a:rPr lang="en-US" altLang="ko-KR" sz="2300" dirty="0" smtClean="0"/>
              <a:t>Q&amp;A</a:t>
            </a:r>
          </a:p>
          <a:p>
            <a:r>
              <a:rPr lang="ko-KR" altLang="en-US" sz="2300" b="1" dirty="0" smtClean="0"/>
              <a:t>예약 화면</a:t>
            </a:r>
            <a:endParaRPr lang="en-US" altLang="ko-KR" sz="2300" b="1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53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시퀀스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내담자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/>
          <a:lstStyle/>
          <a:p>
            <a:r>
              <a:rPr lang="ko-KR" altLang="en-US" sz="2000" b="1" dirty="0"/>
              <a:t>홈페이지 가입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로그인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기본 시나리오</a:t>
            </a:r>
            <a:r>
              <a:rPr lang="en-US" altLang="ko-KR" sz="2000" b="1" dirty="0" smtClean="0"/>
              <a:t>1</a:t>
            </a:r>
          </a:p>
          <a:p>
            <a:pPr lvl="1"/>
            <a:r>
              <a:rPr lang="ko-KR" altLang="en-US" sz="2000" b="1" dirty="0" smtClean="0">
                <a:solidFill>
                  <a:srgbClr val="0070C0"/>
                </a:solidFill>
              </a:rPr>
              <a:t>상담 예약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 smtClean="0">
                <a:solidFill>
                  <a:srgbClr val="0070C0"/>
                </a:solidFill>
              </a:rPr>
              <a:t>과제 다운로드 </a:t>
            </a:r>
            <a:r>
              <a:rPr lang="en-US" altLang="ko-KR" sz="2000" dirty="0" smtClean="0">
                <a:solidFill>
                  <a:srgbClr val="0070C0"/>
                </a:solidFill>
              </a:rPr>
              <a:t>- </a:t>
            </a:r>
            <a:r>
              <a:rPr lang="ko-KR" altLang="en-US" sz="2000" dirty="0" smtClean="0">
                <a:solidFill>
                  <a:srgbClr val="0070C0"/>
                </a:solidFill>
              </a:rPr>
              <a:t>과제 제출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상담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내원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or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채팅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b="1" dirty="0"/>
              <a:t>기본 </a:t>
            </a:r>
            <a:r>
              <a:rPr lang="ko-KR" altLang="en-US" sz="2000" b="1" dirty="0" smtClean="0"/>
              <a:t>시나리오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  <a:p>
            <a:pPr lvl="1"/>
            <a:r>
              <a:rPr lang="ko-KR" altLang="en-US" sz="2000" b="1" dirty="0">
                <a:solidFill>
                  <a:srgbClr val="FF0000"/>
                </a:solidFill>
              </a:rPr>
              <a:t>검사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내원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– </a:t>
            </a:r>
            <a:r>
              <a:rPr lang="ko-KR" altLang="en-US" sz="2000" b="1" dirty="0">
                <a:solidFill>
                  <a:srgbClr val="FF0000"/>
                </a:solidFill>
              </a:rPr>
              <a:t>검사결과 보고서 수령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내원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r>
              <a:rPr lang="ko-KR" altLang="en-US" sz="2000" b="1" dirty="0"/>
              <a:t>기본 </a:t>
            </a:r>
            <a:r>
              <a:rPr lang="ko-KR" altLang="en-US" sz="2000" b="1" dirty="0" smtClean="0"/>
              <a:t>시나리오</a:t>
            </a:r>
            <a:r>
              <a:rPr lang="en-US" altLang="ko-KR" sz="2000" b="1" dirty="0" smtClean="0"/>
              <a:t>3</a:t>
            </a:r>
            <a:endParaRPr lang="en-US" altLang="ko-KR" sz="2000" b="1" dirty="0"/>
          </a:p>
          <a:p>
            <a:pPr lvl="1"/>
            <a:r>
              <a:rPr lang="ko-KR" altLang="en-US" sz="2000" b="1" dirty="0" smtClean="0">
                <a:solidFill>
                  <a:srgbClr val="0070C0"/>
                </a:solidFill>
              </a:rPr>
              <a:t>상담 </a:t>
            </a:r>
            <a:r>
              <a:rPr lang="ko-KR" altLang="en-US" sz="2000" b="1" dirty="0">
                <a:solidFill>
                  <a:srgbClr val="0070C0"/>
                </a:solidFill>
              </a:rPr>
              <a:t>예약 </a:t>
            </a:r>
            <a:r>
              <a:rPr lang="en-US" altLang="ko-KR" sz="2000" dirty="0">
                <a:solidFill>
                  <a:srgbClr val="0070C0"/>
                </a:solidFill>
              </a:rPr>
              <a:t>– </a:t>
            </a:r>
            <a:r>
              <a:rPr lang="ko-KR" altLang="en-US" sz="2000" dirty="0">
                <a:solidFill>
                  <a:srgbClr val="0070C0"/>
                </a:solidFill>
              </a:rPr>
              <a:t>과제 다운로드 </a:t>
            </a:r>
            <a:r>
              <a:rPr lang="en-US" altLang="ko-KR" sz="2000" dirty="0">
                <a:solidFill>
                  <a:srgbClr val="0070C0"/>
                </a:solidFill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</a:rPr>
              <a:t>과제 제출 </a:t>
            </a:r>
            <a:r>
              <a:rPr lang="en-US" altLang="ko-KR" sz="2000" dirty="0">
                <a:solidFill>
                  <a:srgbClr val="0070C0"/>
                </a:solidFill>
              </a:rPr>
              <a:t>– </a:t>
            </a:r>
            <a:r>
              <a:rPr lang="ko-KR" altLang="en-US" sz="2000" b="1" dirty="0">
                <a:solidFill>
                  <a:srgbClr val="0070C0"/>
                </a:solidFill>
              </a:rPr>
              <a:t>상담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내원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or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채팅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/>
              <a:t>–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검사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내원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검사결과 보고서 수령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내원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2000" dirty="0"/>
          </a:p>
          <a:p>
            <a:r>
              <a:rPr lang="ko-KR" altLang="en-US" sz="2000" b="1" dirty="0"/>
              <a:t>기본 </a:t>
            </a:r>
            <a:r>
              <a:rPr lang="ko-KR" altLang="en-US" sz="2000" b="1" dirty="0" smtClean="0"/>
              <a:t>시나리오</a:t>
            </a:r>
            <a:r>
              <a:rPr lang="en-US" altLang="ko-KR" sz="2000" b="1" dirty="0" smtClean="0"/>
              <a:t>4</a:t>
            </a:r>
            <a:endParaRPr lang="en-US" altLang="ko-KR" sz="20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검사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검사결과 보고서 수령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내원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– </a:t>
            </a:r>
            <a:r>
              <a:rPr lang="ko-KR" altLang="en-US" sz="2000" b="1" dirty="0">
                <a:solidFill>
                  <a:srgbClr val="0070C0"/>
                </a:solidFill>
              </a:rPr>
              <a:t>상담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예약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smtClean="0">
                <a:solidFill>
                  <a:srgbClr val="0070C0"/>
                </a:solidFill>
              </a:rPr>
              <a:t>– </a:t>
            </a:r>
            <a:r>
              <a:rPr lang="ko-KR" altLang="en-US" sz="2000" dirty="0">
                <a:solidFill>
                  <a:srgbClr val="0070C0"/>
                </a:solidFill>
              </a:rPr>
              <a:t>과제 다운로드 </a:t>
            </a:r>
            <a:r>
              <a:rPr lang="en-US" altLang="ko-KR" sz="2000" dirty="0">
                <a:solidFill>
                  <a:srgbClr val="0070C0"/>
                </a:solidFill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</a:rPr>
              <a:t>과제 제출 </a:t>
            </a:r>
            <a:r>
              <a:rPr lang="en-US" altLang="ko-KR" sz="2000" dirty="0">
                <a:solidFill>
                  <a:srgbClr val="0070C0"/>
                </a:solidFill>
              </a:rPr>
              <a:t>– </a:t>
            </a:r>
            <a:r>
              <a:rPr lang="ko-KR" altLang="en-US" sz="2000" b="1" dirty="0">
                <a:solidFill>
                  <a:srgbClr val="0070C0"/>
                </a:solidFill>
              </a:rPr>
              <a:t>상담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내원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or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채팅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7297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시퀀스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내담자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/>
          <a:lstStyle/>
          <a:p>
            <a:r>
              <a:rPr lang="ko-KR" altLang="en-US" sz="2000" b="1" dirty="0" smtClean="0"/>
              <a:t>옵션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[</a:t>
            </a:r>
            <a:r>
              <a:rPr lang="ko-KR" altLang="en-US" sz="2000" b="1" dirty="0" smtClean="0"/>
              <a:t>온라인</a:t>
            </a:r>
            <a:r>
              <a:rPr lang="en-US" altLang="ko-KR" sz="2000" b="1" dirty="0" smtClean="0"/>
              <a:t>]</a:t>
            </a:r>
            <a:r>
              <a:rPr lang="ko-KR" altLang="en-US" sz="2000" b="1" dirty="0" smtClean="0"/>
              <a:t> 상담 치료를 받을 경우</a:t>
            </a:r>
            <a:endParaRPr lang="en-US" altLang="ko-KR" sz="2000" b="1" dirty="0" smtClean="0"/>
          </a:p>
          <a:p>
            <a:pPr marL="712788" lvl="1" indent="-312738">
              <a:buFontTx/>
              <a:buChar char="-"/>
            </a:pPr>
            <a:r>
              <a:rPr lang="ko-KR" altLang="en-US" sz="2000" dirty="0" smtClean="0"/>
              <a:t>치료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상담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예약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결제 </a:t>
            </a:r>
            <a:r>
              <a:rPr lang="en-US" altLang="ko-KR" sz="2000" dirty="0"/>
              <a:t>&amp;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과제 다운로드</a:t>
            </a:r>
            <a:r>
              <a:rPr lang="en-US" altLang="ko-KR" sz="2000" dirty="0"/>
              <a:t> (</a:t>
            </a:r>
            <a:r>
              <a:rPr lang="ko-KR" altLang="en-US" sz="2000" dirty="0" err="1"/>
              <a:t>필요시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과제 제출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필요시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/>
              <a:t>상담</a:t>
            </a:r>
            <a:r>
              <a:rPr lang="en-US" altLang="ko-KR" sz="2000" dirty="0"/>
              <a:t>(</a:t>
            </a:r>
            <a:r>
              <a:rPr lang="ko-KR" altLang="en-US" sz="2000" dirty="0" smtClean="0"/>
              <a:t>채팅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화상채팅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pPr marL="712788" lvl="1" indent="-312738">
              <a:buFontTx/>
              <a:buChar char="-"/>
            </a:pPr>
            <a:r>
              <a:rPr lang="ko-KR" altLang="en-US" sz="2000" dirty="0" smtClean="0"/>
              <a:t>치</a:t>
            </a:r>
            <a:r>
              <a:rPr lang="ko-KR" altLang="en-US" sz="2000" dirty="0"/>
              <a:t>료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종료시까지</a:t>
            </a:r>
            <a:r>
              <a:rPr lang="ko-KR" altLang="en-US" sz="2000" dirty="0"/>
              <a:t> 상기 과정 </a:t>
            </a: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pPr marL="712788" lvl="1" indent="-312738">
              <a:buFontTx/>
              <a:buChar char="-"/>
            </a:pPr>
            <a:endParaRPr lang="en-US" altLang="ko-KR" sz="2000" dirty="0" smtClean="0"/>
          </a:p>
          <a:p>
            <a:r>
              <a:rPr lang="ko-KR" altLang="en-US" sz="2000" b="1" dirty="0" smtClean="0"/>
              <a:t>옵션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오프라인 </a:t>
            </a:r>
            <a:r>
              <a:rPr lang="ko-KR" altLang="en-US" sz="2000" b="1" dirty="0"/>
              <a:t>상담 치료를 받을 경우</a:t>
            </a:r>
            <a:endParaRPr lang="en-US" altLang="ko-KR" sz="2000" b="1" dirty="0"/>
          </a:p>
          <a:p>
            <a:pPr marL="712788" lvl="1" indent="-312738">
              <a:buFontTx/>
              <a:buChar char="-"/>
            </a:pPr>
            <a:r>
              <a:rPr lang="ko-KR" altLang="en-US" sz="2000" dirty="0" smtClean="0"/>
              <a:t>치료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예약 </a:t>
            </a:r>
            <a:r>
              <a:rPr lang="en-US" altLang="ko-KR" sz="2000" dirty="0"/>
              <a:t>– </a:t>
            </a:r>
            <a:r>
              <a:rPr lang="ko-KR" altLang="en-US" sz="2000" dirty="0"/>
              <a:t>결제 </a:t>
            </a:r>
            <a:r>
              <a:rPr lang="en-US" altLang="ko-KR" sz="2000" dirty="0" smtClean="0"/>
              <a:t>&amp; </a:t>
            </a:r>
            <a:r>
              <a:rPr lang="ko-KR" altLang="en-US" sz="2000" dirty="0"/>
              <a:t>과제 다운로드</a:t>
            </a:r>
            <a:r>
              <a:rPr lang="en-US" altLang="ko-KR" sz="2000" dirty="0"/>
              <a:t> (</a:t>
            </a:r>
            <a:r>
              <a:rPr lang="ko-KR" altLang="en-US" sz="2000" dirty="0" err="1"/>
              <a:t>필요시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과제 제출</a:t>
            </a:r>
            <a:r>
              <a:rPr lang="en-US" altLang="ko-KR" sz="2000" dirty="0"/>
              <a:t> (</a:t>
            </a:r>
            <a:r>
              <a:rPr lang="ko-KR" altLang="en-US" sz="2000" dirty="0" err="1"/>
              <a:t>필요시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치</a:t>
            </a:r>
            <a:r>
              <a:rPr lang="ko-KR" altLang="en-US" sz="2000" dirty="0"/>
              <a:t>료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내원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712788" lvl="1" indent="-312738">
              <a:buFontTx/>
              <a:buChar char="-"/>
            </a:pPr>
            <a:r>
              <a:rPr lang="ko-KR" altLang="en-US" sz="2000" dirty="0" smtClean="0"/>
              <a:t>치</a:t>
            </a:r>
            <a:r>
              <a:rPr lang="ko-KR" altLang="en-US" sz="2000" dirty="0"/>
              <a:t>료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종료시까지</a:t>
            </a:r>
            <a:r>
              <a:rPr lang="ko-KR" altLang="en-US" sz="2000" dirty="0"/>
              <a:t> 상기 과정 반복</a:t>
            </a:r>
            <a:endParaRPr lang="en-US" altLang="ko-KR" sz="2000" dirty="0"/>
          </a:p>
          <a:p>
            <a:pPr marL="712788" lvl="1" indent="-312738">
              <a:buFontTx/>
              <a:buChar char="-"/>
            </a:pPr>
            <a:endParaRPr lang="en-US" altLang="ko-KR" sz="2000" dirty="0"/>
          </a:p>
          <a:p>
            <a:r>
              <a:rPr lang="ko-KR" altLang="en-US" sz="2000" b="1" dirty="0" smtClean="0"/>
              <a:t>옵션</a:t>
            </a:r>
            <a:r>
              <a:rPr lang="en-US" altLang="ko-KR" sz="2000" b="1" dirty="0" smtClean="0"/>
              <a:t>3 : [</a:t>
            </a:r>
            <a:r>
              <a:rPr lang="ko-KR" altLang="en-US" sz="2000" b="1" dirty="0" smtClean="0"/>
              <a:t>오프라인 음악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미술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놀이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언어 치료를 받을 경우</a:t>
            </a:r>
            <a:endParaRPr lang="en-US" altLang="ko-KR" sz="2000" b="1" dirty="0" smtClean="0"/>
          </a:p>
          <a:p>
            <a:pPr lvl="1" indent="-342900">
              <a:buFontTx/>
              <a:buChar char="-"/>
            </a:pPr>
            <a:r>
              <a:rPr lang="ko-KR" altLang="en-US" sz="2000" dirty="0" smtClean="0"/>
              <a:t>치료 예약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결제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치료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내원</a:t>
            </a:r>
            <a:r>
              <a:rPr lang="en-US" altLang="ko-KR" sz="2000" dirty="0" smtClean="0"/>
              <a:t>)</a:t>
            </a:r>
          </a:p>
          <a:p>
            <a:pPr lvl="1" indent="-342900">
              <a:buFontTx/>
              <a:buChar char="-"/>
            </a:pPr>
            <a:r>
              <a:rPr lang="ko-KR" altLang="en-US" sz="2000" dirty="0" smtClean="0"/>
              <a:t>치</a:t>
            </a:r>
            <a:r>
              <a:rPr lang="ko-KR" altLang="en-US" sz="2000" dirty="0"/>
              <a:t>료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종료시까지</a:t>
            </a:r>
            <a:r>
              <a:rPr lang="ko-KR" altLang="en-US" sz="2000" dirty="0"/>
              <a:t> 상기 과정 반복</a:t>
            </a:r>
            <a:endParaRPr lang="en-US" altLang="ko-KR" sz="2000" dirty="0"/>
          </a:p>
          <a:p>
            <a:pPr lvl="1" indent="-342900">
              <a:buFontTx/>
              <a:buChar char="-"/>
            </a:pP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578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시퀀스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치료자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/>
          <a:lstStyle/>
          <a:p>
            <a:r>
              <a:rPr lang="ko-KR" altLang="en-US" sz="2000" b="1" dirty="0" smtClean="0"/>
              <a:t>상담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치료 시나리오</a:t>
            </a:r>
            <a:endParaRPr lang="en-US" altLang="ko-KR" sz="2000" b="1" dirty="0" smtClean="0"/>
          </a:p>
          <a:p>
            <a:pPr marL="742950" lvl="2" indent="-342900">
              <a:buFontTx/>
              <a:buChar char="-"/>
            </a:pPr>
            <a:r>
              <a:rPr lang="ko-KR" altLang="en-US" sz="2000" dirty="0" smtClean="0"/>
              <a:t>홈페이지 </a:t>
            </a:r>
            <a:r>
              <a:rPr lang="ko-KR" altLang="en-US" sz="2000" dirty="0"/>
              <a:t>가입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– </a:t>
            </a:r>
            <a:r>
              <a:rPr lang="ko-KR" altLang="en-US" sz="2000" dirty="0"/>
              <a:t>가능 스케줄 등록 </a:t>
            </a:r>
            <a:endParaRPr lang="en-US" altLang="ko-KR" sz="2000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err="1" smtClean="0">
                <a:solidFill>
                  <a:srgbClr val="0070C0"/>
                </a:solidFill>
              </a:rPr>
              <a:t>상담시</a:t>
            </a:r>
            <a:r>
              <a:rPr lang="ko-KR" altLang="en-US" sz="2000" dirty="0" smtClean="0">
                <a:solidFill>
                  <a:srgbClr val="0070C0"/>
                </a:solidFill>
              </a:rPr>
              <a:t> 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742950" lvl="2" indent="-342900">
              <a:buFontTx/>
              <a:buChar char="-"/>
            </a:pPr>
            <a:r>
              <a:rPr lang="ko-KR" altLang="en-US" sz="2000" dirty="0" smtClean="0"/>
              <a:t>내담자가 </a:t>
            </a:r>
            <a:r>
              <a:rPr lang="ko-KR" altLang="en-US" sz="2000" dirty="0" err="1"/>
              <a:t>예약시</a:t>
            </a:r>
            <a:r>
              <a:rPr lang="ko-KR" altLang="en-US" sz="2000" dirty="0"/>
              <a:t> 알림 수신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스케줄 확인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내담자의 </a:t>
            </a:r>
            <a:r>
              <a:rPr lang="ko-KR" altLang="en-US" sz="2000" dirty="0"/>
              <a:t>과제 수신 </a:t>
            </a:r>
            <a:r>
              <a:rPr lang="en-US" altLang="ko-KR" sz="2000" dirty="0"/>
              <a:t>– </a:t>
            </a:r>
            <a:r>
              <a:rPr lang="ko-KR" altLang="en-US" sz="2000" b="1" dirty="0">
                <a:solidFill>
                  <a:srgbClr val="0070C0"/>
                </a:solidFill>
              </a:rPr>
              <a:t>상담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내원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or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채팅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</a:p>
          <a:p>
            <a:pPr marL="742950" lvl="2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000" b="1" dirty="0" err="1" smtClean="0">
                <a:solidFill>
                  <a:srgbClr val="FF3300"/>
                </a:solidFill>
              </a:rPr>
              <a:t>검</a:t>
            </a:r>
            <a:r>
              <a:rPr lang="ko-KR" altLang="en-US" sz="2000" b="1" dirty="0" err="1">
                <a:solidFill>
                  <a:srgbClr val="FF3300"/>
                </a:solidFill>
              </a:rPr>
              <a:t>사</a:t>
            </a:r>
            <a:r>
              <a:rPr lang="ko-KR" altLang="en-US" sz="2000" b="1" dirty="0" err="1" smtClean="0">
                <a:solidFill>
                  <a:srgbClr val="FF3300"/>
                </a:solidFill>
              </a:rPr>
              <a:t>시</a:t>
            </a:r>
            <a:r>
              <a:rPr lang="ko-KR" altLang="en-US" sz="2000" dirty="0" smtClean="0">
                <a:solidFill>
                  <a:srgbClr val="FF3300"/>
                </a:solidFill>
              </a:rPr>
              <a:t> </a:t>
            </a:r>
            <a:endParaRPr lang="en-US" altLang="ko-KR" sz="2000" dirty="0">
              <a:solidFill>
                <a:srgbClr val="FF3300"/>
              </a:solidFill>
            </a:endParaRPr>
          </a:p>
          <a:p>
            <a:pPr marL="742950" lvl="2" indent="-342900">
              <a:buFontTx/>
              <a:buChar char="-"/>
            </a:pPr>
            <a:r>
              <a:rPr lang="ko-KR" altLang="en-US" sz="2000" dirty="0"/>
              <a:t>내담자가 </a:t>
            </a:r>
            <a:r>
              <a:rPr lang="ko-KR" altLang="en-US" sz="2000" dirty="0" err="1"/>
              <a:t>예약시</a:t>
            </a:r>
            <a:r>
              <a:rPr lang="ko-KR" altLang="en-US" sz="2000" dirty="0"/>
              <a:t> 알림 수신 </a:t>
            </a:r>
            <a:r>
              <a:rPr lang="en-US" altLang="ko-KR" sz="2000" dirty="0"/>
              <a:t>– </a:t>
            </a:r>
            <a:r>
              <a:rPr lang="ko-KR" altLang="en-US" sz="2000" dirty="0"/>
              <a:t>스케줄 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– </a:t>
            </a:r>
            <a:r>
              <a:rPr lang="ko-KR" altLang="en-US" sz="2000" b="1" dirty="0">
                <a:solidFill>
                  <a:srgbClr val="FF0000"/>
                </a:solidFill>
              </a:rPr>
              <a:t>검사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내원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– </a:t>
            </a:r>
            <a:r>
              <a:rPr lang="ko-KR" altLang="en-US" sz="2000" b="1" dirty="0">
                <a:solidFill>
                  <a:srgbClr val="FF0000"/>
                </a:solidFill>
              </a:rPr>
              <a:t>검사결과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보고서 직접 전달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err="1">
                <a:solidFill>
                  <a:srgbClr val="FF0000"/>
                </a:solidFill>
              </a:rPr>
              <a:t>내원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수당 계산</a:t>
            </a:r>
            <a:endParaRPr lang="en-US" altLang="ko-KR" sz="2000" b="1" dirty="0" smtClean="0"/>
          </a:p>
          <a:p>
            <a:pPr marL="361950" lvl="2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/>
              <a:t>로그인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수당 확인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49050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예약 관리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상담자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치료자가 </a:t>
            </a:r>
            <a:r>
              <a:rPr lang="ko-KR" altLang="en-US" sz="2000" dirty="0" err="1" smtClean="0"/>
              <a:t>취소시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내담자와</a:t>
            </a:r>
            <a:r>
              <a:rPr lang="ko-KR" altLang="en-US" sz="2000" dirty="0" smtClean="0"/>
              <a:t> 연락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알림 </a:t>
            </a:r>
            <a:r>
              <a:rPr lang="en-US" altLang="ko-KR" sz="2000" dirty="0" smtClean="0"/>
              <a:t>…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게시판 관리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– </a:t>
            </a:r>
            <a:r>
              <a:rPr lang="ko-KR" altLang="en-US" sz="2000" dirty="0"/>
              <a:t>상담소 소개 </a:t>
            </a:r>
            <a:r>
              <a:rPr lang="en-US" altLang="ko-KR" sz="2000" dirty="0"/>
              <a:t>/ </a:t>
            </a:r>
            <a:r>
              <a:rPr lang="ko-KR" altLang="en-US" sz="2000" dirty="0"/>
              <a:t>상담자</a:t>
            </a:r>
            <a:r>
              <a:rPr lang="en-US" altLang="ko-KR" sz="2000" dirty="0"/>
              <a:t>-</a:t>
            </a:r>
            <a:r>
              <a:rPr lang="ko-KR" altLang="en-US" sz="2000" dirty="0"/>
              <a:t>치료자 소개 </a:t>
            </a:r>
            <a:r>
              <a:rPr lang="en-US" altLang="ko-KR" sz="2000" dirty="0"/>
              <a:t>/ </a:t>
            </a:r>
            <a:r>
              <a:rPr lang="ko-KR" altLang="en-US" sz="2000" dirty="0"/>
              <a:t>공지사항 </a:t>
            </a:r>
            <a:r>
              <a:rPr lang="en-US" altLang="ko-KR" sz="2000" dirty="0"/>
              <a:t>/ FAQ / </a:t>
            </a:r>
            <a:r>
              <a:rPr lang="en-US" altLang="ko-KR" sz="2000" dirty="0" smtClean="0"/>
              <a:t>Q&amp;A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수당 관리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상담자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치료사 별 관리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기간별 관리 </a:t>
            </a:r>
            <a:r>
              <a:rPr lang="en-US" altLang="ko-KR" sz="2000" dirty="0" smtClean="0"/>
              <a:t>…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실적 관리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상담 후 치료 연결 확률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상담 회기 수 등 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회원 관리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가입 승인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삭제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이메일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문자 송부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b="1" dirty="0" smtClean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007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6052"/>
            <a:ext cx="8877089" cy="77809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3. Main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Frame (</a:t>
            </a:r>
            <a:r>
              <a:rPr lang="ko-KR" altLang="en-US" sz="3200" dirty="0" smtClean="0"/>
              <a:t>기본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로그</a:t>
            </a:r>
            <a:r>
              <a:rPr lang="ko-KR" altLang="en-US" sz="3200" dirty="0"/>
              <a:t>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031855" y="1453754"/>
            <a:ext cx="6938068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4327" y="1499296"/>
            <a:ext cx="6850965" cy="670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사이트명</a:t>
            </a:r>
            <a:r>
              <a:rPr lang="en-US" altLang="ko-KR" dirty="0" smtClean="0"/>
              <a:t>+</a:t>
            </a:r>
            <a:r>
              <a:rPr lang="ko-KR" altLang="en-US" dirty="0" smtClean="0"/>
              <a:t>배경 사진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64327" y="5847274"/>
            <a:ext cx="6850965" cy="6735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팀명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및 번호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65710"/>
              </p:ext>
            </p:extLst>
          </p:nvPr>
        </p:nvGraphicFramePr>
        <p:xfrm>
          <a:off x="2064328" y="2196955"/>
          <a:ext cx="685096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774"/>
                <a:gridCol w="1336774"/>
                <a:gridCol w="1420322"/>
                <a:gridCol w="1420322"/>
                <a:gridCol w="1336774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센터소개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상담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검사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치료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예약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335237" y="2749898"/>
            <a:ext cx="6269211" cy="303186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1520" y="4049805"/>
            <a:ext cx="1152128" cy="432048"/>
          </a:xfrm>
          <a:prstGeom prst="roundRect">
            <a:avLst>
              <a:gd name="adj" fmla="val 4271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17" idx="3"/>
            <a:endCxn id="16" idx="1"/>
          </p:cNvCxnSpPr>
          <p:nvPr/>
        </p:nvCxnSpPr>
        <p:spPr>
          <a:xfrm>
            <a:off x="1403648" y="4265829"/>
            <a:ext cx="931589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" name="그룹 2"/>
          <p:cNvGrpSpPr/>
          <p:nvPr/>
        </p:nvGrpSpPr>
        <p:grpSpPr>
          <a:xfrm>
            <a:off x="2433710" y="2936976"/>
            <a:ext cx="6092679" cy="2724273"/>
            <a:chOff x="2433710" y="2936976"/>
            <a:chExt cx="6092679" cy="2724273"/>
          </a:xfrm>
        </p:grpSpPr>
        <p:sp>
          <p:nvSpPr>
            <p:cNvPr id="21" name="직사각형 20"/>
            <p:cNvSpPr/>
            <p:nvPr/>
          </p:nvSpPr>
          <p:spPr>
            <a:xfrm>
              <a:off x="2433710" y="2936976"/>
              <a:ext cx="2935813" cy="137952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센터 및 상담자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치료자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간략하게 소개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85547" y="2936977"/>
              <a:ext cx="2940842" cy="272427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예약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33710" y="4365303"/>
              <a:ext cx="2935813" cy="129594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온라인 상담 게시판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일부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433711" y="2857500"/>
            <a:ext cx="3506441" cy="28575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597216" y="3218993"/>
            <a:ext cx="2988332" cy="2160240"/>
            <a:chOff x="1619672" y="3429000"/>
            <a:chExt cx="2988332" cy="2160240"/>
          </a:xfrm>
        </p:grpSpPr>
        <p:sp>
          <p:nvSpPr>
            <p:cNvPr id="36" name="직사각형 35"/>
            <p:cNvSpPr/>
            <p:nvPr/>
          </p:nvSpPr>
          <p:spPr>
            <a:xfrm>
              <a:off x="1619672" y="3429000"/>
              <a:ext cx="2988332" cy="2160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35696" y="3573016"/>
              <a:ext cx="25922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ID :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35696" y="4071032"/>
              <a:ext cx="2592288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PWD :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835696" y="4581128"/>
              <a:ext cx="259228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그 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5696" y="5085184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아이디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비번 찾기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    </a:t>
              </a:r>
              <a:r>
                <a:rPr lang="ko-KR" altLang="en-US" sz="1400" dirty="0" smtClean="0"/>
                <a:t>회원가입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619672" y="3429000"/>
              <a:ext cx="2988332" cy="216024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7961811" y="1818402"/>
            <a:ext cx="792088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7523" y="4515137"/>
            <a:ext cx="1531830" cy="1015663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로그인 양식 </a:t>
            </a:r>
            <a:r>
              <a:rPr lang="en-US" altLang="ko-KR" sz="1200" dirty="0" smtClean="0"/>
              <a:t>/ </a:t>
            </a:r>
          </a:p>
          <a:p>
            <a:r>
              <a:rPr lang="ko-KR" altLang="en-US" sz="1200" dirty="0" smtClean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 err="1" smtClean="0"/>
              <a:t>비번찾기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</a:t>
            </a:r>
          </a:p>
          <a:p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Layered </a:t>
            </a:r>
            <a:r>
              <a:rPr lang="en-US" altLang="ko-KR" sz="1200" dirty="0" smtClean="0"/>
              <a:t>Popup</a:t>
            </a:r>
            <a:r>
              <a:rPr lang="ko-KR" altLang="en-US" sz="1200" dirty="0" smtClean="0"/>
              <a:t>으로 </a:t>
            </a:r>
            <a:endParaRPr lang="en-US" altLang="ko-KR" sz="1200" dirty="0" smtClean="0"/>
          </a:p>
          <a:p>
            <a:r>
              <a:rPr lang="ko-KR" altLang="en-US" sz="1200" dirty="0" smtClean="0"/>
              <a:t>활성화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025707" y="1818402"/>
            <a:ext cx="792088" cy="3290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5585547" y="2147471"/>
            <a:ext cx="1836205" cy="157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565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수당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</a:t>
            </a:r>
            <a:r>
              <a:rPr lang="ko-KR" altLang="en-US" dirty="0"/>
              <a:t>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상담 </a:t>
            </a:r>
            <a:r>
              <a:rPr lang="en-US" altLang="ko-KR" dirty="0" smtClean="0"/>
              <a:t>: 10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/ 50min</a:t>
            </a:r>
          </a:p>
          <a:p>
            <a:pPr>
              <a:buFontTx/>
              <a:buChar char="-"/>
            </a:pPr>
            <a:r>
              <a:rPr lang="ko-KR" altLang="en-US" dirty="0" smtClean="0"/>
              <a:t>가족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부부 상담 </a:t>
            </a:r>
            <a:r>
              <a:rPr lang="en-US" altLang="ko-KR" dirty="0" smtClean="0"/>
              <a:t>: 15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/ 90min</a:t>
            </a:r>
          </a:p>
          <a:p>
            <a:pPr>
              <a:buFontTx/>
              <a:buChar char="-"/>
            </a:pPr>
            <a:r>
              <a:rPr lang="ko-KR" altLang="en-US" dirty="0" smtClean="0"/>
              <a:t>오프라인 심리검사 </a:t>
            </a:r>
            <a:r>
              <a:rPr lang="en-US" altLang="ko-KR" dirty="0" smtClean="0"/>
              <a:t>: 40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/ 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~2</a:t>
            </a:r>
            <a:r>
              <a:rPr lang="ko-KR" altLang="en-US" dirty="0" err="1" smtClean="0"/>
              <a:t>시간반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8973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기술면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예약 과정 중 트랜잭션</a:t>
            </a:r>
            <a:endParaRPr lang="en-US" altLang="ko-KR" dirty="0" smtClean="0"/>
          </a:p>
          <a:p>
            <a:r>
              <a:rPr lang="ko-KR" altLang="en-US" dirty="0" smtClean="0"/>
              <a:t>채팅 예약을 하나 하였을 경우 또 다른 시간대</a:t>
            </a:r>
            <a:r>
              <a:rPr lang="en-US" altLang="ko-KR" dirty="0" smtClean="0"/>
              <a:t>/</a:t>
            </a:r>
            <a:r>
              <a:rPr lang="ko-KR" altLang="en-US" smtClean="0"/>
              <a:t>선생님에게 채팅 예약 금지</a:t>
            </a:r>
            <a:endParaRPr lang="en-US" altLang="ko-KR" dirty="0" smtClean="0"/>
          </a:p>
          <a:p>
            <a:r>
              <a:rPr lang="ko-KR" altLang="en-US" dirty="0" err="1" smtClean="0"/>
              <a:t>가입시</a:t>
            </a:r>
            <a:r>
              <a:rPr lang="ko-KR" altLang="en-US" dirty="0" smtClean="0"/>
              <a:t> 실명인증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435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기타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 smtClean="0"/>
              <a:t>회원가입시</a:t>
            </a:r>
            <a:r>
              <a:rPr lang="ko-KR" altLang="en-US" sz="2800" dirty="0" smtClean="0"/>
              <a:t> 실명인증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상담자의 경우 </a:t>
            </a:r>
            <a:r>
              <a:rPr lang="ko-KR" altLang="en-US" sz="2800" dirty="0" err="1" smtClean="0"/>
              <a:t>치료자를</a:t>
            </a:r>
            <a:r>
              <a:rPr lang="ko-KR" altLang="en-US" sz="2800" dirty="0" smtClean="0"/>
              <a:t> 겸할 수 있음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상담자</a:t>
            </a:r>
            <a:r>
              <a:rPr lang="en-US" altLang="ko-KR" sz="2800" dirty="0" smtClean="0"/>
              <a:t>/</a:t>
            </a:r>
            <a:r>
              <a:rPr lang="ko-KR" altLang="en-US" sz="2800" dirty="0" err="1" smtClean="0"/>
              <a:t>치료자들의</a:t>
            </a:r>
            <a:r>
              <a:rPr lang="ko-KR" altLang="en-US" sz="2800" dirty="0" smtClean="0"/>
              <a:t> 신상정보 보안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err="1" smtClean="0"/>
              <a:t>내담자</a:t>
            </a:r>
            <a:r>
              <a:rPr lang="ko-KR" altLang="en-US" sz="2800" dirty="0" smtClean="0"/>
              <a:t> 로그인시 특별히 따로 볼 수 있는 정보는 없음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9083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추후 고려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위기상담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긴급상담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미디어치료를 영화치료로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자가진단테스트</a:t>
            </a:r>
            <a:endParaRPr lang="en-US" altLang="ko-KR" dirty="0" smtClean="0"/>
          </a:p>
          <a:p>
            <a:r>
              <a:rPr lang="en-US" altLang="ko-KR" dirty="0" smtClean="0"/>
              <a:t>DC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0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4000" b="1" dirty="0" smtClean="0"/>
              <a:t>회</a:t>
            </a:r>
            <a:r>
              <a:rPr lang="ko-KR" altLang="en-US" sz="4000" b="1" dirty="0"/>
              <a:t>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1916832"/>
            <a:ext cx="1368152" cy="360040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내담</a:t>
            </a:r>
            <a:r>
              <a:rPr lang="ko-KR" altLang="en-US" dirty="0" err="1"/>
              <a:t>자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16016" y="1916832"/>
            <a:ext cx="1800200" cy="360040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상담자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치료자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64288" y="1916832"/>
            <a:ext cx="1368152" cy="360040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7884" y="764704"/>
            <a:ext cx="417646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사이드 메뉴</a:t>
            </a:r>
            <a:endParaRPr lang="ko-KR" altLang="en-US" b="1"/>
          </a:p>
        </p:txBody>
      </p:sp>
      <p:cxnSp>
        <p:nvCxnSpPr>
          <p:cNvPr id="11" name="꺾인 연결선 10"/>
          <p:cNvCxnSpPr>
            <a:stCxn id="9" idx="2"/>
            <a:endCxn id="6" idx="0"/>
          </p:cNvCxnSpPr>
          <p:nvPr/>
        </p:nvCxnSpPr>
        <p:spPr>
          <a:xfrm rot="5400000">
            <a:off x="4175956" y="476672"/>
            <a:ext cx="576064" cy="23042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8" idx="0"/>
          </p:cNvCxnSpPr>
          <p:nvPr/>
        </p:nvCxnSpPr>
        <p:spPr>
          <a:xfrm rot="16200000" flipH="1">
            <a:off x="6444208" y="512676"/>
            <a:ext cx="576064" cy="22322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7" idx="0"/>
          </p:cNvCxnSpPr>
          <p:nvPr/>
        </p:nvCxnSpPr>
        <p:spPr>
          <a:xfrm rot="5400000">
            <a:off x="5328084" y="1628800"/>
            <a:ext cx="57606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31462"/>
              </p:ext>
            </p:extLst>
          </p:nvPr>
        </p:nvGraphicFramePr>
        <p:xfrm>
          <a:off x="2483768" y="2420888"/>
          <a:ext cx="1584176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예약관리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탈퇴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50272"/>
              </p:ext>
            </p:extLst>
          </p:nvPr>
        </p:nvGraphicFramePr>
        <p:xfrm>
          <a:off x="4824028" y="2420888"/>
          <a:ext cx="1512168" cy="405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회원정보열람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회원정보수정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스케줄확인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예약관리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내담자관리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수당실적확인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과제함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38530"/>
              </p:ext>
            </p:extLst>
          </p:nvPr>
        </p:nvGraphicFramePr>
        <p:xfrm>
          <a:off x="7092280" y="2420888"/>
          <a:ext cx="1512168" cy="268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9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직원정보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스케줄관리</a:t>
                      </a:r>
                      <a:endParaRPr lang="ko-KR" altLang="en-US" dirty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내담자정보</a:t>
                      </a:r>
                      <a:endParaRPr lang="ko-KR" altLang="en-US" dirty="0" smtClean="0"/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급여관리</a:t>
                      </a:r>
                    </a:p>
                  </a:txBody>
                  <a:tcPr marL="0" marR="0" anchor="ctr"/>
                </a:tc>
              </a:tr>
              <a:tr h="457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매출</a:t>
                      </a:r>
                    </a:p>
                  </a:txBody>
                  <a:tcPr marL="0" marR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4851</Words>
  <Application>Microsoft Office PowerPoint</Application>
  <PresentationFormat>화면 슬라이드 쇼(4:3)</PresentationFormat>
  <Paragraphs>1731</Paragraphs>
  <Slides>83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4" baseType="lpstr">
      <vt:lpstr>Office 테마</vt:lpstr>
      <vt:lpstr>Story Board</vt:lpstr>
      <vt:lpstr>구조도</vt:lpstr>
      <vt:lpstr>차례</vt:lpstr>
      <vt:lpstr>View page</vt:lpstr>
      <vt:lpstr>PowerPoint 프레젠테이션</vt:lpstr>
      <vt:lpstr>1. Main Frame (기본 – 로그아웃 상태)</vt:lpstr>
      <vt:lpstr>2. Main Frame (기본 – 로그인 상태)</vt:lpstr>
      <vt:lpstr>3. Main Frame (기본 – 로그인)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주요 내용 정리</vt:lpstr>
      <vt:lpstr>배경 및 목적</vt:lpstr>
      <vt:lpstr>기능</vt:lpstr>
      <vt:lpstr>뷰</vt:lpstr>
      <vt:lpstr>시퀀스 - 내담자</vt:lpstr>
      <vt:lpstr>시퀀스 – 내담자 (계속)</vt:lpstr>
      <vt:lpstr>시퀀스 – 상담자/치료자</vt:lpstr>
      <vt:lpstr>관리자 페이지</vt:lpstr>
      <vt:lpstr>수당 / 시간</vt:lpstr>
      <vt:lpstr>기술면 주의점</vt:lpstr>
      <vt:lpstr>기타 주의점</vt:lpstr>
      <vt:lpstr>추후 고려 사항</vt:lpstr>
    </vt:vector>
  </TitlesOfParts>
  <Company>이현정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그림(main화면으로 가는 link 걸기)</dc:title>
  <dc:creator>leehyunjung</dc:creator>
  <cp:lastModifiedBy>이병걸</cp:lastModifiedBy>
  <cp:revision>631</cp:revision>
  <dcterms:created xsi:type="dcterms:W3CDTF">2006-11-29T12:25:24Z</dcterms:created>
  <dcterms:modified xsi:type="dcterms:W3CDTF">2016-05-31T02:47:34Z</dcterms:modified>
</cp:coreProperties>
</file>