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58" r:id="rId2"/>
    <p:sldId id="260" r:id="rId3"/>
    <p:sldId id="280" r:id="rId4"/>
    <p:sldId id="257" r:id="rId5"/>
    <p:sldId id="264" r:id="rId6"/>
    <p:sldId id="265" r:id="rId7"/>
    <p:sldId id="266" r:id="rId8"/>
    <p:sldId id="267" r:id="rId9"/>
    <p:sldId id="261" r:id="rId10"/>
    <p:sldId id="262" r:id="rId11"/>
    <p:sldId id="284" r:id="rId12"/>
    <p:sldId id="275" r:id="rId13"/>
    <p:sldId id="263" r:id="rId14"/>
    <p:sldId id="285" r:id="rId15"/>
    <p:sldId id="268" r:id="rId16"/>
    <p:sldId id="269" r:id="rId17"/>
    <p:sldId id="270" r:id="rId18"/>
    <p:sldId id="271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276" r:id="rId39"/>
    <p:sldId id="283" r:id="rId40"/>
    <p:sldId id="279" r:id="rId41"/>
    <p:sldId id="286" r:id="rId42"/>
  </p:sldIdLst>
  <p:sldSz cx="9144000" cy="6858000" type="screen4x3"/>
  <p:notesSz cx="6858000" cy="9144000"/>
  <p:embeddedFontLst>
    <p:embeddedFont>
      <p:font typeface="D2Coding" pitchFamily="49" charset="-127"/>
      <p:regular r:id="rId44"/>
      <p:bold r:id="rId45"/>
    </p:embeddedFont>
    <p:embeddedFont>
      <p:font typeface="Copperplate Gothic Light" pitchFamily="34" charset="0"/>
      <p:regular r:id="rId46"/>
    </p:embeddedFont>
    <p:embeddedFont>
      <p:font typeface="휴먼편지체" pitchFamily="18" charset="-127"/>
      <p:regular r:id="rId47"/>
    </p:embeddedFont>
    <p:embeddedFont>
      <p:font typeface="맑은 고딕" pitchFamily="50" charset="-127"/>
      <p:regular r:id="rId48"/>
      <p:bold r:id="rId49"/>
    </p:embeddedFont>
    <p:embeddedFont>
      <p:font typeface="Segoe UI Semibold" pitchFamily="34" charset="0"/>
      <p:bold r:id="rId50"/>
    </p:embeddedFont>
    <p:embeddedFont>
      <p:font typeface="DilleniaUPC" pitchFamily="18" charset="-34"/>
      <p:regular r:id="rId51"/>
      <p:bold r:id="rId52"/>
      <p:italic r:id="rId53"/>
      <p:boldItalic r:id="rId54"/>
    </p:embeddedFont>
    <p:embeddedFont>
      <p:font typeface="나눔바른고딕" pitchFamily="50" charset="-127"/>
      <p:regular r:id="rId55"/>
      <p:bold r:id="rId56"/>
    </p:embeddedFont>
    <p:embeddedFont>
      <p:font typeface="Gobold" pitchFamily="2" charset="0"/>
      <p:regular r:id="rId57"/>
    </p:embeddedFont>
    <p:embeddedFont>
      <p:font typeface="DX벤자민B" pitchFamily="18" charset="-127"/>
      <p:regular r:id="rId58"/>
    </p:embeddedFont>
    <p:embeddedFont>
      <p:font typeface="-윤고딕340" charset="-127"/>
      <p:regular r:id="rId59"/>
    </p:embeddedFont>
    <p:embeddedFont>
      <p:font typeface="Segoe UI" pitchFamily="34" charset="0"/>
      <p:regular r:id="rId60"/>
      <p:bold r:id="rId61"/>
      <p:italic r:id="rId62"/>
      <p:boldItalic r:id="rId63"/>
    </p:embeddedFont>
    <p:embeddedFont>
      <p:font typeface="휴먼모음T" pitchFamily="18" charset="-127"/>
      <p:regular r:id="rId6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44"/>
    <a:srgbClr val="AB1919"/>
    <a:srgbClr val="8A0000"/>
    <a:srgbClr val="EA0000"/>
    <a:srgbClr val="540000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6" autoAdjust="0"/>
    <p:restoredTop sz="94636" autoAdjust="0"/>
  </p:normalViewPr>
  <p:slideViewPr>
    <p:cSldViewPr>
      <p:cViewPr varScale="1">
        <p:scale>
          <a:sx n="74" d="100"/>
          <a:sy n="74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font" Target="fonts/font20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기능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explosion val="20"/>
          <c:dPt>
            <c:idx val="0"/>
            <c:bubble3D val="0"/>
            <c:spPr>
              <a:solidFill>
                <a:srgbClr val="D84444"/>
              </a:solidFill>
            </c:spPr>
          </c:dPt>
          <c:dPt>
            <c:idx val="1"/>
            <c:bubble3D val="0"/>
            <c:spPr>
              <a:solidFill>
                <a:srgbClr val="D84444"/>
              </a:solidFill>
            </c:spPr>
          </c:dPt>
          <c:dPt>
            <c:idx val="2"/>
            <c:bubble3D val="0"/>
            <c:spPr>
              <a:solidFill>
                <a:srgbClr val="D84444"/>
              </a:solidFill>
            </c:spPr>
          </c:dPt>
          <c:dPt>
            <c:idx val="3"/>
            <c:bubble3D val="0"/>
            <c:spPr>
              <a:solidFill>
                <a:srgbClr val="D84444"/>
              </a:solidFill>
            </c:spPr>
          </c:dPt>
          <c:dPt>
            <c:idx val="4"/>
            <c:bubble3D val="0"/>
            <c:spPr>
              <a:solidFill>
                <a:srgbClr val="D84444"/>
              </a:solidFill>
            </c:spPr>
          </c:dPt>
          <c:dPt>
            <c:idx val="5"/>
            <c:bubble3D val="0"/>
            <c:spPr>
              <a:solidFill>
                <a:srgbClr val="D84444"/>
              </a:solidFill>
            </c:spPr>
          </c:dPt>
          <c:dPt>
            <c:idx val="6"/>
            <c:bubble3D val="0"/>
            <c:spPr>
              <a:solidFill>
                <a:srgbClr val="D84444"/>
              </a:solidFill>
            </c:spPr>
          </c:dPt>
          <c:dPt>
            <c:idx val="7"/>
            <c:bubble3D val="0"/>
            <c:spPr>
              <a:solidFill>
                <a:srgbClr val="D84444"/>
              </a:solidFill>
            </c:spPr>
          </c:dPt>
          <c:dPt>
            <c:idx val="8"/>
            <c:bubble3D val="0"/>
            <c:spPr>
              <a:solidFill>
                <a:srgbClr val="D84444"/>
              </a:solidFill>
            </c:spPr>
          </c:dPt>
          <c:dPt>
            <c:idx val="9"/>
            <c:bubble3D val="0"/>
            <c:spPr>
              <a:solidFill>
                <a:srgbClr val="D84444"/>
              </a:solidFill>
            </c:spPr>
          </c:dPt>
          <c:dPt>
            <c:idx val="10"/>
            <c:bubble3D val="0"/>
            <c:spPr>
              <a:solidFill>
                <a:srgbClr val="D84444"/>
              </a:solidFill>
            </c:spPr>
          </c:dPt>
          <c:dPt>
            <c:idx val="11"/>
            <c:bubble3D val="0"/>
            <c:spPr>
              <a:solidFill>
                <a:srgbClr val="D84444"/>
              </a:solidFill>
            </c:spPr>
          </c:dPt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numRef>
              <c:f>Sheet1!$A$2:$A$25</c:f>
              <c:numCache>
                <c:formatCode>General</c:formatCode>
                <c:ptCount val="24"/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기능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explosion val="20"/>
          <c:dPt>
            <c:idx val="0"/>
            <c:bubble3D val="0"/>
            <c:spPr>
              <a:solidFill>
                <a:srgbClr val="D84444"/>
              </a:solidFill>
            </c:spPr>
          </c:dPt>
          <c:dPt>
            <c:idx val="1"/>
            <c:bubble3D val="0"/>
            <c:spPr>
              <a:solidFill>
                <a:srgbClr val="D84444"/>
              </a:solidFill>
            </c:spPr>
          </c:dPt>
          <c:dPt>
            <c:idx val="2"/>
            <c:bubble3D val="0"/>
            <c:spPr>
              <a:solidFill>
                <a:srgbClr val="D84444"/>
              </a:solidFill>
            </c:spPr>
          </c:dPt>
          <c:dPt>
            <c:idx val="3"/>
            <c:bubble3D val="0"/>
            <c:spPr>
              <a:solidFill>
                <a:srgbClr val="D84444"/>
              </a:solidFill>
            </c:spPr>
          </c:dPt>
          <c:dPt>
            <c:idx val="4"/>
            <c:bubble3D val="0"/>
            <c:spPr>
              <a:solidFill>
                <a:srgbClr val="D84444"/>
              </a:solidFill>
            </c:spPr>
          </c:dPt>
          <c:dPt>
            <c:idx val="5"/>
            <c:bubble3D val="0"/>
            <c:spPr>
              <a:solidFill>
                <a:srgbClr val="D84444"/>
              </a:solidFill>
            </c:spPr>
          </c:dPt>
          <c:dPt>
            <c:idx val="6"/>
            <c:bubble3D val="0"/>
            <c:spPr>
              <a:solidFill>
                <a:srgbClr val="D84444"/>
              </a:solidFill>
            </c:spPr>
          </c:dPt>
          <c:dPt>
            <c:idx val="7"/>
            <c:bubble3D val="0"/>
            <c:spPr>
              <a:solidFill>
                <a:srgbClr val="D84444"/>
              </a:solidFill>
            </c:spPr>
          </c:dPt>
          <c:dPt>
            <c:idx val="8"/>
            <c:bubble3D val="0"/>
            <c:spPr>
              <a:solidFill>
                <a:srgbClr val="D84444"/>
              </a:solidFill>
            </c:spPr>
          </c:dPt>
          <c:dPt>
            <c:idx val="9"/>
            <c:bubble3D val="0"/>
          </c:dPt>
          <c:dPt>
            <c:idx val="10"/>
            <c:bubble3D val="0"/>
          </c:dPt>
          <c:dPt>
            <c:idx val="11"/>
            <c:bubble3D val="0"/>
          </c:dPt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numRef>
              <c:f>Sheet1!$A$2:$A$25</c:f>
              <c:numCache>
                <c:formatCode>General</c:formatCode>
                <c:ptCount val="24"/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4170ED-3AD2-4EA2-BB9B-336B4CC9DE12}" type="datetimeFigureOut">
              <a:rPr lang="ko-KR" altLang="en-US"/>
              <a:pPr>
                <a:defRPr/>
              </a:pPr>
              <a:t>2016-06-03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7831AA4-B3B0-4302-B623-64FCCBF0E7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30B2D9-BE16-4100-880A-0D41A1A372D5}" type="slidenum">
              <a:rPr kumimoji="0" lang="ko-KR" altLang="en-US" smtClean="0"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0" lang="ko-KR" altLang="en-US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35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620712"/>
          </a:xfrm>
          <a:prstGeom prst="rect">
            <a:avLst/>
          </a:prstGeom>
          <a:solidFill>
            <a:srgbClr val="D844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spc="500" baseline="0" dirty="0">
                <a:solidFill>
                  <a:schemeClr val="bg1"/>
                </a:solidFill>
                <a:effectLst/>
                <a:latin typeface="+mj-lt"/>
                <a:ea typeface="-윤고딕340" pitchFamily="18" charset="-127"/>
              </a:rPr>
              <a:t>| </a:t>
            </a:r>
            <a:r>
              <a:rPr kumimoji="0" lang="en-US" altLang="ko-KR" sz="2500" spc="500" baseline="0" dirty="0" smtClean="0">
                <a:solidFill>
                  <a:schemeClr val="bg1"/>
                </a:solidFill>
                <a:effectLst/>
                <a:latin typeface="+mj-lt"/>
                <a:ea typeface="-윤고딕340" pitchFamily="18" charset="-127"/>
              </a:rPr>
              <a:t>ESSENCE</a:t>
            </a:r>
            <a:endParaRPr kumimoji="0" lang="ko-KR" altLang="en-US" sz="2500" spc="500" baseline="0" dirty="0">
              <a:solidFill>
                <a:schemeClr val="bg1"/>
              </a:solidFill>
              <a:effectLst/>
              <a:latin typeface="+mj-lt"/>
              <a:ea typeface="-윤고딕34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323528" y="1839357"/>
            <a:ext cx="5770984" cy="80152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323528" y="2703453"/>
            <a:ext cx="5770984" cy="31738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DF616-6D52-46CA-9D83-518444F98E56}" type="datetimeFigureOut">
              <a:rPr lang="ko-KR" altLang="en-US"/>
              <a:pPr>
                <a:defRPr/>
              </a:pPr>
              <a:t>2016-06-03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3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620712"/>
          </a:xfrm>
          <a:prstGeom prst="rect">
            <a:avLst/>
          </a:prstGeom>
          <a:solidFill>
            <a:srgbClr val="D844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5078" y="71829"/>
            <a:ext cx="4465470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dirty="0">
                <a:solidFill>
                  <a:schemeClr val="bg1"/>
                </a:solidFill>
                <a:effectLst/>
                <a:latin typeface="+mj-lt"/>
                <a:ea typeface="-윤고딕340" pitchFamily="18" charset="-127"/>
              </a:rPr>
              <a:t>| </a:t>
            </a:r>
            <a:r>
              <a:rPr kumimoji="0" lang="en-US" altLang="ko-KR" sz="2500" dirty="0" smtClean="0">
                <a:solidFill>
                  <a:schemeClr val="bg1"/>
                </a:solidFill>
                <a:effectLst/>
                <a:latin typeface="+mj-lt"/>
                <a:ea typeface="-윤고딕340" pitchFamily="18" charset="-127"/>
              </a:rPr>
              <a:t>ESSENCE</a:t>
            </a:r>
            <a:endParaRPr kumimoji="0" lang="ko-KR" altLang="en-US" sz="2500" dirty="0">
              <a:solidFill>
                <a:schemeClr val="bg1"/>
              </a:solidFill>
              <a:effectLst/>
              <a:latin typeface="+mj-lt"/>
              <a:ea typeface="-윤고딕340" pitchFamily="18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675626" y="358774"/>
            <a:ext cx="44314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>
              <a:defRPr/>
            </a:pPr>
            <a:r>
              <a:rPr kumimoji="0" lang="en-US" altLang="ko-KR" sz="1100" spc="600" dirty="0" smtClean="0">
                <a:solidFill>
                  <a:schemeClr val="bg1"/>
                </a:solidFill>
                <a:latin typeface="+mj-lt"/>
              </a:rPr>
              <a:t>MENU1 | MENU2 | MENU3 | MENU4</a:t>
            </a:r>
            <a:endParaRPr kumimoji="0" lang="ko-KR" altLang="en-US" sz="1200" spc="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323528" y="1839357"/>
            <a:ext cx="5770984" cy="80152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323528" y="2703453"/>
            <a:ext cx="5770984" cy="31738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DF616-6D52-46CA-9D83-518444F98E56}" type="datetimeFigureOut">
              <a:rPr lang="ko-KR" altLang="en-US"/>
              <a:pPr>
                <a:defRPr/>
              </a:pPr>
              <a:t>2016-06-03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0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835944" y="2218531"/>
            <a:ext cx="5472112" cy="2420938"/>
          </a:xfrm>
          <a:prstGeom prst="rect">
            <a:avLst/>
          </a:prstGeom>
          <a:noFill/>
          <a:ln w="5080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71867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835944" y="2218531"/>
            <a:ext cx="5472112" cy="2420938"/>
          </a:xfrm>
          <a:prstGeom prst="rect">
            <a:avLst/>
          </a:prstGeom>
          <a:noFill/>
          <a:ln w="5080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835944" y="2218531"/>
            <a:ext cx="2736056" cy="2420938"/>
          </a:xfrm>
          <a:prstGeom prst="rect">
            <a:avLst/>
          </a:prstGeom>
          <a:solidFill>
            <a:srgbClr val="D84444"/>
          </a:solidFill>
          <a:ln w="5080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7939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rot="5400000">
            <a:off x="1835944" y="1866652"/>
            <a:ext cx="5472112" cy="3124200"/>
          </a:xfrm>
          <a:prstGeom prst="rect">
            <a:avLst/>
          </a:prstGeom>
          <a:noFill/>
          <a:ln w="5080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5400000">
            <a:off x="1968185" y="200420"/>
            <a:ext cx="549186" cy="1534244"/>
          </a:xfrm>
          <a:prstGeom prst="rect">
            <a:avLst/>
          </a:prstGeom>
          <a:solidFill>
            <a:srgbClr val="D84444"/>
          </a:solidFill>
          <a:ln w="50800">
            <a:solidFill>
              <a:srgbClr val="D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8362767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686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1351E10F-4FF9-44FC-9554-85158912DB50}" type="datetimeFigureOut">
              <a:rPr lang="ko-KR" altLang="en-US" smtClean="0"/>
              <a:pPr>
                <a:defRPr/>
              </a:pPr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D157DB0-DE1D-45EC-BE5D-48DAB8377D5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7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 spc="-150">
          <a:solidFill>
            <a:schemeClr val="tx1"/>
          </a:solidFill>
          <a:latin typeface="+mn-ea"/>
          <a:ea typeface="+mn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-윤고딕340" pitchFamily="18" charset="-127"/>
          <a:ea typeface="-윤고딕340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spc="-15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 spc="-15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spc="-15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 spc="-15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 spc="-15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hyperlink" Target="mailto:qqq@naver.com" TargetMode="Externa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13.xml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10" Type="http://schemas.openxmlformats.org/officeDocument/2006/relationships/tags" Target="../tags/tag128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4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5" Type="http://schemas.openxmlformats.org/officeDocument/2006/relationships/tags" Target="../tags/tag159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64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73.xml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83.xml"/><Relationship Id="rId10" Type="http://schemas.openxmlformats.org/officeDocument/2006/relationships/tags" Target="../tags/tag188.xml"/><Relationship Id="rId4" Type="http://schemas.openxmlformats.org/officeDocument/2006/relationships/tags" Target="../tags/tag182.xml"/><Relationship Id="rId9" Type="http://schemas.openxmlformats.org/officeDocument/2006/relationships/tags" Target="../tags/tag18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93.xml"/><Relationship Id="rId10" Type="http://schemas.openxmlformats.org/officeDocument/2006/relationships/tags" Target="../tags/tag198.xml"/><Relationship Id="rId4" Type="http://schemas.openxmlformats.org/officeDocument/2006/relationships/tags" Target="../tags/tag192.xml"/><Relationship Id="rId9" Type="http://schemas.openxmlformats.org/officeDocument/2006/relationships/tags" Target="../tags/tag19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03.xml"/><Relationship Id="rId10" Type="http://schemas.openxmlformats.org/officeDocument/2006/relationships/tags" Target="../tags/tag208.xml"/><Relationship Id="rId4" Type="http://schemas.openxmlformats.org/officeDocument/2006/relationships/tags" Target="../tags/tag202.xml"/><Relationship Id="rId9" Type="http://schemas.openxmlformats.org/officeDocument/2006/relationships/tags" Target="../tags/tag20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2266380" y="2483875"/>
            <a:ext cx="4611241" cy="360363"/>
          </a:xfrm>
        </p:spPr>
        <p:txBody>
          <a:bodyPr>
            <a:noAutofit/>
          </a:bodyPr>
          <a:lstStyle/>
          <a:p>
            <a:pPr algn="di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1600" dirty="0" smtClean="0">
                <a:solidFill>
                  <a:srgbClr val="D84444"/>
                </a:solidFill>
                <a:latin typeface="Gobold" panose="02000500000000000000" pitchFamily="2" charset="0"/>
              </a:rPr>
              <a:t>KOSTA 109 TEAM 3</a:t>
            </a:r>
            <a:endParaRPr lang="ko-KR" altLang="en-US" sz="1600" dirty="0">
              <a:solidFill>
                <a:srgbClr val="D84444"/>
              </a:solidFill>
              <a:latin typeface="Gobold" panose="020005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38376" y="3083093"/>
            <a:ext cx="4667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Gobold" panose="02000500000000000000" pitchFamily="2" charset="0"/>
              </a:rPr>
              <a:t>ESSENCE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Gobold" panose="02000500000000000000" pitchFamily="2" charset="0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2266380" y="4029833"/>
            <a:ext cx="4611241" cy="36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dist" eaLnBrk="1" fontAlgn="auto" hangingPunct="1"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obold" panose="02000500000000000000" pitchFamily="2" charset="0"/>
              </a:rPr>
              <a:t>2</a:t>
            </a:r>
            <a:r>
              <a:rPr lang="en-US" altLang="ko-KR" sz="16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obold" panose="02000500000000000000" pitchFamily="2" charset="0"/>
              </a:rPr>
              <a:t>ND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obold" panose="02000500000000000000" pitchFamily="2" charset="0"/>
              </a:rPr>
              <a:t> PROJECT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obold" panose="020005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6136" y="5912230"/>
            <a:ext cx="318548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윤이나  신정은  공승민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박종훈  정선환  정지훈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(89)</a:t>
            </a:r>
            <a:endParaRPr lang="ko-KR" altLang="en-US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2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file4.uf.tistory.com/image/2619424051CD03301873B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40070"/>
            <a:ext cx="2880000" cy="1924974"/>
          </a:xfrm>
          <a:prstGeom prst="rect">
            <a:avLst/>
          </a:prstGeom>
          <a:noFill/>
        </p:spPr>
      </p:pic>
      <p:pic>
        <p:nvPicPr>
          <p:cNvPr id="3" name="Picture 4" descr="http://www.entercaps.net/library/JSP_LOGO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9000" y="1239557"/>
            <a:ext cx="1926000" cy="1926000"/>
          </a:xfrm>
          <a:prstGeom prst="rect">
            <a:avLst/>
          </a:prstGeom>
          <a:noFill/>
        </p:spPr>
      </p:pic>
      <p:pic>
        <p:nvPicPr>
          <p:cNvPr id="4" name="Picture 6" descr="https://camo.githubusercontent.com/02ed3f6695f288aedec24c2a329c667281efef5f/687474703a2f2f707265636973696f6e2d736f6674776172652e636f6d2f77702d636f6e74656e742f75706c6f6164732f323031342f30342f6a5175726572792e67696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5000" y="1239557"/>
            <a:ext cx="1926000" cy="192600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3784506"/>
            <a:ext cx="6480000" cy="2454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4277" y="16213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개발환경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38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4277" y="16213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진행상황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518" y="998449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1.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프로젝트 진행 상황</a:t>
            </a:r>
            <a:endParaRPr lang="ko-KR" altLang="en-US" sz="2000" dirty="0">
              <a:latin typeface="D2Coding" pitchFamily="49" charset="-127"/>
              <a:ea typeface="D2Coding" pitchFamily="49" charset="-127"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548088259"/>
              </p:ext>
            </p:extLst>
          </p:nvPr>
        </p:nvGraphicFramePr>
        <p:xfrm>
          <a:off x="-692133" y="1789280"/>
          <a:ext cx="60960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572314055"/>
              </p:ext>
            </p:extLst>
          </p:nvPr>
        </p:nvGraphicFramePr>
        <p:xfrm>
          <a:off x="3740134" y="1789280"/>
          <a:ext cx="60960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62408" y="5117122"/>
            <a:ext cx="138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DX벤자민B" pitchFamily="18" charset="-127"/>
                <a:ea typeface="DX벤자민B" pitchFamily="18" charset="-127"/>
              </a:rPr>
              <a:t>기 능 구 현</a:t>
            </a:r>
            <a:endParaRPr lang="en-US" altLang="ko-KR" sz="2000" dirty="0" smtClean="0">
              <a:latin typeface="DX벤자민B" pitchFamily="18" charset="-127"/>
              <a:ea typeface="DX벤자민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5201" y="511712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X벤자민B" pitchFamily="18" charset="-127"/>
                <a:ea typeface="DX벤자민B" pitchFamily="18" charset="-127"/>
              </a:rPr>
              <a:t>C S </a:t>
            </a:r>
            <a:r>
              <a:rPr lang="en-US" altLang="ko-KR" sz="2000" dirty="0" err="1" smtClean="0">
                <a:latin typeface="DX벤자민B" pitchFamily="18" charset="-127"/>
                <a:ea typeface="DX벤자민B" pitchFamily="18" charset="-127"/>
              </a:rPr>
              <a:t>S</a:t>
            </a:r>
            <a:endParaRPr lang="ko-KR" altLang="en-US" sz="2000" dirty="0">
              <a:latin typeface="DX벤자민B" pitchFamily="18" charset="-127"/>
              <a:ea typeface="DX벤자민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6960" y="315327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28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D2Coding" pitchFamily="49" charset="-127"/>
                <a:ea typeface="D2Coding" pitchFamily="49" charset="-127"/>
              </a:rPr>
              <a:t>37.5%</a:t>
            </a:r>
            <a:endParaRPr lang="ko-KR" altLang="en-US" sz="2800" b="1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4693" y="315327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28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D2Coding" pitchFamily="49" charset="-127"/>
                <a:ea typeface="D2Coding" pitchFamily="49" charset="-127"/>
              </a:rPr>
              <a:t>50.0%</a:t>
            </a:r>
            <a:endParaRPr lang="ko-KR" altLang="en-US" sz="2800" b="1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4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4277" y="16213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진행상황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518" y="9984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2. </a:t>
            </a:r>
            <a:r>
              <a:rPr lang="ko-KR" altLang="en-US" sz="2000" dirty="0" err="1" smtClean="0">
                <a:latin typeface="D2Coding" pitchFamily="49" charset="-127"/>
                <a:ea typeface="D2Coding" pitchFamily="49" charset="-127"/>
              </a:rPr>
              <a:t>간트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 차트</a:t>
            </a:r>
            <a:endParaRPr lang="ko-KR" altLang="en-US" sz="20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" y="1789280"/>
            <a:ext cx="8945223" cy="29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1077" y="162132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DB</a:t>
            </a:r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테이블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518" y="998449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1.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인사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(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의사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간호사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)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관리</a:t>
            </a:r>
            <a:endParaRPr lang="ko-KR" altLang="en-US" sz="20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63" y="1789280"/>
            <a:ext cx="6768275" cy="49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8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1077" y="162132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DB</a:t>
            </a:r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테이블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518" y="998449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1.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인사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(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의사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간호사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)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관리</a:t>
            </a:r>
            <a:endParaRPr lang="ko-KR" altLang="en-US" sz="20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1789280"/>
            <a:ext cx="3105150" cy="571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0" y="1789280"/>
            <a:ext cx="2562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1077" y="162132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DB</a:t>
            </a:r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테이블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518" y="9984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2.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환자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관리</a:t>
            </a:r>
            <a:endParaRPr lang="ko-KR" altLang="en-US" sz="20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11" y="1789280"/>
            <a:ext cx="3086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30" y="1789280"/>
            <a:ext cx="31051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30" y="4357362"/>
            <a:ext cx="26479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1077" y="162132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DB</a:t>
            </a:r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테이블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518" y="9984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3.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재고 관리</a:t>
            </a:r>
            <a:endParaRPr lang="ko-KR" altLang="en-US" sz="20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61" y="1789280"/>
            <a:ext cx="24669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61" y="3881112"/>
            <a:ext cx="24669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605" y="1789280"/>
            <a:ext cx="27908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1077" y="162132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DB</a:t>
            </a:r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테이블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518" y="998449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4.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회계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관리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/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예약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,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 접수 관리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/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병원 정보</a:t>
            </a:r>
            <a:endParaRPr lang="ko-KR" altLang="en-US" sz="20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11" y="1789280"/>
            <a:ext cx="2667000" cy="1714500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30" y="1789280"/>
            <a:ext cx="24574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11" y="4166862"/>
            <a:ext cx="30194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071539" y="1071546"/>
            <a:ext cx="7000923" cy="5000660"/>
            <a:chOff x="309530" y="1071546"/>
            <a:chExt cx="7000923" cy="5000660"/>
          </a:xfrm>
        </p:grpSpPr>
        <p:grpSp>
          <p:nvGrpSpPr>
            <p:cNvPr id="37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4"/>
            </a:xfrm>
          </p:grpSpPr>
          <p:sp>
            <p:nvSpPr>
              <p:cNvPr id="48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726890"/>
                <a:ext cx="6668461" cy="388689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4" name="Navigation Buttons"/>
              <p:cNvGrpSpPr/>
              <p:nvPr/>
            </p:nvGrpSpPr>
            <p:grpSpPr>
              <a:xfrm>
                <a:off x="715617" y="1502686"/>
                <a:ext cx="610895" cy="150610"/>
                <a:chOff x="715617" y="1502686"/>
                <a:chExt cx="610895" cy="150610"/>
              </a:xfrm>
            </p:grpSpPr>
            <p:sp>
              <p:nvSpPr>
                <p:cNvPr id="55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75301" y="1502686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8" name="Panel"/>
            <p:cNvSpPr/>
            <p:nvPr/>
          </p:nvSpPr>
          <p:spPr>
            <a:xfrm>
              <a:off x="2452670" y="2357430"/>
              <a:ext cx="2643206" cy="2957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Panel"/>
            <p:cNvSpPr/>
            <p:nvPr/>
          </p:nvSpPr>
          <p:spPr>
            <a:xfrm>
              <a:off x="2698391" y="3096300"/>
              <a:ext cx="2183170" cy="20472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Button"/>
            <p:cNvSpPr/>
            <p:nvPr/>
          </p:nvSpPr>
          <p:spPr>
            <a:xfrm>
              <a:off x="2881298" y="4761535"/>
              <a:ext cx="1785950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Input"/>
            <p:cNvSpPr/>
            <p:nvPr/>
          </p:nvSpPr>
          <p:spPr>
            <a:xfrm>
              <a:off x="2881298" y="3500438"/>
              <a:ext cx="1821218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42" name="Input"/>
            <p:cNvSpPr/>
            <p:nvPr/>
          </p:nvSpPr>
          <p:spPr>
            <a:xfrm>
              <a:off x="2881298" y="4143380"/>
              <a:ext cx="1821218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password input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09860" y="3214686"/>
              <a:ext cx="6429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/>
                <a:t>ID</a:t>
              </a:r>
              <a:endParaRPr lang="ko-KR" altLang="en-US" sz="105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09860" y="3857628"/>
              <a:ext cx="8572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비밀번호</a:t>
              </a:r>
              <a:endParaRPr lang="ko-KR" altLang="en-US" sz="105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95546" y="242886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LOGIN</a:t>
              </a:r>
              <a:endParaRPr lang="ko-KR" altLang="en-US" b="1" dirty="0"/>
            </a:p>
          </p:txBody>
        </p:sp>
        <p:cxnSp>
          <p:nvCxnSpPr>
            <p:cNvPr id="46" name="Line"/>
            <p:cNvCxnSpPr>
              <a:cxnSpLocks/>
            </p:cNvCxnSpPr>
            <p:nvPr/>
          </p:nvCxnSpPr>
          <p:spPr bwMode="auto">
            <a:xfrm flipV="1">
              <a:off x="2480443" y="2857496"/>
              <a:ext cx="2543995" cy="1270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ink"/>
            <p:cNvSpPr txBox="1"/>
            <p:nvPr/>
          </p:nvSpPr>
          <p:spPr>
            <a:xfrm>
              <a:off x="2871779" y="4502518"/>
              <a:ext cx="872290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 찾기</a:t>
              </a:r>
              <a:endPara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1538" y="1071546"/>
            <a:ext cx="7000924" cy="5715016"/>
            <a:chOff x="309530" y="1071546"/>
            <a:chExt cx="7000924" cy="571501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4"/>
            </a:xfrm>
          </p:grpSpPr>
          <p:sp>
            <p:nvSpPr>
              <p:cNvPr id="25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726890"/>
                <a:ext cx="6668461" cy="388689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1" name="Navigation Buttons"/>
              <p:cNvGrpSpPr/>
              <p:nvPr/>
            </p:nvGrpSpPr>
            <p:grpSpPr>
              <a:xfrm>
                <a:off x="715617" y="1502686"/>
                <a:ext cx="610895" cy="150610"/>
                <a:chOff x="715617" y="1502686"/>
                <a:chExt cx="610895" cy="150610"/>
              </a:xfrm>
            </p:grpSpPr>
            <p:sp>
              <p:nvSpPr>
                <p:cNvPr id="32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75301" y="1502686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61590" y="4171559"/>
              <a:ext cx="3929091" cy="15082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72206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09530" y="1500174"/>
              <a:ext cx="6939010" cy="785818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952736" y="1857364"/>
              <a:ext cx="4286280" cy="428628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9530" y="2285992"/>
              <a:ext cx="1285884" cy="3357586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595414" y="2285992"/>
              <a:ext cx="5643602" cy="3357586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09530" y="5857892"/>
              <a:ext cx="6939010" cy="928670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List"/>
            <p:cNvSpPr txBox="1"/>
            <p:nvPr/>
          </p:nvSpPr>
          <p:spPr>
            <a:xfrm>
              <a:off x="5024438" y="2857496"/>
              <a:ext cx="1285884" cy="20258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2034" indent="-228600">
                <a:lnSpc>
                  <a:spcPct val="150000"/>
                </a:lnSpc>
                <a:buSzPct val="120000"/>
                <a:buFont typeface="+mj-lt"/>
                <a:buAutoNum type="arabicPeriod"/>
              </a:pPr>
              <a:r>
                <a:rPr lang="en-US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Header</a:t>
              </a:r>
              <a:endParaRPr lang="en-US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72034" indent="-228600">
                <a:lnSpc>
                  <a:spcPct val="150000"/>
                </a:lnSpc>
                <a:buSzPct val="120000"/>
                <a:buFont typeface="+mj-lt"/>
                <a:buAutoNum type="arabicPeriod"/>
              </a:pPr>
              <a:r>
                <a:rPr lang="en-US" altLang="ko-KR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TopMenu</a:t>
              </a:r>
            </a:p>
            <a:p>
              <a:pPr marL="272034" indent="-228600">
                <a:lnSpc>
                  <a:spcPct val="150000"/>
                </a:lnSpc>
                <a:buSzPct val="120000"/>
                <a:buFont typeface="+mj-lt"/>
                <a:buAutoNum type="arabicPeriod"/>
              </a:pPr>
              <a:r>
                <a:rPr lang="en-US" altLang="ko-KR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SideMenu</a:t>
              </a:r>
            </a:p>
            <a:p>
              <a:pPr marL="272034" indent="-228600">
                <a:lnSpc>
                  <a:spcPct val="150000"/>
                </a:lnSpc>
                <a:buSzPct val="120000"/>
                <a:buFont typeface="+mj-lt"/>
                <a:buAutoNum type="arabicPeriod"/>
              </a:pPr>
              <a:r>
                <a:rPr lang="en-US" altLang="ko-KR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Contents</a:t>
              </a:r>
            </a:p>
            <a:p>
              <a:pPr marL="272034" indent="-228600">
                <a:lnSpc>
                  <a:spcPct val="150000"/>
                </a:lnSpc>
                <a:buSzPct val="120000"/>
                <a:buFont typeface="+mj-lt"/>
                <a:buAutoNum type="arabicPeriod"/>
              </a:pPr>
              <a:r>
                <a:rPr lang="en-US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Footer</a:t>
              </a:r>
              <a:endParaRPr lang="en-US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h1"/>
            <p:cNvSpPr txBox="1"/>
            <p:nvPr/>
          </p:nvSpPr>
          <p:spPr>
            <a:xfrm>
              <a:off x="2648439" y="3713131"/>
              <a:ext cx="1018677" cy="4001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Layout</a:t>
              </a:r>
            </a:p>
          </p:txBody>
        </p:sp>
        <p:cxnSp>
          <p:nvCxnSpPr>
            <p:cNvPr id="15" name="직선 연결선 14"/>
            <p:cNvCxnSpPr>
              <a:stCxn id="14" idx="3"/>
            </p:cNvCxnSpPr>
            <p:nvPr/>
          </p:nvCxnSpPr>
          <p:spPr>
            <a:xfrm flipV="1">
              <a:off x="3667116" y="3071810"/>
              <a:ext cx="1357322" cy="8413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3"/>
            </p:cNvCxnSpPr>
            <p:nvPr/>
          </p:nvCxnSpPr>
          <p:spPr>
            <a:xfrm flipV="1">
              <a:off x="3667116" y="3500438"/>
              <a:ext cx="1357322" cy="4127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4" idx="3"/>
              <a:endCxn id="13" idx="1"/>
            </p:cNvCxnSpPr>
            <p:nvPr/>
          </p:nvCxnSpPr>
          <p:spPr>
            <a:xfrm flipV="1">
              <a:off x="3667116" y="3870434"/>
              <a:ext cx="1357322" cy="4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4" idx="3"/>
            </p:cNvCxnSpPr>
            <p:nvPr/>
          </p:nvCxnSpPr>
          <p:spPr>
            <a:xfrm>
              <a:off x="3667116" y="3913186"/>
              <a:ext cx="1357322" cy="3730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4" idx="3"/>
            </p:cNvCxnSpPr>
            <p:nvPr/>
          </p:nvCxnSpPr>
          <p:spPr>
            <a:xfrm>
              <a:off x="3667116" y="3913186"/>
              <a:ext cx="1357322" cy="7302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2406" y="16430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①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6984" y="16430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②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968" y="235743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③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1166" y="235743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④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0968" y="557214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⑤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7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1547664" y="807683"/>
            <a:ext cx="1368152" cy="360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800" spc="0" dirty="0" smtClean="0">
                <a:solidFill>
                  <a:schemeClr val="bg1">
                    <a:lumMod val="95000"/>
                  </a:schemeClr>
                </a:solidFill>
                <a:latin typeface="Gobold" panose="02000500000000000000" pitchFamily="2" charset="0"/>
              </a:rPr>
              <a:t>INDEX</a:t>
            </a:r>
            <a:endParaRPr kumimoji="0" lang="ko-KR" altLang="en-US" sz="1800" spc="0" dirty="0">
              <a:solidFill>
                <a:srgbClr val="D84444"/>
              </a:solidFill>
              <a:latin typeface="Gobold" panose="02000500000000000000" pitchFamily="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5856" y="965281"/>
            <a:ext cx="2736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AutoNum type="arabicPlain"/>
            </a:pPr>
            <a:r>
              <a:rPr lang="en-US" altLang="ko-KR" spc="300" dirty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· </a:t>
            </a:r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기획의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도</a:t>
            </a:r>
            <a:endParaRPr lang="en-US" altLang="ko-KR" spc="300" dirty="0" smtClean="0">
              <a:solidFill>
                <a:srgbClr val="D84444"/>
              </a:solidFill>
              <a:latin typeface="D2Coding" pitchFamily="49" charset="-127"/>
              <a:ea typeface="D2Coding" pitchFamily="49" charset="-127"/>
            </a:endParaRPr>
          </a:p>
          <a:p>
            <a:pPr marL="342900" lvl="0" indent="-342900">
              <a:lnSpc>
                <a:spcPct val="200000"/>
              </a:lnSpc>
              <a:buAutoNum type="arabicPlain"/>
            </a:pPr>
            <a:r>
              <a:rPr lang="en-US" altLang="ko-KR" spc="3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· </a:t>
            </a:r>
            <a:r>
              <a:rPr lang="ko-KR" altLang="en-US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마일스톤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marL="342900" lvl="0" indent="-342900">
              <a:lnSpc>
                <a:spcPct val="200000"/>
              </a:lnSpc>
              <a:buAutoNum type="arabicPlain"/>
            </a:pPr>
            <a:r>
              <a:rPr lang="en-US" altLang="ko-KR" spc="3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· </a:t>
            </a:r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개발환경</a:t>
            </a:r>
            <a:endParaRPr lang="en-US" altLang="ko-KR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lain"/>
            </a:pPr>
            <a:r>
              <a:rPr lang="en-US" altLang="ko-KR" spc="300" dirty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· </a:t>
            </a:r>
            <a:r>
              <a:rPr lang="ko-KR" alt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D2Coding" pitchFamily="49" charset="-127"/>
                <a:ea typeface="D2Coding" pitchFamily="49" charset="-127"/>
              </a:rPr>
              <a:t>진행상</a:t>
            </a:r>
            <a:r>
              <a:rPr lang="ko-KR" alt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D2Coding" pitchFamily="49" charset="-127"/>
                <a:ea typeface="D2Coding" pitchFamily="49" charset="-127"/>
              </a:rPr>
              <a:t>황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marL="342900" lvl="0" indent="-342900">
              <a:lnSpc>
                <a:spcPct val="200000"/>
              </a:lnSpc>
              <a:buAutoNum type="arabicPlain"/>
            </a:pPr>
            <a:r>
              <a:rPr lang="en-US" altLang="ko-KR" spc="3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· </a:t>
            </a:r>
            <a:r>
              <a:rPr lang="ko-KR" alt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D2Coding" pitchFamily="49" charset="-127"/>
                <a:ea typeface="D2Coding" pitchFamily="49" charset="-127"/>
              </a:rPr>
              <a:t>ＤＢ테이블</a:t>
            </a:r>
            <a:endParaRPr lang="en-US" altLang="ko-KR" spc="300" dirty="0">
              <a:solidFill>
                <a:prstClr val="black">
                  <a:lumMod val="65000"/>
                  <a:lumOff val="35000"/>
                </a:prstClr>
              </a:solidFill>
              <a:latin typeface="D2Coding" pitchFamily="49" charset="-127"/>
              <a:ea typeface="D2Coding" pitchFamily="49" charset="-127"/>
            </a:endParaRPr>
          </a:p>
          <a:p>
            <a:pPr marL="342900" lvl="0" indent="-342900">
              <a:lnSpc>
                <a:spcPct val="200000"/>
              </a:lnSpc>
              <a:buAutoNum type="arabicPlain"/>
            </a:pPr>
            <a:r>
              <a:rPr lang="en-US" altLang="ko-KR" spc="3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· </a:t>
            </a:r>
            <a:r>
              <a:rPr lang="ko-KR" alt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D2Coding" pitchFamily="49" charset="-127"/>
                <a:ea typeface="D2Coding" pitchFamily="49" charset="-127"/>
              </a:rPr>
              <a:t>스토리보드</a:t>
            </a:r>
            <a:endParaRPr lang="en-US" altLang="ko-KR" spc="300" dirty="0">
              <a:solidFill>
                <a:prstClr val="black">
                  <a:lumMod val="65000"/>
                  <a:lumOff val="35000"/>
                </a:prstClr>
              </a:solidFill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lain"/>
            </a:pPr>
            <a:r>
              <a:rPr lang="en-US" altLang="ko-KR" spc="3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· </a:t>
            </a:r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시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marL="342900" lvl="0" indent="-342900">
              <a:lnSpc>
                <a:spcPct val="200000"/>
              </a:lnSpc>
              <a:buAutoNum type="arabicPlain"/>
            </a:pPr>
            <a:r>
              <a:rPr lang="en-US" altLang="ko-KR" spc="3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· </a:t>
            </a:r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추후보완점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4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35819" y="1071546"/>
            <a:ext cx="7072362" cy="5572164"/>
            <a:chOff x="238092" y="1071546"/>
            <a:chExt cx="7072362" cy="5572164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4"/>
            </a:xfrm>
          </p:grpSpPr>
          <p:sp>
            <p:nvSpPr>
              <p:cNvPr id="33" name="Window Body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3" y="1726890"/>
                <a:ext cx="6668461" cy="388689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Title Bar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Menu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Close Button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Address Box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Document Icon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9" name="Navigation Buttons"/>
              <p:cNvGrpSpPr/>
              <p:nvPr/>
            </p:nvGrpSpPr>
            <p:grpSpPr>
              <a:xfrm>
                <a:off x="715617" y="1502686"/>
                <a:ext cx="610895" cy="150610"/>
                <a:chOff x="715617" y="1502686"/>
                <a:chExt cx="610895" cy="150610"/>
              </a:xfrm>
            </p:grpSpPr>
            <p:sp>
              <p:nvSpPr>
                <p:cNvPr id="40" name="Back Button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Forward Button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Reload Button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75301" y="1502686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3" cy="15082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Menu Bar"/>
            <p:cNvGrpSpPr/>
            <p:nvPr>
              <p:custDataLst>
                <p:tags r:id="rId2"/>
              </p:custDataLst>
            </p:nvPr>
          </p:nvGrpSpPr>
          <p:grpSpPr>
            <a:xfrm>
              <a:off x="372677" y="2428868"/>
              <a:ext cx="1159644" cy="961196"/>
              <a:chOff x="438150" y="1261242"/>
              <a:chExt cx="1159644" cy="961196"/>
            </a:xfrm>
            <a:solidFill>
              <a:srgbClr val="FFFFFF"/>
            </a:solidFill>
          </p:grpSpPr>
          <p:sp>
            <p:nvSpPr>
              <p:cNvPr id="25" name="Item"/>
              <p:cNvSpPr/>
              <p:nvPr/>
            </p:nvSpPr>
            <p:spPr>
              <a:xfrm>
                <a:off x="438150" y="1261242"/>
                <a:ext cx="1159644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Menu Item 1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Chevro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rot="16200000">
                <a:off x="1446216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Item"/>
              <p:cNvSpPr/>
              <p:nvPr/>
            </p:nvSpPr>
            <p:spPr>
              <a:xfrm>
                <a:off x="438150" y="1501541"/>
                <a:ext cx="1159644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Menu Item 2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Chevron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rot="16200000">
                <a:off x="1446216" y="1597800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Item"/>
              <p:cNvSpPr/>
              <p:nvPr/>
            </p:nvSpPr>
            <p:spPr>
              <a:xfrm>
                <a:off x="438150" y="1741840"/>
                <a:ext cx="1159644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Menu Item 3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Chevron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6200000">
                <a:off x="1446216" y="1838099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Item"/>
              <p:cNvSpPr/>
              <p:nvPr/>
            </p:nvSpPr>
            <p:spPr>
              <a:xfrm>
                <a:off x="438150" y="1982139"/>
                <a:ext cx="1159644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Menu Item 4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Chevron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6200000">
                <a:off x="1446216" y="2078398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309530" y="6072206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62"/>
            <p:cNvGrpSpPr/>
            <p:nvPr/>
          </p:nvGrpSpPr>
          <p:grpSpPr>
            <a:xfrm>
              <a:off x="3095612" y="1946119"/>
              <a:ext cx="4143404" cy="411311"/>
              <a:chOff x="523844" y="660235"/>
              <a:chExt cx="4143404" cy="411311"/>
            </a:xfrm>
          </p:grpSpPr>
          <p:sp>
            <p:nvSpPr>
              <p:cNvPr id="18" name="Inactive Tabs"/>
              <p:cNvSpPr txBox="1"/>
              <p:nvPr/>
            </p:nvSpPr>
            <p:spPr>
              <a:xfrm>
                <a:off x="1268889" y="674514"/>
                <a:ext cx="3299237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      회계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9" name="Line"/>
              <p:cNvCxnSpPr/>
              <p:nvPr/>
            </p:nvCxnSpPr>
            <p:spPr>
              <a:xfrm flipV="1">
                <a:off x="1168083" y="928670"/>
                <a:ext cx="3499165" cy="2542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Active Tab"/>
              <p:cNvGrpSpPr/>
              <p:nvPr/>
            </p:nvGrpSpPr>
            <p:grpSpPr>
              <a:xfrm>
                <a:off x="523844" y="660235"/>
                <a:ext cx="644239" cy="270977"/>
                <a:chOff x="644017" y="1561419"/>
                <a:chExt cx="644239" cy="393700"/>
              </a:xfrm>
            </p:grpSpPr>
            <p:sp>
              <p:nvSpPr>
                <p:cNvPr id="23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환자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4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Inactive Tabs"/>
              <p:cNvSpPr txBox="1"/>
              <p:nvPr/>
            </p:nvSpPr>
            <p:spPr>
              <a:xfrm>
                <a:off x="2291762" y="709135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Inactive Tabs"/>
              <p:cNvSpPr txBox="1"/>
              <p:nvPr/>
            </p:nvSpPr>
            <p:spPr>
              <a:xfrm>
                <a:off x="3371556" y="709135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1809728" y="2428868"/>
              <a:ext cx="5357850" cy="2786082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81364" y="3500438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atin typeface="D2Coding" pitchFamily="49" charset="-127"/>
                  <a:ea typeface="D2Coding" pitchFamily="49" charset="-127"/>
                </a:rPr>
                <a:t>콘텐츠</a:t>
              </a:r>
              <a:endParaRPr lang="ko-KR" altLang="en-US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952736" y="1857364"/>
              <a:ext cx="4143404" cy="428628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rot="10800000">
              <a:off x="2024042" y="1855776"/>
              <a:ext cx="1000132" cy="21590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23910" y="1714488"/>
              <a:ext cx="1214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D2Coding" pitchFamily="49" charset="-127"/>
                  <a:ea typeface="D2Coding" pitchFamily="49" charset="-127"/>
                </a:rPr>
                <a:t>탑메뉴</a:t>
              </a:r>
              <a:endParaRPr lang="ko-KR" altLang="en-US" sz="1400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38092" y="2357430"/>
              <a:ext cx="1357322" cy="1214446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2405" y="3500438"/>
              <a:ext cx="428629" cy="2238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0968" y="3857628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D2Coding" pitchFamily="49" charset="-127"/>
                  <a:ea typeface="D2Coding" pitchFamily="49" charset="-127"/>
                </a:rPr>
                <a:t>사이드메뉴</a:t>
              </a:r>
              <a:endParaRPr lang="ko-KR" altLang="en-US" dirty="0">
                <a:latin typeface="D2Coding" pitchFamily="49" charset="-127"/>
                <a:ea typeface="D2Coding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7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14414" y="1071546"/>
            <a:ext cx="6715172" cy="4500594"/>
            <a:chOff x="452406" y="1071546"/>
            <a:chExt cx="6715172" cy="4500594"/>
          </a:xfrm>
        </p:grpSpPr>
        <p:sp>
          <p:nvSpPr>
            <p:cNvPr id="4" name="TextBox 3"/>
            <p:cNvSpPr txBox="1"/>
            <p:nvPr/>
          </p:nvSpPr>
          <p:spPr>
            <a:xfrm>
              <a:off x="452406" y="107154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D2Coding" pitchFamily="49" charset="-127"/>
                  <a:ea typeface="D2Coding" pitchFamily="49" charset="-127"/>
                </a:rPr>
                <a:t>탑메뉴</a:t>
              </a:r>
              <a:endParaRPr lang="ko-KR" altLang="en-US" dirty="0">
                <a:latin typeface="D2Coding" pitchFamily="49" charset="-127"/>
                <a:ea typeface="D2Coding" pitchFamily="49" charset="-127"/>
              </a:endParaRPr>
            </a:p>
          </p:txBody>
        </p:sp>
        <p:grpSp>
          <p:nvGrpSpPr>
            <p:cNvPr id="5" name="Tab Bar"/>
            <p:cNvGrpSpPr/>
            <p:nvPr/>
          </p:nvGrpSpPr>
          <p:grpSpPr>
            <a:xfrm>
              <a:off x="952513" y="1714488"/>
              <a:ext cx="6215065" cy="411311"/>
              <a:chOff x="881437" y="2094819"/>
              <a:chExt cx="6215065" cy="597591"/>
            </a:xfrm>
          </p:grpSpPr>
          <p:sp>
            <p:nvSpPr>
              <p:cNvPr id="21" name="Inactive Tabs"/>
              <p:cNvSpPr txBox="1"/>
              <p:nvPr/>
            </p:nvSpPr>
            <p:spPr>
              <a:xfrm>
                <a:off x="1626482" y="2115565"/>
                <a:ext cx="3299237" cy="57684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      회계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2" name="Line"/>
              <p:cNvCxnSpPr/>
              <p:nvPr/>
            </p:nvCxnSpPr>
            <p:spPr>
              <a:xfrm>
                <a:off x="1525676" y="2488519"/>
                <a:ext cx="5570826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Active Tab"/>
              <p:cNvGrpSpPr/>
              <p:nvPr/>
            </p:nvGrpSpPr>
            <p:grpSpPr>
              <a:xfrm>
                <a:off x="881437" y="2094819"/>
                <a:ext cx="644239" cy="393700"/>
                <a:chOff x="644017" y="1561419"/>
                <a:chExt cx="644239" cy="393700"/>
              </a:xfrm>
            </p:grpSpPr>
            <p:sp>
              <p:nvSpPr>
                <p:cNvPr id="26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환자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7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Inactive Tabs"/>
              <p:cNvSpPr txBox="1"/>
              <p:nvPr/>
            </p:nvSpPr>
            <p:spPr>
              <a:xfrm>
                <a:off x="2649355" y="2165866"/>
                <a:ext cx="14779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Inactive Tabs"/>
              <p:cNvSpPr txBox="1"/>
              <p:nvPr/>
            </p:nvSpPr>
            <p:spPr>
              <a:xfrm>
                <a:off x="3729149" y="2165866"/>
                <a:ext cx="14779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Dropdown Menu"/>
            <p:cNvSpPr/>
            <p:nvPr/>
          </p:nvSpPr>
          <p:spPr>
            <a:xfrm>
              <a:off x="952513" y="3357562"/>
              <a:ext cx="1150563" cy="615291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73736" tIns="27432" rIns="173736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신규환자 등록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환자 검</a:t>
              </a:r>
              <a:r>
                <a:rPr lang="ko-KR" altLang="en-US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ropdown Menu"/>
            <p:cNvSpPr/>
            <p:nvPr/>
          </p:nvSpPr>
          <p:spPr>
            <a:xfrm>
              <a:off x="2381273" y="3357562"/>
              <a:ext cx="1000132" cy="871663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73736" tIns="27432" rIns="173736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인사관리  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출근관리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급여관리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Dropdown Menu"/>
            <p:cNvSpPr/>
            <p:nvPr/>
          </p:nvSpPr>
          <p:spPr>
            <a:xfrm>
              <a:off x="3524281" y="3357562"/>
              <a:ext cx="1285884" cy="871663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73736" tIns="27432" rIns="173736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재고목록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구매내역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거래처 목록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Dropdown Menu"/>
            <p:cNvSpPr/>
            <p:nvPr/>
          </p:nvSpPr>
          <p:spPr>
            <a:xfrm>
              <a:off x="4953041" y="3357562"/>
              <a:ext cx="1285884" cy="327068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73736" tIns="27432" rIns="173736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회계내역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ropdown Menu"/>
            <p:cNvSpPr/>
            <p:nvPr/>
          </p:nvSpPr>
          <p:spPr>
            <a:xfrm>
              <a:off x="952513" y="4700477"/>
              <a:ext cx="1235723" cy="615291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73736" tIns="27432" rIns="173736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병원정보 수정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계정 관리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Dropdown Menu"/>
            <p:cNvSpPr/>
            <p:nvPr/>
          </p:nvSpPr>
          <p:spPr>
            <a:xfrm>
              <a:off x="2381273" y="4700477"/>
              <a:ext cx="1000132" cy="615291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73736" tIns="27432" rIns="173736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진료예약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환자접수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ropdown Menu"/>
            <p:cNvSpPr/>
            <p:nvPr/>
          </p:nvSpPr>
          <p:spPr>
            <a:xfrm>
              <a:off x="3524281" y="4700477"/>
              <a:ext cx="1066401" cy="871663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73736" tIns="27432" rIns="173736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업무보고서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회의록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406" y="2559602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D2Coding" pitchFamily="49" charset="-127"/>
                  <a:ea typeface="D2Coding" pitchFamily="49" charset="-127"/>
                </a:rPr>
                <a:t>사이드메뉴</a:t>
              </a:r>
              <a:endParaRPr lang="ko-KR" altLang="en-US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4" name="h4"/>
            <p:cNvSpPr txBox="1"/>
            <p:nvPr/>
          </p:nvSpPr>
          <p:spPr>
            <a:xfrm>
              <a:off x="1333468" y="3075241"/>
              <a:ext cx="333425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환자</a:t>
              </a:r>
              <a:endParaRPr lang="en-US" sz="1300" dirty="0" smtClean="0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5" name="h4"/>
            <p:cNvSpPr txBox="1"/>
            <p:nvPr/>
          </p:nvSpPr>
          <p:spPr>
            <a:xfrm>
              <a:off x="1333468" y="4429132"/>
              <a:ext cx="333425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관리</a:t>
              </a:r>
              <a:endParaRPr lang="en-US" sz="1300" dirty="0" smtClean="0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6" name="h4"/>
            <p:cNvSpPr txBox="1"/>
            <p:nvPr/>
          </p:nvSpPr>
          <p:spPr>
            <a:xfrm>
              <a:off x="2738463" y="4429132"/>
              <a:ext cx="333425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예약</a:t>
              </a:r>
              <a:endParaRPr lang="en-US" sz="1300" dirty="0" smtClean="0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7" name="h4"/>
            <p:cNvSpPr txBox="1"/>
            <p:nvPr/>
          </p:nvSpPr>
          <p:spPr>
            <a:xfrm>
              <a:off x="3810033" y="4429132"/>
              <a:ext cx="500137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게시판</a:t>
              </a:r>
              <a:endParaRPr lang="en-US" sz="1300" dirty="0" smtClean="0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8" name="h4"/>
            <p:cNvSpPr txBox="1"/>
            <p:nvPr/>
          </p:nvSpPr>
          <p:spPr>
            <a:xfrm>
              <a:off x="2738463" y="3075241"/>
              <a:ext cx="333425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인사</a:t>
              </a:r>
              <a:endParaRPr lang="en-US" sz="1300" dirty="0" smtClean="0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h4"/>
            <p:cNvSpPr txBox="1"/>
            <p:nvPr/>
          </p:nvSpPr>
          <p:spPr>
            <a:xfrm>
              <a:off x="3952909" y="3075241"/>
              <a:ext cx="333425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재고</a:t>
              </a:r>
              <a:endParaRPr lang="en-US" sz="1300" dirty="0" smtClean="0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0" name="h4"/>
            <p:cNvSpPr txBox="1"/>
            <p:nvPr/>
          </p:nvSpPr>
          <p:spPr>
            <a:xfrm>
              <a:off x="5381669" y="3075241"/>
              <a:ext cx="333425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회계</a:t>
              </a:r>
              <a:endParaRPr lang="en-US" sz="1300" dirty="0" smtClean="0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7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071538" y="1071545"/>
            <a:ext cx="7000924" cy="5500727"/>
            <a:chOff x="309530" y="1071545"/>
            <a:chExt cx="7000924" cy="5500727"/>
          </a:xfrm>
        </p:grpSpPr>
        <p:sp>
          <p:nvSpPr>
            <p:cNvPr id="30" name="Window Body"/>
            <p:cNvSpPr/>
            <p:nvPr>
              <p:custDataLst>
                <p:tags r:id="rId1"/>
              </p:custDataLst>
            </p:nvPr>
          </p:nvSpPr>
          <p:spPr>
            <a:xfrm>
              <a:off x="309530" y="1606531"/>
              <a:ext cx="7000922" cy="44656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Title Bar"/>
            <p:cNvSpPr/>
            <p:nvPr>
              <p:custDataLst>
                <p:tags r:id="rId2"/>
              </p:custDataLst>
            </p:nvPr>
          </p:nvSpPr>
          <p:spPr>
            <a:xfrm>
              <a:off x="309531" y="1071545"/>
              <a:ext cx="7000923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Menu Button"/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7072571" y="1379105"/>
              <a:ext cx="149225" cy="11271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lose Button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99568" y="1142794"/>
              <a:ext cx="98424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Address Box"/>
            <p:cNvSpPr/>
            <p:nvPr>
              <p:custDataLst>
                <p:tags r:id="rId5"/>
              </p:custDataLst>
            </p:nvPr>
          </p:nvSpPr>
          <p:spPr>
            <a:xfrm>
              <a:off x="1212445" y="1316587"/>
              <a:ext cx="5771467" cy="237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Document Icon"/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288571" y="13687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6" name="Navigation Buttons"/>
            <p:cNvGrpSpPr/>
            <p:nvPr/>
          </p:nvGrpSpPr>
          <p:grpSpPr>
            <a:xfrm>
              <a:off x="435445" y="1348943"/>
              <a:ext cx="641352" cy="173037"/>
              <a:chOff x="715617" y="1502685"/>
              <a:chExt cx="610895" cy="150610"/>
            </a:xfrm>
          </p:grpSpPr>
          <p:sp>
            <p:nvSpPr>
              <p:cNvPr id="37" name="Back Butt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5617" y="1525485"/>
                <a:ext cx="145163" cy="10501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Forward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945458" y="1525485"/>
                <a:ext cx="145163" cy="10501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Reloa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175301" y="1502685"/>
                <a:ext cx="151211" cy="15061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40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Inactive Tabs"/>
            <p:cNvSpPr txBox="1"/>
            <p:nvPr/>
          </p:nvSpPr>
          <p:spPr>
            <a:xfrm>
              <a:off x="3840657" y="1960398"/>
              <a:ext cx="3299237" cy="397032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인사</a:t>
              </a:r>
              <a:r>
                <a: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</a:t>
              </a:r>
              <a:r>
                <a:rPr lang="ko-KR" alt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재고      회계</a:t>
              </a:r>
              <a:r>
                <a: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</a:t>
              </a:r>
              <a:r>
                <a:rPr lang="ko-KR" alt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      예약</a:t>
              </a:r>
              <a:r>
                <a: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</a:t>
              </a:r>
              <a:r>
                <a:rPr lang="ko-KR" alt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altLang="ko-KR" sz="1050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050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5" name="Line"/>
            <p:cNvCxnSpPr/>
            <p:nvPr/>
          </p:nvCxnSpPr>
          <p:spPr>
            <a:xfrm flipV="1">
              <a:off x="3739851" y="2214554"/>
              <a:ext cx="3499165" cy="2542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Active Tab"/>
            <p:cNvGrpSpPr/>
            <p:nvPr/>
          </p:nvGrpSpPr>
          <p:grpSpPr>
            <a:xfrm>
              <a:off x="3095612" y="1946119"/>
              <a:ext cx="644239" cy="270977"/>
              <a:chOff x="644017" y="1561419"/>
              <a:chExt cx="644239" cy="393700"/>
            </a:xfrm>
          </p:grpSpPr>
          <p:sp>
            <p:nvSpPr>
              <p:cNvPr id="49" name="Active Tab Shape"/>
              <p:cNvSpPr/>
              <p:nvPr/>
            </p:nvSpPr>
            <p:spPr>
              <a:xfrm>
                <a:off x="644017" y="1561419"/>
                <a:ext cx="644239" cy="393700"/>
              </a:xfrm>
              <a:prstGeom prst="round2SameRect">
                <a:avLst>
                  <a:gd name="adj1" fmla="val 8062"/>
                  <a:gd name="adj2" fmla="val 0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5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0" name="Active Tab Marker"/>
              <p:cNvCxnSpPr/>
              <p:nvPr/>
            </p:nvCxnSpPr>
            <p:spPr>
              <a:xfrm>
                <a:off x="646398" y="1955119"/>
                <a:ext cx="640080" cy="0"/>
              </a:xfrm>
              <a:prstGeom prst="line">
                <a:avLst/>
              </a:prstGeom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Inactive Tabs"/>
            <p:cNvSpPr txBox="1"/>
            <p:nvPr/>
          </p:nvSpPr>
          <p:spPr>
            <a:xfrm>
              <a:off x="4863530" y="1995019"/>
              <a:ext cx="147797" cy="1620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Inactive Tabs"/>
            <p:cNvSpPr txBox="1"/>
            <p:nvPr/>
          </p:nvSpPr>
          <p:spPr>
            <a:xfrm>
              <a:off x="5943324" y="1995019"/>
              <a:ext cx="147797" cy="1620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Dropdown Menu"/>
            <p:cNvSpPr/>
            <p:nvPr/>
          </p:nvSpPr>
          <p:spPr>
            <a:xfrm>
              <a:off x="380968" y="2400321"/>
              <a:ext cx="1143008" cy="786205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73736" tIns="27432" rIns="173736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endPara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00000"/>
                </a:lnSpc>
              </a:pPr>
              <a:endParaRPr lang="en-US" altLang="ko-KR" sz="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환자 검색 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Button"/>
            <p:cNvSpPr/>
            <p:nvPr/>
          </p:nvSpPr>
          <p:spPr>
            <a:xfrm>
              <a:off x="465897" y="2546171"/>
              <a:ext cx="986641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신규환자 등록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Input"/>
            <p:cNvSpPr/>
            <p:nvPr/>
          </p:nvSpPr>
          <p:spPr>
            <a:xfrm>
              <a:off x="2233986" y="3172535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55" name="Label"/>
            <p:cNvSpPr txBox="1"/>
            <p:nvPr/>
          </p:nvSpPr>
          <p:spPr>
            <a:xfrm>
              <a:off x="1821050" y="3222591"/>
              <a:ext cx="282129" cy="1904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Input"/>
            <p:cNvSpPr/>
            <p:nvPr/>
          </p:nvSpPr>
          <p:spPr>
            <a:xfrm>
              <a:off x="2452670" y="3613863"/>
              <a:ext cx="861626" cy="31115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57" name="Label"/>
            <p:cNvSpPr txBox="1"/>
            <p:nvPr/>
          </p:nvSpPr>
          <p:spPr>
            <a:xfrm>
              <a:off x="1821050" y="3663919"/>
              <a:ext cx="564257" cy="1904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주민번호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Input"/>
            <p:cNvSpPr/>
            <p:nvPr/>
          </p:nvSpPr>
          <p:spPr>
            <a:xfrm>
              <a:off x="3524240" y="3613863"/>
              <a:ext cx="861626" cy="31115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3375014" y="3778964"/>
              <a:ext cx="95253" cy="10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Line"/>
            <p:cNvCxnSpPr>
              <a:cxnSpLocks/>
            </p:cNvCxnSpPr>
            <p:nvPr/>
          </p:nvCxnSpPr>
          <p:spPr bwMode="auto">
            <a:xfrm>
              <a:off x="1629543" y="4029791"/>
              <a:ext cx="5680911" cy="3810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Button"/>
            <p:cNvSpPr/>
            <p:nvPr/>
          </p:nvSpPr>
          <p:spPr>
            <a:xfrm>
              <a:off x="4378363" y="5526477"/>
              <a:ext cx="844473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192024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Split button</a:t>
              </a:r>
            </a:p>
          </p:txBody>
        </p:sp>
        <p:sp>
          <p:nvSpPr>
            <p:cNvPr id="64" name="Arrow Down"/>
            <p:cNvSpPr>
              <a:spLocks noChangeAspect="1"/>
            </p:cNvSpPr>
            <p:nvPr/>
          </p:nvSpPr>
          <p:spPr bwMode="auto">
            <a:xfrm flipH="1">
              <a:off x="5117211" y="561376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5" name="Separator"/>
            <p:cNvCxnSpPr/>
            <p:nvPr/>
          </p:nvCxnSpPr>
          <p:spPr>
            <a:xfrm>
              <a:off x="5076230" y="5526477"/>
              <a:ext cx="0" cy="20702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Button"/>
            <p:cNvSpPr/>
            <p:nvPr/>
          </p:nvSpPr>
          <p:spPr>
            <a:xfrm>
              <a:off x="6524636" y="5515701"/>
              <a:ext cx="636610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추가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Small Text"/>
            <p:cNvSpPr txBox="1"/>
            <p:nvPr/>
          </p:nvSpPr>
          <p:spPr>
            <a:xfrm>
              <a:off x="3524240" y="2500306"/>
              <a:ext cx="1931619" cy="4154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400"/>
                </a:spcAft>
              </a:pPr>
              <a:r>
                <a:rPr lang="ko-KR" altLang="en-US" sz="24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신규환자 등록</a:t>
              </a:r>
              <a:endParaRPr lang="en-US" sz="2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40523"/>
              </p:ext>
            </p:extLst>
          </p:nvPr>
        </p:nvGraphicFramePr>
        <p:xfrm>
          <a:off x="2411760" y="4457526"/>
          <a:ext cx="5619277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61492"/>
                <a:gridCol w="785818"/>
                <a:gridCol w="738706"/>
                <a:gridCol w="1428760"/>
                <a:gridCol w="947722"/>
                <a:gridCol w="9567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고유번호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주민등록번호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전화번호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남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9999-8888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경기 안양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111-111-111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Jacob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남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9999-8888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 강남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111-111-111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담당의사 </a:t>
                      </a: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Button"/>
          <p:cNvSpPr/>
          <p:nvPr/>
        </p:nvSpPr>
        <p:spPr>
          <a:xfrm>
            <a:off x="5289871" y="3675451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1538" y="1071546"/>
            <a:ext cx="7000924" cy="5500726"/>
            <a:chOff x="309530" y="1071546"/>
            <a:chExt cx="7000924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23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9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30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62"/>
            <p:cNvGrpSpPr/>
            <p:nvPr/>
          </p:nvGrpSpPr>
          <p:grpSpPr>
            <a:xfrm>
              <a:off x="3095612" y="1946119"/>
              <a:ext cx="4143404" cy="411311"/>
              <a:chOff x="523844" y="660235"/>
              <a:chExt cx="4143404" cy="411311"/>
            </a:xfrm>
          </p:grpSpPr>
          <p:sp>
            <p:nvSpPr>
              <p:cNvPr id="16" name="Inactive Tabs"/>
              <p:cNvSpPr txBox="1"/>
              <p:nvPr/>
            </p:nvSpPr>
            <p:spPr>
              <a:xfrm>
                <a:off x="1268889" y="674514"/>
                <a:ext cx="3299237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      회계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7" name="Line"/>
              <p:cNvCxnSpPr/>
              <p:nvPr/>
            </p:nvCxnSpPr>
            <p:spPr>
              <a:xfrm flipV="1">
                <a:off x="1168083" y="928670"/>
                <a:ext cx="3499165" cy="2542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Active Tab"/>
              <p:cNvGrpSpPr/>
              <p:nvPr/>
            </p:nvGrpSpPr>
            <p:grpSpPr>
              <a:xfrm>
                <a:off x="523844" y="660235"/>
                <a:ext cx="644239" cy="270977"/>
                <a:chOff x="644017" y="1561419"/>
                <a:chExt cx="644239" cy="393700"/>
              </a:xfrm>
            </p:grpSpPr>
            <p:sp>
              <p:nvSpPr>
                <p:cNvPr id="21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환자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2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Inactive Tabs"/>
              <p:cNvSpPr txBox="1"/>
              <p:nvPr/>
            </p:nvSpPr>
            <p:spPr>
              <a:xfrm>
                <a:off x="2291762" y="709135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Inactive Tabs"/>
              <p:cNvSpPr txBox="1"/>
              <p:nvPr/>
            </p:nvSpPr>
            <p:spPr>
              <a:xfrm>
                <a:off x="3371556" y="709135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Dropdown Menu"/>
            <p:cNvSpPr/>
            <p:nvPr/>
          </p:nvSpPr>
          <p:spPr>
            <a:xfrm>
              <a:off x="380968" y="2400321"/>
              <a:ext cx="1143008" cy="779602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  신규환자 등록</a:t>
              </a:r>
              <a:endPara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00000"/>
                </a:lnSpc>
              </a:pPr>
              <a:endParaRPr lang="en-US" altLang="ko-KR" sz="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Button"/>
            <p:cNvSpPr/>
            <p:nvPr/>
          </p:nvSpPr>
          <p:spPr>
            <a:xfrm>
              <a:off x="601156" y="2831923"/>
              <a:ext cx="643146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환자 검</a:t>
              </a:r>
              <a:r>
                <a:rPr lang="ko-KR" altLang="en-US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Input with Label"/>
            <p:cNvGrpSpPr/>
            <p:nvPr/>
          </p:nvGrpSpPr>
          <p:grpSpPr>
            <a:xfrm>
              <a:off x="1821050" y="3172535"/>
              <a:ext cx="2917636" cy="307726"/>
              <a:chOff x="908150" y="2823227"/>
              <a:chExt cx="2917636" cy="307726"/>
            </a:xfrm>
          </p:grpSpPr>
          <p:sp>
            <p:nvSpPr>
              <p:cNvPr id="14" name="Input"/>
              <p:cNvSpPr/>
              <p:nvPr/>
            </p:nvSpPr>
            <p:spPr>
              <a:xfrm>
                <a:off x="1321086" y="2823227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Text input</a:t>
                </a:r>
              </a:p>
            </p:txBody>
          </p:sp>
          <p:sp>
            <p:nvSpPr>
              <p:cNvPr id="15" name="Label"/>
              <p:cNvSpPr txBox="1"/>
              <p:nvPr/>
            </p:nvSpPr>
            <p:spPr>
              <a:xfrm>
                <a:off x="908150" y="2873283"/>
                <a:ext cx="282129" cy="190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1100" b="1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이름</a:t>
                </a:r>
                <a:endParaRPr 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2" name="Line"/>
            <p:cNvCxnSpPr>
              <a:cxnSpLocks/>
            </p:cNvCxnSpPr>
            <p:nvPr/>
          </p:nvCxnSpPr>
          <p:spPr bwMode="auto">
            <a:xfrm>
              <a:off x="1629543" y="3571876"/>
              <a:ext cx="5680911" cy="3810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mall Text"/>
            <p:cNvSpPr txBox="1"/>
            <p:nvPr/>
          </p:nvSpPr>
          <p:spPr>
            <a:xfrm>
              <a:off x="3524240" y="2500306"/>
              <a:ext cx="1181414" cy="4361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400"/>
                </a:spcAft>
              </a:pPr>
              <a:r>
                <a:rPr lang="ko-KR" altLang="en-US" sz="24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환자 검</a:t>
              </a:r>
              <a:r>
                <a:rPr lang="ko-KR" altLang="en-US" sz="24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</a:t>
              </a:r>
              <a:endParaRPr lang="en-US" sz="2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87724"/>
              </p:ext>
            </p:extLst>
          </p:nvPr>
        </p:nvGraphicFramePr>
        <p:xfrm>
          <a:off x="2411760" y="3999611"/>
          <a:ext cx="5619277" cy="9966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61492"/>
                <a:gridCol w="595830"/>
                <a:gridCol w="571504"/>
                <a:gridCol w="928694"/>
                <a:gridCol w="1000132"/>
                <a:gridCol w="785818"/>
                <a:gridCol w="9758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고유번호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생년월일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전화번호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담당의사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남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68/03/15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111-111-111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2016-06-01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Jacob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남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98/01/15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111-111-111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2016-06-01</a:t>
                      </a:r>
                      <a:endParaRPr lang="en-US" sz="12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Button"/>
          <p:cNvSpPr/>
          <p:nvPr/>
        </p:nvSpPr>
        <p:spPr>
          <a:xfrm>
            <a:off x="5625538" y="3222885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1538" y="1071546"/>
            <a:ext cx="7000924" cy="5500726"/>
            <a:chOff x="309530" y="1071546"/>
            <a:chExt cx="7000924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28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4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35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ropdown Menu"/>
            <p:cNvSpPr/>
            <p:nvPr/>
          </p:nvSpPr>
          <p:spPr>
            <a:xfrm>
              <a:off x="380968" y="2400320"/>
              <a:ext cx="1143008" cy="1043742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인사관리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출근관리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급여관리</a:t>
              </a: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/>
            <p:cNvSpPr/>
            <p:nvPr/>
          </p:nvSpPr>
          <p:spPr>
            <a:xfrm>
              <a:off x="601156" y="2474733"/>
              <a:ext cx="708506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인사 관리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Input"/>
            <p:cNvSpPr/>
            <p:nvPr/>
          </p:nvSpPr>
          <p:spPr>
            <a:xfrm>
              <a:off x="2150265" y="3046410"/>
              <a:ext cx="881847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11" name="Label"/>
            <p:cNvSpPr txBox="1"/>
            <p:nvPr/>
          </p:nvSpPr>
          <p:spPr>
            <a:xfrm>
              <a:off x="1804966" y="3084846"/>
              <a:ext cx="268313" cy="1462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사번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Line"/>
            <p:cNvCxnSpPr>
              <a:cxnSpLocks/>
            </p:cNvCxnSpPr>
            <p:nvPr/>
          </p:nvCxnSpPr>
          <p:spPr bwMode="auto">
            <a:xfrm>
              <a:off x="1629543" y="3390900"/>
              <a:ext cx="5680911" cy="3810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mall Text"/>
            <p:cNvSpPr txBox="1"/>
            <p:nvPr/>
          </p:nvSpPr>
          <p:spPr>
            <a:xfrm>
              <a:off x="3309926" y="2500306"/>
              <a:ext cx="259744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Hospital LIST Page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165146" y="1949122"/>
              <a:ext cx="4000528" cy="411311"/>
              <a:chOff x="2381232" y="5303705"/>
              <a:chExt cx="4000528" cy="411311"/>
            </a:xfrm>
          </p:grpSpPr>
          <p:sp>
            <p:nvSpPr>
              <p:cNvPr id="19" name="Inactive Tabs"/>
              <p:cNvSpPr txBox="1"/>
              <p:nvPr/>
            </p:nvSpPr>
            <p:spPr>
              <a:xfrm>
                <a:off x="3626343" y="5317984"/>
                <a:ext cx="2734979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      회계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" name="Line"/>
              <p:cNvCxnSpPr/>
              <p:nvPr/>
            </p:nvCxnSpPr>
            <p:spPr>
              <a:xfrm flipV="1">
                <a:off x="3525537" y="5572140"/>
                <a:ext cx="2856223" cy="2542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Active Tab"/>
              <p:cNvGrpSpPr/>
              <p:nvPr/>
            </p:nvGrpSpPr>
            <p:grpSpPr>
              <a:xfrm>
                <a:off x="2881298" y="5303705"/>
                <a:ext cx="644239" cy="270977"/>
                <a:chOff x="644017" y="1561419"/>
                <a:chExt cx="644239" cy="393700"/>
              </a:xfrm>
            </p:grpSpPr>
            <p:sp>
              <p:nvSpPr>
                <p:cNvPr id="26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인사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7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Inactive Tabs"/>
              <p:cNvSpPr txBox="1"/>
              <p:nvPr/>
            </p:nvSpPr>
            <p:spPr>
              <a:xfrm>
                <a:off x="4649216" y="5352605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Inactive Tabs"/>
              <p:cNvSpPr txBox="1"/>
              <p:nvPr/>
            </p:nvSpPr>
            <p:spPr>
              <a:xfrm>
                <a:off x="5729010" y="5352605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Inactive Tabs"/>
              <p:cNvSpPr txBox="1"/>
              <p:nvPr/>
            </p:nvSpPr>
            <p:spPr>
              <a:xfrm>
                <a:off x="2392823" y="5317984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5" name="Line"/>
              <p:cNvCxnSpPr/>
              <p:nvPr/>
            </p:nvCxnSpPr>
            <p:spPr>
              <a:xfrm>
                <a:off x="2381232" y="5570407"/>
                <a:ext cx="500066" cy="1588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Button"/>
            <p:cNvSpPr/>
            <p:nvPr/>
          </p:nvSpPr>
          <p:spPr>
            <a:xfrm>
              <a:off x="1762985" y="4572008"/>
              <a:ext cx="564713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사원등록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Button"/>
            <p:cNvSpPr/>
            <p:nvPr/>
          </p:nvSpPr>
          <p:spPr>
            <a:xfrm>
              <a:off x="2381232" y="4572008"/>
              <a:ext cx="564713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직책등록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Button"/>
            <p:cNvSpPr/>
            <p:nvPr/>
          </p:nvSpPr>
          <p:spPr>
            <a:xfrm>
              <a:off x="3024174" y="4572008"/>
              <a:ext cx="564713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부서등록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utton"/>
            <p:cNvSpPr/>
            <p:nvPr/>
          </p:nvSpPr>
          <p:spPr>
            <a:xfrm>
              <a:off x="3103550" y="308418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578"/>
              </p:ext>
            </p:extLst>
          </p:nvPr>
        </p:nvGraphicFramePr>
        <p:xfrm>
          <a:off x="2411760" y="3643314"/>
          <a:ext cx="5619277" cy="152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1504"/>
                <a:gridCol w="500066"/>
                <a:gridCol w="857256"/>
                <a:gridCol w="928694"/>
                <a:gridCol w="500066"/>
                <a:gridCol w="500066"/>
                <a:gridCol w="785818"/>
                <a:gridCol w="9758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사원번호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전화번호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부서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직책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입사일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계좌번호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0001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000-030-0000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2"/>
                        </a:rPr>
                        <a:t>qqq@naver.com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원장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2001/01/01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1231-4654-6178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0002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Judy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001-223-4412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2"/>
                        </a:rPr>
                        <a:t>ppp@naver.com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간호사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2001/01/01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1231-4654-6178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7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1538" y="1071546"/>
            <a:ext cx="7000924" cy="5500726"/>
            <a:chOff x="309530" y="1071546"/>
            <a:chExt cx="7000924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76" name="Window Body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Title Bar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Menu Button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Close Button"/>
              <p:cNvSpPr>
                <a:spLocks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Address Box"/>
              <p:cNvSpPr/>
              <p:nvPr>
                <p:custDataLst>
                  <p:tags r:id="rId8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Document Ic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2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83" name="Back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orward Button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Reload Button"/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ropdown Menu"/>
            <p:cNvSpPr/>
            <p:nvPr/>
          </p:nvSpPr>
          <p:spPr>
            <a:xfrm>
              <a:off x="380968" y="2400320"/>
              <a:ext cx="1143008" cy="1043742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인사관리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출근관리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급여관리</a:t>
              </a: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/>
            <p:cNvSpPr/>
            <p:nvPr/>
          </p:nvSpPr>
          <p:spPr>
            <a:xfrm>
              <a:off x="601156" y="2831923"/>
              <a:ext cx="708506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출근 관리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Line"/>
            <p:cNvCxnSpPr>
              <a:cxnSpLocks/>
            </p:cNvCxnSpPr>
            <p:nvPr/>
          </p:nvCxnSpPr>
          <p:spPr bwMode="auto">
            <a:xfrm>
              <a:off x="1629543" y="2928934"/>
              <a:ext cx="5680911" cy="3810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mall Text"/>
            <p:cNvSpPr txBox="1"/>
            <p:nvPr/>
          </p:nvSpPr>
          <p:spPr>
            <a:xfrm>
              <a:off x="3309926" y="2500306"/>
              <a:ext cx="226344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근태관리 캘린더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2" name="그룹 71"/>
            <p:cNvGrpSpPr/>
            <p:nvPr/>
          </p:nvGrpSpPr>
          <p:grpSpPr>
            <a:xfrm>
              <a:off x="3165146" y="1949122"/>
              <a:ext cx="4000528" cy="411311"/>
              <a:chOff x="2381232" y="5303705"/>
              <a:chExt cx="4000528" cy="411311"/>
            </a:xfrm>
          </p:grpSpPr>
          <p:sp>
            <p:nvSpPr>
              <p:cNvPr id="67" name="Inactive Tabs"/>
              <p:cNvSpPr txBox="1"/>
              <p:nvPr/>
            </p:nvSpPr>
            <p:spPr>
              <a:xfrm>
                <a:off x="3626343" y="5317984"/>
                <a:ext cx="2734979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      회계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8" name="Line"/>
              <p:cNvCxnSpPr/>
              <p:nvPr/>
            </p:nvCxnSpPr>
            <p:spPr>
              <a:xfrm flipV="1">
                <a:off x="3525537" y="5572140"/>
                <a:ext cx="2856223" cy="2542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Active Tab"/>
              <p:cNvGrpSpPr/>
              <p:nvPr/>
            </p:nvGrpSpPr>
            <p:grpSpPr>
              <a:xfrm>
                <a:off x="2881298" y="5303705"/>
                <a:ext cx="644239" cy="270977"/>
                <a:chOff x="644017" y="1561419"/>
                <a:chExt cx="644239" cy="393700"/>
              </a:xfrm>
            </p:grpSpPr>
            <p:sp>
              <p:nvSpPr>
                <p:cNvPr id="74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인사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75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Inactive Tabs"/>
              <p:cNvSpPr txBox="1"/>
              <p:nvPr/>
            </p:nvSpPr>
            <p:spPr>
              <a:xfrm>
                <a:off x="4649216" y="5352605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Inactive Tabs"/>
              <p:cNvSpPr txBox="1"/>
              <p:nvPr/>
            </p:nvSpPr>
            <p:spPr>
              <a:xfrm>
                <a:off x="5729010" y="5352605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Inactive Tabs"/>
              <p:cNvSpPr txBox="1"/>
              <p:nvPr/>
            </p:nvSpPr>
            <p:spPr>
              <a:xfrm>
                <a:off x="2392823" y="5317984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3" name="Line"/>
              <p:cNvCxnSpPr/>
              <p:nvPr/>
            </p:nvCxnSpPr>
            <p:spPr>
              <a:xfrm>
                <a:off x="2381232" y="5570407"/>
                <a:ext cx="500066" cy="1588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Date Picker"/>
            <p:cNvGrpSpPr/>
            <p:nvPr/>
          </p:nvGrpSpPr>
          <p:grpSpPr>
            <a:xfrm>
              <a:off x="1913608" y="3319360"/>
              <a:ext cx="4182400" cy="2181342"/>
              <a:chOff x="617292" y="2012745"/>
              <a:chExt cx="1973507" cy="1632155"/>
            </a:xfrm>
          </p:grpSpPr>
          <p:sp>
            <p:nvSpPr>
              <p:cNvPr id="21" name="Box"/>
              <p:cNvSpPr/>
              <p:nvPr/>
            </p:nvSpPr>
            <p:spPr>
              <a:xfrm>
                <a:off x="617292" y="2012745"/>
                <a:ext cx="1973507" cy="163215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onth"/>
              <p:cNvSpPr txBox="1"/>
              <p:nvPr/>
            </p:nvSpPr>
            <p:spPr>
              <a:xfrm>
                <a:off x="1208777" y="2089680"/>
                <a:ext cx="790537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August 2018</a:t>
                </a:r>
              </a:p>
            </p:txBody>
          </p:sp>
          <p:grpSp>
            <p:nvGrpSpPr>
              <p:cNvPr id="23" name="Days"/>
              <p:cNvGrpSpPr/>
              <p:nvPr/>
            </p:nvGrpSpPr>
            <p:grpSpPr>
              <a:xfrm>
                <a:off x="745194" y="2575447"/>
                <a:ext cx="1717703" cy="967117"/>
                <a:chOff x="766202" y="2578764"/>
                <a:chExt cx="1717703" cy="967117"/>
              </a:xfrm>
            </p:grpSpPr>
            <p:sp>
              <p:nvSpPr>
                <p:cNvPr id="36" name="Day"/>
                <p:cNvSpPr txBox="1"/>
                <p:nvPr/>
              </p:nvSpPr>
              <p:spPr>
                <a:xfrm>
                  <a:off x="2124685" y="2578764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7" name="Day"/>
                <p:cNvSpPr txBox="1"/>
                <p:nvPr/>
              </p:nvSpPr>
              <p:spPr>
                <a:xfrm>
                  <a:off x="2093427" y="278591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11</a:t>
                  </a:r>
                </a:p>
              </p:txBody>
            </p:sp>
            <p:sp>
              <p:nvSpPr>
                <p:cNvPr id="38" name="Day"/>
                <p:cNvSpPr txBox="1"/>
                <p:nvPr/>
              </p:nvSpPr>
              <p:spPr>
                <a:xfrm>
                  <a:off x="2093427" y="299307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18</a:t>
                  </a:r>
                </a:p>
              </p:txBody>
            </p:sp>
            <p:sp>
              <p:nvSpPr>
                <p:cNvPr id="39" name="Day"/>
                <p:cNvSpPr txBox="1"/>
                <p:nvPr/>
              </p:nvSpPr>
              <p:spPr>
                <a:xfrm>
                  <a:off x="2093427" y="320022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25</a:t>
                  </a:r>
                </a:p>
              </p:txBody>
            </p:sp>
            <p:sp>
              <p:nvSpPr>
                <p:cNvPr id="40" name="Day"/>
                <p:cNvSpPr txBox="1"/>
                <p:nvPr/>
              </p:nvSpPr>
              <p:spPr>
                <a:xfrm>
                  <a:off x="2390128" y="2578764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1" name="Day"/>
                <p:cNvSpPr txBox="1"/>
                <p:nvPr/>
              </p:nvSpPr>
              <p:spPr>
                <a:xfrm>
                  <a:off x="2358870" y="278591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12</a:t>
                  </a:r>
                </a:p>
              </p:txBody>
            </p:sp>
            <p:sp>
              <p:nvSpPr>
                <p:cNvPr id="42" name="Day"/>
                <p:cNvSpPr txBox="1"/>
                <p:nvPr/>
              </p:nvSpPr>
              <p:spPr>
                <a:xfrm>
                  <a:off x="2358870" y="299307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</a:p>
              </p:txBody>
            </p:sp>
            <p:sp>
              <p:nvSpPr>
                <p:cNvPr id="43" name="Day"/>
                <p:cNvSpPr txBox="1"/>
                <p:nvPr/>
              </p:nvSpPr>
              <p:spPr>
                <a:xfrm>
                  <a:off x="2358870" y="320022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26</a:t>
                  </a:r>
                </a:p>
              </p:txBody>
            </p:sp>
            <p:sp>
              <p:nvSpPr>
                <p:cNvPr id="44" name="Day"/>
                <p:cNvSpPr txBox="1"/>
                <p:nvPr/>
              </p:nvSpPr>
              <p:spPr>
                <a:xfrm>
                  <a:off x="797460" y="2785919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</p:txBody>
            </p:sp>
            <p:sp>
              <p:nvSpPr>
                <p:cNvPr id="45" name="Day"/>
                <p:cNvSpPr txBox="1"/>
                <p:nvPr/>
              </p:nvSpPr>
              <p:spPr>
                <a:xfrm>
                  <a:off x="766202" y="299307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13</a:t>
                  </a:r>
                </a:p>
              </p:txBody>
            </p:sp>
            <p:sp>
              <p:nvSpPr>
                <p:cNvPr id="46" name="Day"/>
                <p:cNvSpPr txBox="1"/>
                <p:nvPr/>
              </p:nvSpPr>
              <p:spPr>
                <a:xfrm>
                  <a:off x="766202" y="320022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20</a:t>
                  </a:r>
                </a:p>
              </p:txBody>
            </p:sp>
            <p:sp>
              <p:nvSpPr>
                <p:cNvPr id="47" name="Day"/>
                <p:cNvSpPr txBox="1"/>
                <p:nvPr/>
              </p:nvSpPr>
              <p:spPr>
                <a:xfrm>
                  <a:off x="766202" y="3407382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27</a:t>
                  </a:r>
                </a:p>
              </p:txBody>
            </p:sp>
            <p:sp>
              <p:nvSpPr>
                <p:cNvPr id="48" name="Day"/>
                <p:cNvSpPr txBox="1"/>
                <p:nvPr/>
              </p:nvSpPr>
              <p:spPr>
                <a:xfrm>
                  <a:off x="1062905" y="2785919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7</a:t>
                  </a:r>
                </a:p>
              </p:txBody>
            </p:sp>
            <p:sp>
              <p:nvSpPr>
                <p:cNvPr id="49" name="Day"/>
                <p:cNvSpPr txBox="1"/>
                <p:nvPr/>
              </p:nvSpPr>
              <p:spPr>
                <a:xfrm>
                  <a:off x="1031647" y="299307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14</a:t>
                  </a:r>
                </a:p>
              </p:txBody>
            </p:sp>
            <p:sp>
              <p:nvSpPr>
                <p:cNvPr id="50" name="Day"/>
                <p:cNvSpPr txBox="1"/>
                <p:nvPr/>
              </p:nvSpPr>
              <p:spPr>
                <a:xfrm>
                  <a:off x="1031647" y="320022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21</a:t>
                  </a:r>
                </a:p>
              </p:txBody>
            </p:sp>
            <p:sp>
              <p:nvSpPr>
                <p:cNvPr id="51" name="Day"/>
                <p:cNvSpPr txBox="1"/>
                <p:nvPr/>
              </p:nvSpPr>
              <p:spPr>
                <a:xfrm>
                  <a:off x="1031647" y="3407382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28</a:t>
                  </a:r>
                </a:p>
              </p:txBody>
            </p:sp>
            <p:sp>
              <p:nvSpPr>
                <p:cNvPr id="52" name="Day"/>
                <p:cNvSpPr txBox="1"/>
                <p:nvPr/>
              </p:nvSpPr>
              <p:spPr>
                <a:xfrm>
                  <a:off x="1328350" y="2578764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</p:txBody>
            </p:sp>
            <p:sp>
              <p:nvSpPr>
                <p:cNvPr id="53" name="Day"/>
                <p:cNvSpPr txBox="1"/>
                <p:nvPr/>
              </p:nvSpPr>
              <p:spPr>
                <a:xfrm>
                  <a:off x="1328350" y="2785919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8</a:t>
                  </a:r>
                </a:p>
              </p:txBody>
            </p:sp>
            <p:sp>
              <p:nvSpPr>
                <p:cNvPr id="54" name="Day"/>
                <p:cNvSpPr txBox="1"/>
                <p:nvPr/>
              </p:nvSpPr>
              <p:spPr>
                <a:xfrm>
                  <a:off x="1297092" y="299307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</a:p>
              </p:txBody>
            </p:sp>
            <p:sp>
              <p:nvSpPr>
                <p:cNvPr id="55" name="Day"/>
                <p:cNvSpPr txBox="1"/>
                <p:nvPr/>
              </p:nvSpPr>
              <p:spPr>
                <a:xfrm>
                  <a:off x="1297092" y="320022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22</a:t>
                  </a:r>
                </a:p>
              </p:txBody>
            </p:sp>
            <p:sp>
              <p:nvSpPr>
                <p:cNvPr id="56" name="Day"/>
                <p:cNvSpPr txBox="1"/>
                <p:nvPr/>
              </p:nvSpPr>
              <p:spPr>
                <a:xfrm>
                  <a:off x="1297092" y="3407382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29</a:t>
                  </a:r>
                </a:p>
              </p:txBody>
            </p:sp>
            <p:sp>
              <p:nvSpPr>
                <p:cNvPr id="57" name="Day"/>
                <p:cNvSpPr txBox="1"/>
                <p:nvPr/>
              </p:nvSpPr>
              <p:spPr>
                <a:xfrm>
                  <a:off x="1593795" y="2578764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</a:p>
              </p:txBody>
            </p:sp>
            <p:sp>
              <p:nvSpPr>
                <p:cNvPr id="58" name="Day"/>
                <p:cNvSpPr txBox="1"/>
                <p:nvPr/>
              </p:nvSpPr>
              <p:spPr>
                <a:xfrm>
                  <a:off x="1593795" y="2785919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9</a:t>
                  </a:r>
                </a:p>
              </p:txBody>
            </p:sp>
            <p:sp>
              <p:nvSpPr>
                <p:cNvPr id="59" name="Day"/>
                <p:cNvSpPr txBox="1"/>
                <p:nvPr/>
              </p:nvSpPr>
              <p:spPr>
                <a:xfrm>
                  <a:off x="1562537" y="299307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60" name="Day"/>
                <p:cNvSpPr txBox="1"/>
                <p:nvPr/>
              </p:nvSpPr>
              <p:spPr>
                <a:xfrm>
                  <a:off x="1562537" y="320022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23</a:t>
                  </a:r>
                </a:p>
              </p:txBody>
            </p:sp>
            <p:sp>
              <p:nvSpPr>
                <p:cNvPr id="61" name="Day"/>
                <p:cNvSpPr txBox="1"/>
                <p:nvPr/>
              </p:nvSpPr>
              <p:spPr>
                <a:xfrm>
                  <a:off x="1562537" y="3407382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30</a:t>
                  </a:r>
                </a:p>
              </p:txBody>
            </p:sp>
            <p:sp>
              <p:nvSpPr>
                <p:cNvPr id="62" name="Day"/>
                <p:cNvSpPr txBox="1"/>
                <p:nvPr/>
              </p:nvSpPr>
              <p:spPr>
                <a:xfrm>
                  <a:off x="1859240" y="2578764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</a:t>
                  </a:r>
                </a:p>
              </p:txBody>
            </p:sp>
            <p:sp>
              <p:nvSpPr>
                <p:cNvPr id="63" name="Day"/>
                <p:cNvSpPr txBox="1"/>
                <p:nvPr/>
              </p:nvSpPr>
              <p:spPr>
                <a:xfrm>
                  <a:off x="1827982" y="278591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</a:p>
              </p:txBody>
            </p:sp>
            <p:sp>
              <p:nvSpPr>
                <p:cNvPr id="64" name="Day"/>
                <p:cNvSpPr txBox="1"/>
                <p:nvPr/>
              </p:nvSpPr>
              <p:spPr>
                <a:xfrm>
                  <a:off x="1827982" y="299307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17</a:t>
                  </a:r>
                </a:p>
              </p:txBody>
            </p:sp>
            <p:sp>
              <p:nvSpPr>
                <p:cNvPr id="65" name="Day"/>
                <p:cNvSpPr txBox="1"/>
                <p:nvPr/>
              </p:nvSpPr>
              <p:spPr>
                <a:xfrm>
                  <a:off x="1827982" y="320022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66" name="Day"/>
                <p:cNvSpPr txBox="1"/>
                <p:nvPr/>
              </p:nvSpPr>
              <p:spPr>
                <a:xfrm>
                  <a:off x="1827982" y="3407382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31</a:t>
                  </a:r>
                </a:p>
              </p:txBody>
            </p:sp>
          </p:grpSp>
          <p:grpSp>
            <p:nvGrpSpPr>
              <p:cNvPr id="24" name="Weekdays"/>
              <p:cNvGrpSpPr/>
              <p:nvPr/>
            </p:nvGrpSpPr>
            <p:grpSpPr>
              <a:xfrm>
                <a:off x="729889" y="2377282"/>
                <a:ext cx="1748312" cy="138499"/>
                <a:chOff x="738149" y="2380599"/>
                <a:chExt cx="1748312" cy="138499"/>
              </a:xfrm>
            </p:grpSpPr>
            <p:sp>
              <p:nvSpPr>
                <p:cNvPr id="29" name="Monday"/>
                <p:cNvSpPr txBox="1"/>
                <p:nvPr/>
              </p:nvSpPr>
              <p:spPr>
                <a:xfrm>
                  <a:off x="738149" y="2380599"/>
                  <a:ext cx="18114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</a:t>
                  </a:r>
                </a:p>
              </p:txBody>
            </p:sp>
            <p:sp>
              <p:nvSpPr>
                <p:cNvPr id="30" name="Tuesday"/>
                <p:cNvSpPr txBox="1"/>
                <p:nvPr/>
              </p:nvSpPr>
              <p:spPr>
                <a:xfrm>
                  <a:off x="1025234" y="2380599"/>
                  <a:ext cx="137859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Tu</a:t>
                  </a:r>
                </a:p>
              </p:txBody>
            </p:sp>
            <p:sp>
              <p:nvSpPr>
                <p:cNvPr id="31" name="Wednesday"/>
                <p:cNvSpPr txBox="1"/>
                <p:nvPr/>
              </p:nvSpPr>
              <p:spPr>
                <a:xfrm>
                  <a:off x="1266421" y="2380599"/>
                  <a:ext cx="177934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We</a:t>
                  </a:r>
                </a:p>
              </p:txBody>
            </p:sp>
            <p:sp>
              <p:nvSpPr>
                <p:cNvPr id="32" name="Thursday"/>
                <p:cNvSpPr txBox="1"/>
                <p:nvPr/>
              </p:nvSpPr>
              <p:spPr>
                <a:xfrm>
                  <a:off x="1561591" y="2380599"/>
                  <a:ext cx="136256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Th</a:t>
                  </a:r>
                </a:p>
              </p:txBody>
            </p:sp>
            <p:sp>
              <p:nvSpPr>
                <p:cNvPr id="33" name="Friday"/>
                <p:cNvSpPr txBox="1"/>
                <p:nvPr/>
              </p:nvSpPr>
              <p:spPr>
                <a:xfrm>
                  <a:off x="1838045" y="2380599"/>
                  <a:ext cx="105799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Fr</a:t>
                  </a:r>
                </a:p>
              </p:txBody>
            </p:sp>
            <p:sp>
              <p:nvSpPr>
                <p:cNvPr id="34" name="Saturday"/>
                <p:cNvSpPr txBox="1"/>
                <p:nvPr/>
              </p:nvSpPr>
              <p:spPr>
                <a:xfrm>
                  <a:off x="2088850" y="2380599"/>
                  <a:ext cx="12663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</a:t>
                  </a:r>
                </a:p>
              </p:txBody>
            </p:sp>
            <p:sp>
              <p:nvSpPr>
                <p:cNvPr id="35" name="Sunday"/>
                <p:cNvSpPr txBox="1"/>
                <p:nvPr/>
              </p:nvSpPr>
              <p:spPr>
                <a:xfrm>
                  <a:off x="2351809" y="2380599"/>
                  <a:ext cx="134652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</a:t>
                  </a:r>
                </a:p>
              </p:txBody>
            </p:sp>
          </p:grpSp>
          <p:sp>
            <p:nvSpPr>
              <p:cNvPr id="25" name="Selection Overlay"/>
              <p:cNvSpPr/>
              <p:nvPr/>
            </p:nvSpPr>
            <p:spPr>
              <a:xfrm>
                <a:off x="2283619" y="2755680"/>
                <a:ext cx="240506" cy="196858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6" name="Navigation Arrows"/>
              <p:cNvGrpSpPr/>
              <p:nvPr/>
            </p:nvGrpSpPr>
            <p:grpSpPr>
              <a:xfrm>
                <a:off x="759804" y="2160592"/>
                <a:ext cx="1688482" cy="64009"/>
                <a:chOff x="759804" y="2160592"/>
                <a:chExt cx="1688482" cy="64009"/>
              </a:xfrm>
            </p:grpSpPr>
            <p:sp>
              <p:nvSpPr>
                <p:cNvPr id="27" name="Arrow Left"/>
                <p:cNvSpPr>
                  <a:spLocks noChangeAspect="1"/>
                </p:cNvSpPr>
                <p:nvPr/>
              </p:nvSpPr>
              <p:spPr bwMode="auto">
                <a:xfrm rot="5400000" flipH="1">
                  <a:off x="745889" y="2174507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Arrow Right"/>
                <p:cNvSpPr>
                  <a:spLocks noChangeAspect="1"/>
                </p:cNvSpPr>
                <p:nvPr/>
              </p:nvSpPr>
              <p:spPr bwMode="auto">
                <a:xfrm rot="16200000" flipH="1">
                  <a:off x="2398194" y="2174508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4" name="Button"/>
            <p:cNvSpPr/>
            <p:nvPr/>
          </p:nvSpPr>
          <p:spPr>
            <a:xfrm>
              <a:off x="6344545" y="4436420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출근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utton"/>
            <p:cNvSpPr/>
            <p:nvPr/>
          </p:nvSpPr>
          <p:spPr>
            <a:xfrm>
              <a:off x="6760473" y="4436420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퇴근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"/>
            <p:cNvSpPr/>
            <p:nvPr/>
          </p:nvSpPr>
          <p:spPr>
            <a:xfrm>
              <a:off x="6167446" y="3589184"/>
              <a:ext cx="1113008" cy="1125700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Date Field"/>
            <p:cNvGrpSpPr/>
            <p:nvPr>
              <p:custDataLst>
                <p:tags r:id="rId2"/>
              </p:custDataLst>
            </p:nvPr>
          </p:nvGrpSpPr>
          <p:grpSpPr>
            <a:xfrm>
              <a:off x="6346747" y="3678655"/>
              <a:ext cx="820831" cy="178973"/>
              <a:chOff x="893675" y="1261235"/>
              <a:chExt cx="1035145" cy="225700"/>
            </a:xfrm>
          </p:grpSpPr>
          <p:sp>
            <p:nvSpPr>
              <p:cNvPr id="19" name="Text Box"/>
              <p:cNvSpPr/>
              <p:nvPr/>
            </p:nvSpPr>
            <p:spPr>
              <a:xfrm>
                <a:off x="893675" y="1261235"/>
                <a:ext cx="1035145" cy="225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20" name="Date Picker Icon"/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724037" y="1284600"/>
                <a:ext cx="190757" cy="194356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Small Text"/>
            <p:cNvSpPr txBox="1"/>
            <p:nvPr/>
          </p:nvSpPr>
          <p:spPr>
            <a:xfrm>
              <a:off x="6453198" y="3922497"/>
              <a:ext cx="538609" cy="1558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4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08:00 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출근</a:t>
              </a:r>
              <a:endPara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7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1538" y="1071546"/>
            <a:ext cx="7000924" cy="5500726"/>
            <a:chOff x="309530" y="1071546"/>
            <a:chExt cx="7000924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27" name="Window Body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Title Bar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Menu Button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Close Button"/>
              <p:cNvSpPr>
                <a:spLocks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Address Box"/>
              <p:cNvSpPr/>
              <p:nvPr>
                <p:custDataLst>
                  <p:tags r:id="rId8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Document Ic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3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34" name="Back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Forward Button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Reload Button"/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ropdown Menu"/>
            <p:cNvSpPr/>
            <p:nvPr/>
          </p:nvSpPr>
          <p:spPr>
            <a:xfrm>
              <a:off x="380968" y="2400320"/>
              <a:ext cx="1143008" cy="1043742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인사관리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출근관리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급여관리</a:t>
              </a: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/>
            <p:cNvSpPr/>
            <p:nvPr/>
          </p:nvSpPr>
          <p:spPr>
            <a:xfrm>
              <a:off x="601156" y="3143248"/>
              <a:ext cx="708506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급여 관리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Line"/>
            <p:cNvCxnSpPr>
              <a:cxnSpLocks/>
            </p:cNvCxnSpPr>
            <p:nvPr/>
          </p:nvCxnSpPr>
          <p:spPr bwMode="auto">
            <a:xfrm>
              <a:off x="1629543" y="3033710"/>
              <a:ext cx="5680911" cy="3810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mall Text"/>
            <p:cNvSpPr txBox="1"/>
            <p:nvPr/>
          </p:nvSpPr>
          <p:spPr>
            <a:xfrm>
              <a:off x="3309926" y="2357430"/>
              <a:ext cx="226344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급여관리 리스트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2" name="그룹 71"/>
            <p:cNvGrpSpPr/>
            <p:nvPr/>
          </p:nvGrpSpPr>
          <p:grpSpPr>
            <a:xfrm>
              <a:off x="3165146" y="1949122"/>
              <a:ext cx="4000528" cy="411311"/>
              <a:chOff x="2381232" y="5303705"/>
              <a:chExt cx="4000528" cy="411311"/>
            </a:xfrm>
          </p:grpSpPr>
          <p:sp>
            <p:nvSpPr>
              <p:cNvPr id="18" name="Inactive Tabs"/>
              <p:cNvSpPr txBox="1"/>
              <p:nvPr/>
            </p:nvSpPr>
            <p:spPr>
              <a:xfrm>
                <a:off x="3626343" y="5317984"/>
                <a:ext cx="2734979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      회계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9" name="Line"/>
              <p:cNvCxnSpPr/>
              <p:nvPr/>
            </p:nvCxnSpPr>
            <p:spPr>
              <a:xfrm flipV="1">
                <a:off x="3525537" y="5572140"/>
                <a:ext cx="2856223" cy="2542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Active Tab"/>
              <p:cNvGrpSpPr/>
              <p:nvPr/>
            </p:nvGrpSpPr>
            <p:grpSpPr>
              <a:xfrm>
                <a:off x="2881298" y="5303705"/>
                <a:ext cx="644239" cy="270977"/>
                <a:chOff x="644017" y="1561419"/>
                <a:chExt cx="644239" cy="393700"/>
              </a:xfrm>
            </p:grpSpPr>
            <p:sp>
              <p:nvSpPr>
                <p:cNvPr id="25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인사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6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Inactive Tabs"/>
              <p:cNvSpPr txBox="1"/>
              <p:nvPr/>
            </p:nvSpPr>
            <p:spPr>
              <a:xfrm>
                <a:off x="4649216" y="5352605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Inactive Tabs"/>
              <p:cNvSpPr txBox="1"/>
              <p:nvPr/>
            </p:nvSpPr>
            <p:spPr>
              <a:xfrm>
                <a:off x="5729010" y="5352605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Inactive Tabs"/>
              <p:cNvSpPr txBox="1"/>
              <p:nvPr/>
            </p:nvSpPr>
            <p:spPr>
              <a:xfrm>
                <a:off x="2392823" y="5317984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4" name="Line"/>
              <p:cNvCxnSpPr/>
              <p:nvPr/>
            </p:nvCxnSpPr>
            <p:spPr>
              <a:xfrm>
                <a:off x="2381232" y="5570407"/>
                <a:ext cx="500066" cy="1588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Button"/>
            <p:cNvSpPr/>
            <p:nvPr/>
          </p:nvSpPr>
          <p:spPr>
            <a:xfrm>
              <a:off x="1762985" y="4286256"/>
              <a:ext cx="1090226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직책별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기본급 설정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Button"/>
            <p:cNvSpPr/>
            <p:nvPr/>
          </p:nvSpPr>
          <p:spPr>
            <a:xfrm>
              <a:off x="2815537" y="2720861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Date Field"/>
            <p:cNvGrpSpPr/>
            <p:nvPr>
              <p:custDataLst>
                <p:tags r:id="rId2"/>
              </p:custDataLst>
            </p:nvPr>
          </p:nvGrpSpPr>
          <p:grpSpPr>
            <a:xfrm>
              <a:off x="1703276" y="2705095"/>
              <a:ext cx="1035146" cy="241092"/>
              <a:chOff x="928688" y="1261242"/>
              <a:chExt cx="1035146" cy="241092"/>
            </a:xfrm>
          </p:grpSpPr>
          <p:sp>
            <p:nvSpPr>
              <p:cNvPr id="16" name="Text Box"/>
              <p:cNvSpPr/>
              <p:nvPr/>
            </p:nvSpPr>
            <p:spPr>
              <a:xfrm>
                <a:off x="928688" y="1261242"/>
                <a:ext cx="103514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17" name="Date Picker Icon"/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07748"/>
              </p:ext>
            </p:extLst>
          </p:nvPr>
        </p:nvGraphicFramePr>
        <p:xfrm>
          <a:off x="2411760" y="3357562"/>
          <a:ext cx="5619277" cy="11917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1504"/>
                <a:gridCol w="500066"/>
                <a:gridCol w="857256"/>
                <a:gridCol w="571504"/>
                <a:gridCol w="1143008"/>
                <a:gridCol w="785818"/>
                <a:gridCol w="714380"/>
                <a:gridCol w="47574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사원번호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부서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직책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계좌번호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기본급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실급여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0001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원장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1231-4654-6178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50000000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40425000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0002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Judy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간호사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1231-4654-6178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2668050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7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1538" y="1071546"/>
            <a:ext cx="7000924" cy="5500726"/>
            <a:chOff x="309530" y="1071546"/>
            <a:chExt cx="7000924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29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5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36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ropdown Menu"/>
            <p:cNvSpPr/>
            <p:nvPr/>
          </p:nvSpPr>
          <p:spPr>
            <a:xfrm>
              <a:off x="380968" y="2400320"/>
              <a:ext cx="1143008" cy="1096959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재고목록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구매내역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거래처목록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/>
            <p:cNvSpPr/>
            <p:nvPr/>
          </p:nvSpPr>
          <p:spPr>
            <a:xfrm>
              <a:off x="601156" y="2500306"/>
              <a:ext cx="669290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재고목록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Line"/>
            <p:cNvCxnSpPr>
              <a:cxnSpLocks/>
            </p:cNvCxnSpPr>
            <p:nvPr/>
          </p:nvCxnSpPr>
          <p:spPr bwMode="auto">
            <a:xfrm>
              <a:off x="1629543" y="3033710"/>
              <a:ext cx="5680911" cy="3810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mall Text"/>
            <p:cNvSpPr txBox="1"/>
            <p:nvPr/>
          </p:nvSpPr>
          <p:spPr>
            <a:xfrm>
              <a:off x="3780195" y="2357430"/>
              <a:ext cx="131568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Stock List</a:t>
              </a:r>
              <a:endParaRPr lang="en-US" sz="2400" dirty="0"/>
            </a:p>
          </p:txBody>
        </p:sp>
        <p:sp>
          <p:nvSpPr>
            <p:cNvPr id="12" name="Button"/>
            <p:cNvSpPr/>
            <p:nvPr/>
          </p:nvSpPr>
          <p:spPr>
            <a:xfrm>
              <a:off x="4673370" y="4286256"/>
              <a:ext cx="824791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구매내역 보기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165146" y="1949122"/>
              <a:ext cx="4016960" cy="411311"/>
              <a:chOff x="3165146" y="1949122"/>
              <a:chExt cx="4016960" cy="411311"/>
            </a:xfrm>
          </p:grpSpPr>
          <p:sp>
            <p:nvSpPr>
              <p:cNvPr id="19" name="Inactive Tabs"/>
              <p:cNvSpPr txBox="1"/>
              <p:nvPr/>
            </p:nvSpPr>
            <p:spPr>
              <a:xfrm>
                <a:off x="4410257" y="1963401"/>
                <a:ext cx="2771849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         회계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" name="Line"/>
              <p:cNvCxnSpPr/>
              <p:nvPr/>
            </p:nvCxnSpPr>
            <p:spPr>
              <a:xfrm>
                <a:off x="4881562" y="2214554"/>
                <a:ext cx="2284112" cy="300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Active Tab"/>
              <p:cNvGrpSpPr/>
              <p:nvPr/>
            </p:nvGrpSpPr>
            <p:grpSpPr>
              <a:xfrm>
                <a:off x="4237323" y="1949122"/>
                <a:ext cx="644239" cy="270977"/>
                <a:chOff x="644017" y="1561419"/>
                <a:chExt cx="644239" cy="393700"/>
              </a:xfrm>
            </p:grpSpPr>
            <p:sp>
              <p:nvSpPr>
                <p:cNvPr id="27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재고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8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Inactive Tabs"/>
              <p:cNvSpPr txBox="1"/>
              <p:nvPr/>
            </p:nvSpPr>
            <p:spPr>
              <a:xfrm>
                <a:off x="5433130" y="1998022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Inactive Tabs"/>
              <p:cNvSpPr txBox="1"/>
              <p:nvPr/>
            </p:nvSpPr>
            <p:spPr>
              <a:xfrm>
                <a:off x="6512924" y="1998022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Inactive Tabs"/>
              <p:cNvSpPr txBox="1"/>
              <p:nvPr/>
            </p:nvSpPr>
            <p:spPr>
              <a:xfrm>
                <a:off x="3176737" y="1963401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5" name="Line"/>
              <p:cNvCxnSpPr/>
              <p:nvPr/>
            </p:nvCxnSpPr>
            <p:spPr>
              <a:xfrm flipV="1">
                <a:off x="3165146" y="2214554"/>
                <a:ext cx="1073474" cy="127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nactive Tabs"/>
              <p:cNvSpPr txBox="1"/>
              <p:nvPr/>
            </p:nvSpPr>
            <p:spPr>
              <a:xfrm>
                <a:off x="3667116" y="1963401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Input"/>
            <p:cNvSpPr/>
            <p:nvPr/>
          </p:nvSpPr>
          <p:spPr>
            <a:xfrm>
              <a:off x="2083589" y="2714620"/>
              <a:ext cx="881847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15" name="Label"/>
            <p:cNvSpPr txBox="1"/>
            <p:nvPr/>
          </p:nvSpPr>
          <p:spPr>
            <a:xfrm>
              <a:off x="1738290" y="2753056"/>
              <a:ext cx="320601" cy="1904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 명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Button"/>
            <p:cNvSpPr/>
            <p:nvPr/>
          </p:nvSpPr>
          <p:spPr>
            <a:xfrm>
              <a:off x="3036874" y="27523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Button"/>
            <p:cNvSpPr/>
            <p:nvPr/>
          </p:nvSpPr>
          <p:spPr>
            <a:xfrm>
              <a:off x="5602064" y="4286256"/>
              <a:ext cx="824791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구매내역 추가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utton"/>
            <p:cNvSpPr/>
            <p:nvPr/>
          </p:nvSpPr>
          <p:spPr>
            <a:xfrm>
              <a:off x="6530758" y="4286256"/>
              <a:ext cx="708258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거래처 보기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51909"/>
              </p:ext>
            </p:extLst>
          </p:nvPr>
        </p:nvGraphicFramePr>
        <p:xfrm>
          <a:off x="2411760" y="3357562"/>
          <a:ext cx="5619277" cy="152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1504"/>
                <a:gridCol w="1143008"/>
                <a:gridCol w="500066"/>
                <a:gridCol w="1071570"/>
                <a:gridCol w="928694"/>
                <a:gridCol w="571504"/>
                <a:gridCol w="8329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물품코드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품명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규격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모델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제조회사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수량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단위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03015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주사기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-NPS4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동국제약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45985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아파치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마스크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아파치</a:t>
                      </a:r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</a:t>
                      </a:r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1538" y="1071546"/>
            <a:ext cx="7000924" cy="5500726"/>
            <a:chOff x="309530" y="1071546"/>
            <a:chExt cx="7000924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29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5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36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ropdown Menu"/>
            <p:cNvSpPr/>
            <p:nvPr/>
          </p:nvSpPr>
          <p:spPr>
            <a:xfrm>
              <a:off x="380968" y="2400320"/>
              <a:ext cx="1143008" cy="1096959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재고목록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구매내역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거래처목록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/>
            <p:cNvSpPr/>
            <p:nvPr/>
          </p:nvSpPr>
          <p:spPr>
            <a:xfrm>
              <a:off x="601156" y="2831923"/>
              <a:ext cx="669290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구매내역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Line"/>
            <p:cNvCxnSpPr>
              <a:cxnSpLocks/>
            </p:cNvCxnSpPr>
            <p:nvPr/>
          </p:nvCxnSpPr>
          <p:spPr bwMode="auto">
            <a:xfrm>
              <a:off x="1629543" y="3033710"/>
              <a:ext cx="5680911" cy="3810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mall Text"/>
            <p:cNvSpPr txBox="1"/>
            <p:nvPr/>
          </p:nvSpPr>
          <p:spPr>
            <a:xfrm>
              <a:off x="3667116" y="2357430"/>
              <a:ext cx="155138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Invoice List</a:t>
              </a:r>
              <a:endParaRPr lang="en-US" sz="2400" dirty="0"/>
            </a:p>
          </p:txBody>
        </p:sp>
        <p:sp>
          <p:nvSpPr>
            <p:cNvPr id="12" name="Button"/>
            <p:cNvSpPr/>
            <p:nvPr/>
          </p:nvSpPr>
          <p:spPr>
            <a:xfrm>
              <a:off x="4959791" y="4286256"/>
              <a:ext cx="564713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재고목록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그룹 45"/>
            <p:cNvGrpSpPr/>
            <p:nvPr/>
          </p:nvGrpSpPr>
          <p:grpSpPr>
            <a:xfrm>
              <a:off x="3165146" y="1949122"/>
              <a:ext cx="4016960" cy="411311"/>
              <a:chOff x="3165146" y="1949122"/>
              <a:chExt cx="4016960" cy="411311"/>
            </a:xfrm>
          </p:grpSpPr>
          <p:sp>
            <p:nvSpPr>
              <p:cNvPr id="19" name="Inactive Tabs"/>
              <p:cNvSpPr txBox="1"/>
              <p:nvPr/>
            </p:nvSpPr>
            <p:spPr>
              <a:xfrm>
                <a:off x="4410257" y="1963401"/>
                <a:ext cx="2771849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         회계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" name="Line"/>
              <p:cNvCxnSpPr/>
              <p:nvPr/>
            </p:nvCxnSpPr>
            <p:spPr>
              <a:xfrm>
                <a:off x="4881562" y="2214554"/>
                <a:ext cx="2284112" cy="300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Active Tab"/>
              <p:cNvGrpSpPr/>
              <p:nvPr/>
            </p:nvGrpSpPr>
            <p:grpSpPr>
              <a:xfrm>
                <a:off x="4237323" y="1949122"/>
                <a:ext cx="644239" cy="270977"/>
                <a:chOff x="644017" y="1561419"/>
                <a:chExt cx="644239" cy="393700"/>
              </a:xfrm>
            </p:grpSpPr>
            <p:sp>
              <p:nvSpPr>
                <p:cNvPr id="27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재고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8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Inactive Tabs"/>
              <p:cNvSpPr txBox="1"/>
              <p:nvPr/>
            </p:nvSpPr>
            <p:spPr>
              <a:xfrm>
                <a:off x="5433130" y="1998022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Inactive Tabs"/>
              <p:cNvSpPr txBox="1"/>
              <p:nvPr/>
            </p:nvSpPr>
            <p:spPr>
              <a:xfrm>
                <a:off x="6512924" y="1998022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Inactive Tabs"/>
              <p:cNvSpPr txBox="1"/>
              <p:nvPr/>
            </p:nvSpPr>
            <p:spPr>
              <a:xfrm>
                <a:off x="3176737" y="1963401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5" name="Line"/>
              <p:cNvCxnSpPr/>
              <p:nvPr/>
            </p:nvCxnSpPr>
            <p:spPr>
              <a:xfrm flipV="1">
                <a:off x="3165146" y="2214554"/>
                <a:ext cx="1073474" cy="127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nactive Tabs"/>
              <p:cNvSpPr txBox="1"/>
              <p:nvPr/>
            </p:nvSpPr>
            <p:spPr>
              <a:xfrm>
                <a:off x="3667116" y="1963401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Input"/>
            <p:cNvSpPr/>
            <p:nvPr/>
          </p:nvSpPr>
          <p:spPr>
            <a:xfrm>
              <a:off x="2083589" y="2714620"/>
              <a:ext cx="881847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15" name="Label"/>
            <p:cNvSpPr txBox="1"/>
            <p:nvPr/>
          </p:nvSpPr>
          <p:spPr>
            <a:xfrm>
              <a:off x="1738290" y="2753056"/>
              <a:ext cx="320601" cy="1904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 명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Button"/>
            <p:cNvSpPr/>
            <p:nvPr/>
          </p:nvSpPr>
          <p:spPr>
            <a:xfrm>
              <a:off x="3036874" y="27523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Button"/>
            <p:cNvSpPr/>
            <p:nvPr/>
          </p:nvSpPr>
          <p:spPr>
            <a:xfrm>
              <a:off x="5614764" y="4286256"/>
              <a:ext cx="824791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구매내역 추가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utton"/>
            <p:cNvSpPr/>
            <p:nvPr/>
          </p:nvSpPr>
          <p:spPr>
            <a:xfrm>
              <a:off x="6530758" y="4286256"/>
              <a:ext cx="708258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거래처 보기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18304"/>
              </p:ext>
            </p:extLst>
          </p:nvPr>
        </p:nvGraphicFramePr>
        <p:xfrm>
          <a:off x="2411760" y="3357562"/>
          <a:ext cx="5619277" cy="152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1504"/>
                <a:gridCol w="1143008"/>
                <a:gridCol w="500066"/>
                <a:gridCol w="928694"/>
                <a:gridCol w="857256"/>
                <a:gridCol w="928694"/>
                <a:gridCol w="6900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물품코드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품명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규격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모델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구매처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구매일자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수량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03015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주사기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-NPS4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동국제약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2016-06-02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45985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아파치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마스크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아파치</a:t>
                      </a:r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1538" y="1071546"/>
            <a:ext cx="7000924" cy="5500726"/>
            <a:chOff x="309530" y="1071546"/>
            <a:chExt cx="7000924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29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5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36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ropdown Menu"/>
            <p:cNvSpPr/>
            <p:nvPr/>
          </p:nvSpPr>
          <p:spPr>
            <a:xfrm>
              <a:off x="380968" y="2400320"/>
              <a:ext cx="1143008" cy="1096959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재고목록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구매내역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거래처목록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/>
            <p:cNvSpPr/>
            <p:nvPr/>
          </p:nvSpPr>
          <p:spPr>
            <a:xfrm>
              <a:off x="563056" y="3130375"/>
              <a:ext cx="805369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구입처목록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Line"/>
            <p:cNvCxnSpPr>
              <a:cxnSpLocks/>
            </p:cNvCxnSpPr>
            <p:nvPr/>
          </p:nvCxnSpPr>
          <p:spPr bwMode="auto">
            <a:xfrm>
              <a:off x="1629543" y="3033710"/>
              <a:ext cx="5680911" cy="3810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mall Text"/>
            <p:cNvSpPr txBox="1"/>
            <p:nvPr/>
          </p:nvSpPr>
          <p:spPr>
            <a:xfrm>
              <a:off x="3667116" y="2357430"/>
              <a:ext cx="170880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Supplier List</a:t>
              </a:r>
              <a:endParaRPr lang="en-US" sz="2400" dirty="0"/>
            </a:p>
          </p:txBody>
        </p:sp>
        <p:sp>
          <p:nvSpPr>
            <p:cNvPr id="12" name="Button"/>
            <p:cNvSpPr/>
            <p:nvPr/>
          </p:nvSpPr>
          <p:spPr>
            <a:xfrm>
              <a:off x="4959791" y="4286256"/>
              <a:ext cx="564713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재고목록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그룹 45"/>
            <p:cNvGrpSpPr/>
            <p:nvPr/>
          </p:nvGrpSpPr>
          <p:grpSpPr>
            <a:xfrm>
              <a:off x="3165146" y="1949122"/>
              <a:ext cx="4016960" cy="411311"/>
              <a:chOff x="3165146" y="1949122"/>
              <a:chExt cx="4016960" cy="411311"/>
            </a:xfrm>
          </p:grpSpPr>
          <p:sp>
            <p:nvSpPr>
              <p:cNvPr id="19" name="Inactive Tabs"/>
              <p:cNvSpPr txBox="1"/>
              <p:nvPr/>
            </p:nvSpPr>
            <p:spPr>
              <a:xfrm>
                <a:off x="4410257" y="1963401"/>
                <a:ext cx="2771849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         회계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" name="Line"/>
              <p:cNvCxnSpPr/>
              <p:nvPr/>
            </p:nvCxnSpPr>
            <p:spPr>
              <a:xfrm>
                <a:off x="4881562" y="2214554"/>
                <a:ext cx="2284112" cy="300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Active Tab"/>
              <p:cNvGrpSpPr/>
              <p:nvPr/>
            </p:nvGrpSpPr>
            <p:grpSpPr>
              <a:xfrm>
                <a:off x="4237323" y="1949122"/>
                <a:ext cx="644239" cy="270977"/>
                <a:chOff x="644017" y="1561419"/>
                <a:chExt cx="644239" cy="393700"/>
              </a:xfrm>
            </p:grpSpPr>
            <p:sp>
              <p:nvSpPr>
                <p:cNvPr id="27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재고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8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Inactive Tabs"/>
              <p:cNvSpPr txBox="1"/>
              <p:nvPr/>
            </p:nvSpPr>
            <p:spPr>
              <a:xfrm>
                <a:off x="5433130" y="1998022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Inactive Tabs"/>
              <p:cNvSpPr txBox="1"/>
              <p:nvPr/>
            </p:nvSpPr>
            <p:spPr>
              <a:xfrm>
                <a:off x="6512924" y="1998022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Inactive Tabs"/>
              <p:cNvSpPr txBox="1"/>
              <p:nvPr/>
            </p:nvSpPr>
            <p:spPr>
              <a:xfrm>
                <a:off x="3176737" y="1963401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5" name="Line"/>
              <p:cNvCxnSpPr/>
              <p:nvPr/>
            </p:nvCxnSpPr>
            <p:spPr>
              <a:xfrm flipV="1">
                <a:off x="3165146" y="2214554"/>
                <a:ext cx="1073474" cy="127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nactive Tabs"/>
              <p:cNvSpPr txBox="1"/>
              <p:nvPr/>
            </p:nvSpPr>
            <p:spPr>
              <a:xfrm>
                <a:off x="3667116" y="1963401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Input"/>
            <p:cNvSpPr/>
            <p:nvPr/>
          </p:nvSpPr>
          <p:spPr>
            <a:xfrm>
              <a:off x="2378164" y="2714620"/>
              <a:ext cx="881847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15" name="Label"/>
            <p:cNvSpPr txBox="1"/>
            <p:nvPr/>
          </p:nvSpPr>
          <p:spPr>
            <a:xfrm>
              <a:off x="1738290" y="2753056"/>
              <a:ext cx="602729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거래처 명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Button"/>
            <p:cNvSpPr/>
            <p:nvPr/>
          </p:nvSpPr>
          <p:spPr>
            <a:xfrm>
              <a:off x="3331449" y="27523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Button"/>
            <p:cNvSpPr/>
            <p:nvPr/>
          </p:nvSpPr>
          <p:spPr>
            <a:xfrm>
              <a:off x="5614764" y="4286256"/>
              <a:ext cx="824791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구매내역 추가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utton"/>
            <p:cNvSpPr/>
            <p:nvPr/>
          </p:nvSpPr>
          <p:spPr>
            <a:xfrm>
              <a:off x="6530758" y="4286256"/>
              <a:ext cx="708258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거래처 보기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01651"/>
              </p:ext>
            </p:extLst>
          </p:nvPr>
        </p:nvGraphicFramePr>
        <p:xfrm>
          <a:off x="2411760" y="3357562"/>
          <a:ext cx="5619277" cy="152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0132"/>
                <a:gridCol w="1285884"/>
                <a:gridCol w="928694"/>
                <a:gridCol w="1357322"/>
                <a:gridCol w="10472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사업자등록번호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거래처명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대표자명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거래품목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담당자명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3503015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동국제약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정선환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주사기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-APOT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Jone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4545985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일등제약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신정은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아로나민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Jim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5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5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14277" y="16213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기획의도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4821" y="1836257"/>
            <a:ext cx="7494359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>
                <a:solidFill>
                  <a:srgbClr val="D84444"/>
                </a:solidFill>
                <a:latin typeface="Copperplate Gothic Light" pitchFamily="34" charset="0"/>
                <a:ea typeface="휴먼편지체" pitchFamily="18" charset="-127"/>
              </a:rPr>
              <a:t>E S </a:t>
            </a:r>
            <a:r>
              <a:rPr lang="en-US" altLang="ko-KR" sz="3600" dirty="0" err="1" smtClean="0">
                <a:solidFill>
                  <a:srgbClr val="D84444"/>
                </a:solidFill>
                <a:latin typeface="Copperplate Gothic Light" pitchFamily="34" charset="0"/>
                <a:ea typeface="휴먼편지체" pitchFamily="18" charset="-127"/>
              </a:rPr>
              <a:t>S</a:t>
            </a:r>
            <a:r>
              <a:rPr lang="en-US" altLang="ko-KR" sz="3600" dirty="0" smtClean="0">
                <a:solidFill>
                  <a:srgbClr val="D84444"/>
                </a:solidFill>
                <a:latin typeface="Copperplate Gothic Light" pitchFamily="34" charset="0"/>
                <a:ea typeface="휴먼편지체" pitchFamily="18" charset="-127"/>
              </a:rPr>
              <a:t> E N C E</a:t>
            </a:r>
            <a:r>
              <a:rPr lang="en-US" altLang="ko-KR" sz="3600" dirty="0" smtClean="0">
                <a:latin typeface="Copperplate Gothic Light" pitchFamily="34" charset="0"/>
                <a:ea typeface="휴먼편지체" pitchFamily="18" charset="-127"/>
              </a:rPr>
              <a:t> </a:t>
            </a:r>
            <a:r>
              <a:rPr lang="en-US" altLang="ko-KR" sz="3200" dirty="0" smtClean="0">
                <a:latin typeface="Copperplate Gothic Light" pitchFamily="34" charset="0"/>
                <a:ea typeface="휴먼편지체" pitchFamily="18" charset="-127"/>
              </a:rPr>
              <a:t> ?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1. </a:t>
            </a:r>
            <a:r>
              <a:rPr lang="ko-KR" altLang="en-US" sz="20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개인 병원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을 위한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ERP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웹 솔루션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2. </a:t>
            </a:r>
            <a:r>
              <a:rPr lang="en-US" altLang="ko-KR" sz="20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EMR</a:t>
            </a:r>
            <a:r>
              <a:rPr lang="ko-KR" altLang="en-US" sz="20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과 </a:t>
            </a:r>
            <a:r>
              <a:rPr lang="en-US" altLang="ko-KR" sz="20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ERP</a:t>
            </a:r>
            <a:r>
              <a:rPr lang="ko-KR" altLang="en-US" sz="20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의 핵심 기능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만 합친 </a:t>
            </a:r>
            <a:r>
              <a:rPr lang="ko-KR" altLang="en-US" sz="20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하나의 솔루션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 개발이 목표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3.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기존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ERP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의 복잡하고 자세한 회계 부분을 </a:t>
            </a:r>
            <a:r>
              <a:rPr lang="ko-KR" altLang="en-US" sz="20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단순화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	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▷ 돈의 흐름을 읽을 수 있는 최소한의 기능만 구현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0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071538" y="1071546"/>
            <a:ext cx="7000924" cy="5500726"/>
            <a:chOff x="309530" y="1071546"/>
            <a:chExt cx="7000924" cy="5500726"/>
          </a:xfrm>
        </p:grpSpPr>
        <p:grpSp>
          <p:nvGrpSpPr>
            <p:cNvPr id="51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86" name="Window Body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Title Bar"/>
              <p:cNvSpPr/>
              <p:nvPr>
                <p:custDataLst>
                  <p:tags r:id="rId9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Menu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Close Button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Address Box"/>
              <p:cNvSpPr/>
              <p:nvPr>
                <p:custDataLst>
                  <p:tags r:id="rId12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Document Icon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2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93" name="Back Button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Forward Button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Reload Button"/>
                <p:cNvSpPr>
                  <a:spLocks noChangeAspect="1" noEditPoint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2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Dropdown Menu"/>
            <p:cNvSpPr/>
            <p:nvPr/>
          </p:nvSpPr>
          <p:spPr>
            <a:xfrm>
              <a:off x="380968" y="2441572"/>
              <a:ext cx="1143008" cy="377824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재고목록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</p:txBody>
        </p:sp>
        <p:sp>
          <p:nvSpPr>
            <p:cNvPr id="56" name="Button"/>
            <p:cNvSpPr/>
            <p:nvPr/>
          </p:nvSpPr>
          <p:spPr>
            <a:xfrm>
              <a:off x="601156" y="2500306"/>
              <a:ext cx="669290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회계내역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7" name="Line"/>
            <p:cNvCxnSpPr>
              <a:cxnSpLocks/>
            </p:cNvCxnSpPr>
            <p:nvPr/>
          </p:nvCxnSpPr>
          <p:spPr bwMode="auto">
            <a:xfrm>
              <a:off x="1629543" y="3033710"/>
              <a:ext cx="5680911" cy="3810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Small Text"/>
            <p:cNvSpPr txBox="1"/>
            <p:nvPr/>
          </p:nvSpPr>
          <p:spPr>
            <a:xfrm>
              <a:off x="3595678" y="2357430"/>
              <a:ext cx="159659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account list</a:t>
              </a:r>
              <a:endParaRPr lang="en-US" sz="2400" dirty="0"/>
            </a:p>
          </p:txBody>
        </p:sp>
        <p:sp>
          <p:nvSpPr>
            <p:cNvPr id="59" name="Button"/>
            <p:cNvSpPr/>
            <p:nvPr/>
          </p:nvSpPr>
          <p:spPr>
            <a:xfrm>
              <a:off x="4168067" y="277525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Button"/>
            <p:cNvSpPr/>
            <p:nvPr/>
          </p:nvSpPr>
          <p:spPr>
            <a:xfrm>
              <a:off x="6530758" y="4286256"/>
              <a:ext cx="597394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내역 추가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3309926" y="1941502"/>
              <a:ext cx="4000528" cy="411311"/>
              <a:chOff x="3095612" y="2874813"/>
              <a:chExt cx="4000528" cy="411311"/>
            </a:xfrm>
          </p:grpSpPr>
          <p:sp>
            <p:nvSpPr>
              <p:cNvPr id="75" name="Inactive Tabs"/>
              <p:cNvSpPr txBox="1"/>
              <p:nvPr/>
            </p:nvSpPr>
            <p:spPr>
              <a:xfrm>
                <a:off x="4340723" y="2889092"/>
                <a:ext cx="2710935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회계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6" name="Line"/>
              <p:cNvCxnSpPr/>
              <p:nvPr/>
            </p:nvCxnSpPr>
            <p:spPr>
              <a:xfrm>
                <a:off x="5310190" y="3143248"/>
                <a:ext cx="1785950" cy="1588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Active Tab"/>
              <p:cNvGrpSpPr/>
              <p:nvPr/>
            </p:nvGrpSpPr>
            <p:grpSpPr>
              <a:xfrm>
                <a:off x="4667248" y="2874813"/>
                <a:ext cx="644239" cy="270977"/>
                <a:chOff x="644017" y="1561419"/>
                <a:chExt cx="644239" cy="393700"/>
              </a:xfrm>
            </p:grpSpPr>
            <p:sp>
              <p:nvSpPr>
                <p:cNvPr id="84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회계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85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Inactive Tabs"/>
              <p:cNvSpPr txBox="1"/>
              <p:nvPr/>
            </p:nvSpPr>
            <p:spPr>
              <a:xfrm>
                <a:off x="5363596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Inactive Tabs"/>
              <p:cNvSpPr txBox="1"/>
              <p:nvPr/>
            </p:nvSpPr>
            <p:spPr>
              <a:xfrm>
                <a:off x="6443390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Inactive Tabs"/>
              <p:cNvSpPr txBox="1"/>
              <p:nvPr/>
            </p:nvSpPr>
            <p:spPr>
              <a:xfrm>
                <a:off x="3107203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81" name="Line"/>
              <p:cNvCxnSpPr/>
              <p:nvPr/>
            </p:nvCxnSpPr>
            <p:spPr>
              <a:xfrm>
                <a:off x="3095612" y="3141515"/>
                <a:ext cx="1571636" cy="173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Inactive Tabs"/>
              <p:cNvSpPr txBox="1"/>
              <p:nvPr/>
            </p:nvSpPr>
            <p:spPr>
              <a:xfrm>
                <a:off x="35975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Inactive Tabs"/>
              <p:cNvSpPr txBox="1"/>
              <p:nvPr/>
            </p:nvSpPr>
            <p:spPr>
              <a:xfrm>
                <a:off x="41671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Text Box"/>
            <p:cNvSpPr/>
            <p:nvPr/>
          </p:nvSpPr>
          <p:spPr>
            <a:xfrm>
              <a:off x="1703277" y="2786058"/>
              <a:ext cx="820831" cy="1789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63" name="Date Picker Icon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2309794" y="2786058"/>
              <a:ext cx="151263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 Box"/>
            <p:cNvSpPr/>
            <p:nvPr/>
          </p:nvSpPr>
          <p:spPr>
            <a:xfrm>
              <a:off x="2703409" y="2786058"/>
              <a:ext cx="820831" cy="1789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65" name="Date Picker Icon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3301539" y="2786058"/>
              <a:ext cx="151263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98708" y="2747958"/>
              <a:ext cx="2143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~</a:t>
              </a:r>
              <a:endParaRPr lang="ko-KR" altLang="en-US" sz="900" dirty="0"/>
            </a:p>
          </p:txBody>
        </p:sp>
        <p:grpSp>
          <p:nvGrpSpPr>
            <p:cNvPr id="67" name="Drop-Down Box"/>
            <p:cNvGrpSpPr/>
            <p:nvPr>
              <p:custDataLst>
                <p:tags r:id="rId4"/>
              </p:custDataLst>
            </p:nvPr>
          </p:nvGrpSpPr>
          <p:grpSpPr>
            <a:xfrm>
              <a:off x="3587740" y="2793678"/>
              <a:ext cx="500066" cy="165037"/>
              <a:chOff x="397326" y="1551581"/>
              <a:chExt cx="843503" cy="278380"/>
            </a:xfrm>
            <a:solidFill>
              <a:srgbClr val="FFFFFF"/>
            </a:solidFill>
          </p:grpSpPr>
          <p:sp>
            <p:nvSpPr>
              <p:cNvPr id="72" name="Text Box"/>
              <p:cNvSpPr/>
              <p:nvPr>
                <p:custDataLst>
                  <p:tags r:id="rId5"/>
                </p:custDataLst>
              </p:nvPr>
            </p:nvSpPr>
            <p:spPr>
              <a:xfrm>
                <a:off x="397326" y="1551581"/>
                <a:ext cx="602502" cy="27837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월 급</a:t>
                </a:r>
                <a:endParaRPr lang="en-US" sz="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Text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999826" y="1551581"/>
                <a:ext cx="241003" cy="278380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Arrow Down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flipH="1">
                <a:off x="1076948" y="1680169"/>
                <a:ext cx="107968" cy="6102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8" name="Link"/>
            <p:cNvSpPr txBox="1"/>
            <p:nvPr/>
          </p:nvSpPr>
          <p:spPr>
            <a:xfrm>
              <a:off x="6477861" y="3691116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ink"/>
            <p:cNvSpPr txBox="1"/>
            <p:nvPr/>
          </p:nvSpPr>
          <p:spPr>
            <a:xfrm>
              <a:off x="6477861" y="3977052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ink"/>
            <p:cNvSpPr txBox="1"/>
            <p:nvPr/>
          </p:nvSpPr>
          <p:spPr>
            <a:xfrm>
              <a:off x="6881826" y="3691116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</a:t>
              </a:r>
              <a:endPara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ink"/>
            <p:cNvSpPr txBox="1"/>
            <p:nvPr/>
          </p:nvSpPr>
          <p:spPr>
            <a:xfrm>
              <a:off x="6881826" y="3977052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</a:t>
              </a:r>
              <a:endPara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95856"/>
              </p:ext>
            </p:extLst>
          </p:nvPr>
        </p:nvGraphicFramePr>
        <p:xfrm>
          <a:off x="2409106" y="3357562"/>
          <a:ext cx="5619278" cy="152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7256"/>
                <a:gridCol w="714380"/>
                <a:gridCol w="1071570"/>
                <a:gridCol w="642942"/>
                <a:gridCol w="785818"/>
                <a:gridCol w="714380"/>
                <a:gridCol w="416466"/>
                <a:gridCol w="4164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날짜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분류코드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분류명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내역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지출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2016-06-08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1010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2016-06-07 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진료비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건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50,000,000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2016-06-08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2456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의약품 구입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건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30,000,000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8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57555"/>
              </p:ext>
            </p:extLst>
          </p:nvPr>
        </p:nvGraphicFramePr>
        <p:xfrm>
          <a:off x="6885376" y="2314572"/>
          <a:ext cx="1143008" cy="685800"/>
        </p:xfrm>
        <a:graphic>
          <a:graphicData uri="http://schemas.openxmlformats.org/drawingml/2006/table">
            <a:tbl>
              <a:tblPr firstRow="1" bandRow="1"/>
              <a:tblGrid>
                <a:gridCol w="688866"/>
                <a:gridCol w="454142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 수입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 지출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 매출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35819" y="1071546"/>
            <a:ext cx="7072362" cy="5500726"/>
            <a:chOff x="309530" y="1071546"/>
            <a:chExt cx="7072362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28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4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35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ropdown Menu"/>
            <p:cNvSpPr/>
            <p:nvPr/>
          </p:nvSpPr>
          <p:spPr>
            <a:xfrm>
              <a:off x="380968" y="2400320"/>
              <a:ext cx="1143008" cy="786205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병원정보 수정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계정관리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/>
            <p:cNvSpPr/>
            <p:nvPr/>
          </p:nvSpPr>
          <p:spPr>
            <a:xfrm>
              <a:off x="452406" y="2500306"/>
              <a:ext cx="986641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병원정보 수정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Line"/>
            <p:cNvCxnSpPr>
              <a:cxnSpLocks/>
            </p:cNvCxnSpPr>
            <p:nvPr/>
          </p:nvCxnSpPr>
          <p:spPr bwMode="auto">
            <a:xfrm>
              <a:off x="1595414" y="2786058"/>
              <a:ext cx="5715040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mall Text"/>
            <p:cNvSpPr txBox="1"/>
            <p:nvPr/>
          </p:nvSpPr>
          <p:spPr>
            <a:xfrm>
              <a:off x="3684328" y="2357430"/>
              <a:ext cx="134011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병원 정보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Button"/>
            <p:cNvSpPr/>
            <p:nvPr/>
          </p:nvSpPr>
          <p:spPr>
            <a:xfrm>
              <a:off x="6738950" y="5222238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313636" y="1946119"/>
              <a:ext cx="4068256" cy="411311"/>
              <a:chOff x="3095612" y="2874813"/>
              <a:chExt cx="4068256" cy="411311"/>
            </a:xfrm>
          </p:grpSpPr>
          <p:sp>
            <p:nvSpPr>
              <p:cNvPr id="17" name="Inactive Tabs"/>
              <p:cNvSpPr txBox="1"/>
              <p:nvPr/>
            </p:nvSpPr>
            <p:spPr>
              <a:xfrm>
                <a:off x="4340723" y="2889092"/>
                <a:ext cx="2823145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  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 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8" name="Line"/>
              <p:cNvCxnSpPr/>
              <p:nvPr/>
            </p:nvCxnSpPr>
            <p:spPr>
              <a:xfrm>
                <a:off x="5881694" y="3143248"/>
                <a:ext cx="1214446" cy="1588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Active Tab"/>
              <p:cNvGrpSpPr/>
              <p:nvPr/>
            </p:nvGrpSpPr>
            <p:grpSpPr>
              <a:xfrm>
                <a:off x="5237455" y="2874813"/>
                <a:ext cx="644239" cy="270977"/>
                <a:chOff x="644017" y="1561419"/>
                <a:chExt cx="644239" cy="393700"/>
              </a:xfrm>
            </p:grpSpPr>
            <p:sp>
              <p:nvSpPr>
                <p:cNvPr id="26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7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Inactive Tabs"/>
              <p:cNvSpPr txBox="1"/>
              <p:nvPr/>
            </p:nvSpPr>
            <p:spPr>
              <a:xfrm>
                <a:off x="5363596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Inactive Tabs"/>
              <p:cNvSpPr txBox="1"/>
              <p:nvPr/>
            </p:nvSpPr>
            <p:spPr>
              <a:xfrm>
                <a:off x="3107203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2" name="Line"/>
              <p:cNvCxnSpPr/>
              <p:nvPr/>
            </p:nvCxnSpPr>
            <p:spPr>
              <a:xfrm>
                <a:off x="3095612" y="3141515"/>
                <a:ext cx="2143140" cy="173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Inactive Tabs"/>
              <p:cNvSpPr txBox="1"/>
              <p:nvPr/>
            </p:nvSpPr>
            <p:spPr>
              <a:xfrm>
                <a:off x="35975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Inactive Tabs"/>
              <p:cNvSpPr txBox="1"/>
              <p:nvPr/>
            </p:nvSpPr>
            <p:spPr>
              <a:xfrm>
                <a:off x="41671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Inactive Tabs"/>
              <p:cNvSpPr txBox="1"/>
              <p:nvPr/>
            </p:nvSpPr>
            <p:spPr>
              <a:xfrm>
                <a:off x="4738686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회계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Placeholder"/>
            <p:cNvGrpSpPr>
              <a:grpSpLocks noChangeAspect="1"/>
            </p:cNvGrpSpPr>
            <p:nvPr/>
          </p:nvGrpSpPr>
          <p:grpSpPr>
            <a:xfrm>
              <a:off x="6008932" y="3986981"/>
              <a:ext cx="730018" cy="585027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15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92808"/>
              </p:ext>
            </p:extLst>
          </p:nvPr>
        </p:nvGraphicFramePr>
        <p:xfrm>
          <a:off x="2479494" y="3214686"/>
          <a:ext cx="5476882" cy="18324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43008"/>
                <a:gridCol w="1500198"/>
                <a:gridCol w="1152154"/>
                <a:gridCol w="16815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병원명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hospital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병원장 이름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Master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병원 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1577-0077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병원장 연락처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1588-3082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57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사업자등록증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99468-1324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병원 로고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병원위치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경기도 성남시 분당구 판교 </a:t>
                      </a:r>
                      <a:r>
                        <a:rPr lang="ko-KR" altLang="en-US" sz="1100" b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유스페이스</a:t>
                      </a:r>
                      <a:r>
                        <a:rPr lang="en-US" altLang="ko-KR" sz="11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2 8</a:t>
                      </a:r>
                      <a:r>
                        <a:rPr lang="ko-KR" altLang="en-US" sz="11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층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35819" y="1071546"/>
            <a:ext cx="7072362" cy="5500726"/>
            <a:chOff x="309530" y="1071546"/>
            <a:chExt cx="7072362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32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8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39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ropdown Menu"/>
            <p:cNvSpPr/>
            <p:nvPr/>
          </p:nvSpPr>
          <p:spPr>
            <a:xfrm>
              <a:off x="380968" y="2400320"/>
              <a:ext cx="1143008" cy="786205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병원정보 수정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계정관리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/>
            <p:cNvSpPr/>
            <p:nvPr/>
          </p:nvSpPr>
          <p:spPr>
            <a:xfrm>
              <a:off x="640372" y="2831923"/>
              <a:ext cx="669290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계정관리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Line"/>
            <p:cNvCxnSpPr>
              <a:cxnSpLocks/>
            </p:cNvCxnSpPr>
            <p:nvPr/>
          </p:nvCxnSpPr>
          <p:spPr bwMode="auto">
            <a:xfrm>
              <a:off x="1595414" y="2786058"/>
              <a:ext cx="5715040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mall Text"/>
            <p:cNvSpPr txBox="1"/>
            <p:nvPr/>
          </p:nvSpPr>
          <p:spPr>
            <a:xfrm>
              <a:off x="3793332" y="2357430"/>
              <a:ext cx="123110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계정관리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Button"/>
            <p:cNvSpPr/>
            <p:nvPr/>
          </p:nvSpPr>
          <p:spPr>
            <a:xfrm>
              <a:off x="6738950" y="4714884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그룹 36"/>
            <p:cNvGrpSpPr/>
            <p:nvPr/>
          </p:nvGrpSpPr>
          <p:grpSpPr>
            <a:xfrm>
              <a:off x="3313636" y="1946119"/>
              <a:ext cx="4068256" cy="411311"/>
              <a:chOff x="3095612" y="2874813"/>
              <a:chExt cx="4068256" cy="411311"/>
            </a:xfrm>
          </p:grpSpPr>
          <p:sp>
            <p:nvSpPr>
              <p:cNvPr id="21" name="Inactive Tabs"/>
              <p:cNvSpPr txBox="1"/>
              <p:nvPr/>
            </p:nvSpPr>
            <p:spPr>
              <a:xfrm>
                <a:off x="4340723" y="2889092"/>
                <a:ext cx="2823145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  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 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2" name="Line"/>
              <p:cNvCxnSpPr/>
              <p:nvPr/>
            </p:nvCxnSpPr>
            <p:spPr>
              <a:xfrm>
                <a:off x="5881694" y="3143248"/>
                <a:ext cx="1214446" cy="1588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Active Tab"/>
              <p:cNvGrpSpPr/>
              <p:nvPr/>
            </p:nvGrpSpPr>
            <p:grpSpPr>
              <a:xfrm>
                <a:off x="5237455" y="2874813"/>
                <a:ext cx="644239" cy="270977"/>
                <a:chOff x="644017" y="1561419"/>
                <a:chExt cx="644239" cy="393700"/>
              </a:xfrm>
            </p:grpSpPr>
            <p:sp>
              <p:nvSpPr>
                <p:cNvPr id="30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31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Inactive Tabs"/>
              <p:cNvSpPr txBox="1"/>
              <p:nvPr/>
            </p:nvSpPr>
            <p:spPr>
              <a:xfrm>
                <a:off x="5363596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Inactive Tabs"/>
              <p:cNvSpPr txBox="1"/>
              <p:nvPr/>
            </p:nvSpPr>
            <p:spPr>
              <a:xfrm>
                <a:off x="3107203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6" name="Line"/>
              <p:cNvCxnSpPr/>
              <p:nvPr/>
            </p:nvCxnSpPr>
            <p:spPr>
              <a:xfrm>
                <a:off x="3095612" y="3141515"/>
                <a:ext cx="2143140" cy="173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Inactive Tabs"/>
              <p:cNvSpPr txBox="1"/>
              <p:nvPr/>
            </p:nvSpPr>
            <p:spPr>
              <a:xfrm>
                <a:off x="35975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Inactive Tabs"/>
              <p:cNvSpPr txBox="1"/>
              <p:nvPr/>
            </p:nvSpPr>
            <p:spPr>
              <a:xfrm>
                <a:off x="41671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Inactive Tabs"/>
              <p:cNvSpPr txBox="1"/>
              <p:nvPr/>
            </p:nvSpPr>
            <p:spPr>
              <a:xfrm>
                <a:off x="4738686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회계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Button"/>
            <p:cNvSpPr/>
            <p:nvPr/>
          </p:nvSpPr>
          <p:spPr>
            <a:xfrm>
              <a:off x="6648462" y="3643314"/>
              <a:ext cx="255746" cy="157734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utton"/>
            <p:cNvSpPr/>
            <p:nvPr/>
          </p:nvSpPr>
          <p:spPr>
            <a:xfrm>
              <a:off x="6991364" y="3643314"/>
              <a:ext cx="255746" cy="157734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</a:t>
              </a:r>
              <a:endPara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Button"/>
            <p:cNvSpPr/>
            <p:nvPr/>
          </p:nvSpPr>
          <p:spPr>
            <a:xfrm>
              <a:off x="6648462" y="3971929"/>
              <a:ext cx="255746" cy="157734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Button"/>
            <p:cNvSpPr/>
            <p:nvPr/>
          </p:nvSpPr>
          <p:spPr>
            <a:xfrm>
              <a:off x="6991364" y="3971929"/>
              <a:ext cx="255746" cy="157734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</a:t>
              </a:r>
              <a:endPara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utton"/>
            <p:cNvSpPr/>
            <p:nvPr/>
          </p:nvSpPr>
          <p:spPr>
            <a:xfrm>
              <a:off x="6648462" y="4305306"/>
              <a:ext cx="255746" cy="157734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utton"/>
            <p:cNvSpPr/>
            <p:nvPr/>
          </p:nvSpPr>
          <p:spPr>
            <a:xfrm>
              <a:off x="6991364" y="4305306"/>
              <a:ext cx="255746" cy="157734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</a:t>
              </a:r>
              <a:endPara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Pagination"/>
            <p:cNvSpPr txBox="1"/>
            <p:nvPr/>
          </p:nvSpPr>
          <p:spPr>
            <a:xfrm>
              <a:off x="3583076" y="4742041"/>
              <a:ext cx="159684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</a:p>
          </p:txBody>
        </p:sp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38313"/>
              </p:ext>
            </p:extLst>
          </p:nvPr>
        </p:nvGraphicFramePr>
        <p:xfrm>
          <a:off x="2362395" y="3152773"/>
          <a:ext cx="5653110" cy="14051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84666"/>
                <a:gridCol w="511265"/>
                <a:gridCol w="438227"/>
                <a:gridCol w="413790"/>
                <a:gridCol w="827853"/>
                <a:gridCol w="730378"/>
                <a:gridCol w="803416"/>
                <a:gridCol w="876454"/>
                <a:gridCol w="343226"/>
                <a:gridCol w="323835"/>
              </a:tblGrid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권한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부서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계정등록시간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계정수정시간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Singe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1234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master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010-4251-9758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1Team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2016-06-02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2016-06-02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Qwea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fasdf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Jacob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Jone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010-4251-9758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2Team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2016-06-02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2016-06-02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zxcv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qrfvr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Larry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serena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010-4687-1478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3Team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2016-06-02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2016-06-02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1719" y="1071546"/>
            <a:ext cx="7020562" cy="5500726"/>
            <a:chOff x="309530" y="1071546"/>
            <a:chExt cx="7020562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38" name="Window Body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Title Bar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nu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Close Button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Address Box"/>
              <p:cNvSpPr/>
              <p:nvPr>
                <p:custDataLst>
                  <p:tags r:id="rId10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Document Icon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4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45" name="Back Button"/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Forward Button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Reload Button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ropdown Menu"/>
            <p:cNvSpPr/>
            <p:nvPr/>
          </p:nvSpPr>
          <p:spPr>
            <a:xfrm>
              <a:off x="380968" y="2400320"/>
              <a:ext cx="1143008" cy="770668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진료예약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환자접수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/>
            <p:cNvSpPr/>
            <p:nvPr/>
          </p:nvSpPr>
          <p:spPr>
            <a:xfrm>
              <a:off x="601156" y="2546171"/>
              <a:ext cx="669290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진료예약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Line"/>
            <p:cNvCxnSpPr>
              <a:cxnSpLocks/>
            </p:cNvCxnSpPr>
            <p:nvPr/>
          </p:nvCxnSpPr>
          <p:spPr bwMode="auto">
            <a:xfrm>
              <a:off x="1629543" y="2714620"/>
              <a:ext cx="5680911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mall Text"/>
            <p:cNvSpPr txBox="1"/>
            <p:nvPr/>
          </p:nvSpPr>
          <p:spPr>
            <a:xfrm>
              <a:off x="3309926" y="2357430"/>
              <a:ext cx="218297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Reservation List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309926" y="1947852"/>
              <a:ext cx="4020166" cy="411311"/>
              <a:chOff x="3095612" y="2874813"/>
              <a:chExt cx="4020166" cy="411311"/>
            </a:xfrm>
          </p:grpSpPr>
          <p:sp>
            <p:nvSpPr>
              <p:cNvPr id="25" name="Inactive Tabs"/>
              <p:cNvSpPr txBox="1"/>
              <p:nvPr/>
            </p:nvSpPr>
            <p:spPr>
              <a:xfrm>
                <a:off x="4340723" y="2889092"/>
                <a:ext cx="2775055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</a:t>
                </a:r>
                <a:r>
                  <a:rPr lang="en-US" altLang="ko-KR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6" name="Line"/>
              <p:cNvCxnSpPr/>
              <p:nvPr/>
            </p:nvCxnSpPr>
            <p:spPr>
              <a:xfrm>
                <a:off x="6453198" y="3143248"/>
                <a:ext cx="642942" cy="1588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Active Tab"/>
              <p:cNvGrpSpPr/>
              <p:nvPr/>
            </p:nvGrpSpPr>
            <p:grpSpPr>
              <a:xfrm>
                <a:off x="5808959" y="2874813"/>
                <a:ext cx="644239" cy="270977"/>
                <a:chOff x="644017" y="1561419"/>
                <a:chExt cx="644239" cy="393700"/>
              </a:xfrm>
            </p:grpSpPr>
            <p:sp>
              <p:nvSpPr>
                <p:cNvPr id="36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예약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37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Inactive Tabs"/>
              <p:cNvSpPr txBox="1"/>
              <p:nvPr/>
            </p:nvSpPr>
            <p:spPr>
              <a:xfrm>
                <a:off x="5363596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Inactive Tabs"/>
              <p:cNvSpPr txBox="1"/>
              <p:nvPr/>
            </p:nvSpPr>
            <p:spPr>
              <a:xfrm>
                <a:off x="6443390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Inactive Tabs"/>
              <p:cNvSpPr txBox="1"/>
              <p:nvPr/>
            </p:nvSpPr>
            <p:spPr>
              <a:xfrm>
                <a:off x="3107203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Line"/>
              <p:cNvCxnSpPr/>
              <p:nvPr/>
            </p:nvCxnSpPr>
            <p:spPr>
              <a:xfrm>
                <a:off x="3095612" y="3141515"/>
                <a:ext cx="2714644" cy="173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Inactive Tabs"/>
              <p:cNvSpPr txBox="1"/>
              <p:nvPr/>
            </p:nvSpPr>
            <p:spPr>
              <a:xfrm>
                <a:off x="35975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Inactive Tabs"/>
              <p:cNvSpPr txBox="1"/>
              <p:nvPr/>
            </p:nvSpPr>
            <p:spPr>
              <a:xfrm>
                <a:off x="41671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Inactive Tabs"/>
              <p:cNvSpPr txBox="1"/>
              <p:nvPr/>
            </p:nvSpPr>
            <p:spPr>
              <a:xfrm>
                <a:off x="4667248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회계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Inactive Tabs"/>
              <p:cNvSpPr txBox="1"/>
              <p:nvPr/>
            </p:nvSpPr>
            <p:spPr>
              <a:xfrm>
                <a:off x="523875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Button"/>
            <p:cNvSpPr/>
            <p:nvPr/>
          </p:nvSpPr>
          <p:spPr>
            <a:xfrm>
              <a:off x="6767525" y="3264837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Line"/>
            <p:cNvCxnSpPr>
              <a:cxnSpLocks/>
            </p:cNvCxnSpPr>
            <p:nvPr/>
          </p:nvCxnSpPr>
          <p:spPr bwMode="auto">
            <a:xfrm>
              <a:off x="1629543" y="4071942"/>
              <a:ext cx="5680911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utton"/>
            <p:cNvSpPr/>
            <p:nvPr/>
          </p:nvSpPr>
          <p:spPr>
            <a:xfrm>
              <a:off x="6767525" y="4743459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Button"/>
            <p:cNvSpPr/>
            <p:nvPr/>
          </p:nvSpPr>
          <p:spPr>
            <a:xfrm>
              <a:off x="6767525" y="503873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Input"/>
            <p:cNvSpPr/>
            <p:nvPr/>
          </p:nvSpPr>
          <p:spPr>
            <a:xfrm>
              <a:off x="2095480" y="3214686"/>
              <a:ext cx="699884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18" name="Input"/>
            <p:cNvSpPr/>
            <p:nvPr/>
          </p:nvSpPr>
          <p:spPr>
            <a:xfrm>
              <a:off x="3452802" y="3214686"/>
              <a:ext cx="699884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grpSp>
          <p:nvGrpSpPr>
            <p:cNvPr id="19" name="Date Field"/>
            <p:cNvGrpSpPr/>
            <p:nvPr>
              <p:custDataLst>
                <p:tags r:id="rId2"/>
              </p:custDataLst>
            </p:nvPr>
          </p:nvGrpSpPr>
          <p:grpSpPr>
            <a:xfrm>
              <a:off x="4511626" y="3241779"/>
              <a:ext cx="1035146" cy="241092"/>
              <a:chOff x="928688" y="1261242"/>
              <a:chExt cx="1035146" cy="241092"/>
            </a:xfrm>
          </p:grpSpPr>
          <p:sp>
            <p:nvSpPr>
              <p:cNvPr id="23" name="Text Box"/>
              <p:cNvSpPr/>
              <p:nvPr/>
            </p:nvSpPr>
            <p:spPr>
              <a:xfrm>
                <a:off x="928688" y="1261242"/>
                <a:ext cx="103514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24" name="Date Picker Ic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Time Field"/>
            <p:cNvGrpSpPr/>
            <p:nvPr>
              <p:custDataLst>
                <p:tags r:id="rId3"/>
              </p:custDataLst>
            </p:nvPr>
          </p:nvGrpSpPr>
          <p:grpSpPr>
            <a:xfrm>
              <a:off x="5701481" y="3241779"/>
              <a:ext cx="960487" cy="241092"/>
              <a:chOff x="539750" y="1261242"/>
              <a:chExt cx="960487" cy="241092"/>
            </a:xfrm>
          </p:grpSpPr>
          <p:sp>
            <p:nvSpPr>
              <p:cNvPr id="21" name="Text Box"/>
              <p:cNvSpPr/>
              <p:nvPr/>
            </p:nvSpPr>
            <p:spPr>
              <a:xfrm>
                <a:off x="539750" y="1261242"/>
                <a:ext cx="960487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10:45 AM</a:t>
                </a:r>
              </a:p>
            </p:txBody>
          </p:sp>
          <p:sp>
            <p:nvSpPr>
              <p:cNvPr id="22" name="Time Ic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308770" y="1312087"/>
                <a:ext cx="139406" cy="139404"/>
              </a:xfrm>
              <a:custGeom>
                <a:avLst/>
                <a:gdLst>
                  <a:gd name="T0" fmla="*/ 169 w 339"/>
                  <a:gd name="T1" fmla="*/ 0 h 339"/>
                  <a:gd name="T2" fmla="*/ 0 w 339"/>
                  <a:gd name="T3" fmla="*/ 170 h 339"/>
                  <a:gd name="T4" fmla="*/ 169 w 339"/>
                  <a:gd name="T5" fmla="*/ 339 h 339"/>
                  <a:gd name="T6" fmla="*/ 339 w 339"/>
                  <a:gd name="T7" fmla="*/ 170 h 339"/>
                  <a:gd name="T8" fmla="*/ 169 w 339"/>
                  <a:gd name="T9" fmla="*/ 0 h 339"/>
                  <a:gd name="T10" fmla="*/ 169 w 339"/>
                  <a:gd name="T11" fmla="*/ 18 h 339"/>
                  <a:gd name="T12" fmla="*/ 321 w 339"/>
                  <a:gd name="T13" fmla="*/ 170 h 339"/>
                  <a:gd name="T14" fmla="*/ 169 w 339"/>
                  <a:gd name="T15" fmla="*/ 321 h 339"/>
                  <a:gd name="T16" fmla="*/ 18 w 339"/>
                  <a:gd name="T17" fmla="*/ 170 h 339"/>
                  <a:gd name="T18" fmla="*/ 169 w 339"/>
                  <a:gd name="T19" fmla="*/ 18 h 339"/>
                  <a:gd name="T20" fmla="*/ 161 w 339"/>
                  <a:gd name="T21" fmla="*/ 46 h 339"/>
                  <a:gd name="T22" fmla="*/ 161 w 339"/>
                  <a:gd name="T23" fmla="*/ 161 h 339"/>
                  <a:gd name="T24" fmla="*/ 82 w 339"/>
                  <a:gd name="T25" fmla="*/ 161 h 339"/>
                  <a:gd name="T26" fmla="*/ 82 w 339"/>
                  <a:gd name="T27" fmla="*/ 178 h 339"/>
                  <a:gd name="T28" fmla="*/ 178 w 339"/>
                  <a:gd name="T29" fmla="*/ 178 h 339"/>
                  <a:gd name="T30" fmla="*/ 178 w 339"/>
                  <a:gd name="T31" fmla="*/ 46 h 339"/>
                  <a:gd name="T32" fmla="*/ 161 w 339"/>
                  <a:gd name="T33" fmla="*/ 46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9" h="339">
                    <a:moveTo>
                      <a:pt x="169" y="0"/>
                    </a:moveTo>
                    <a:cubicBezTo>
                      <a:pt x="76" y="0"/>
                      <a:pt x="0" y="76"/>
                      <a:pt x="0" y="170"/>
                    </a:cubicBezTo>
                    <a:cubicBezTo>
                      <a:pt x="0" y="263"/>
                      <a:pt x="76" y="339"/>
                      <a:pt x="169" y="339"/>
                    </a:cubicBezTo>
                    <a:cubicBezTo>
                      <a:pt x="263" y="339"/>
                      <a:pt x="339" y="263"/>
                      <a:pt x="339" y="170"/>
                    </a:cubicBezTo>
                    <a:cubicBezTo>
                      <a:pt x="339" y="76"/>
                      <a:pt x="263" y="0"/>
                      <a:pt x="169" y="0"/>
                    </a:cubicBezTo>
                    <a:close/>
                    <a:moveTo>
                      <a:pt x="169" y="18"/>
                    </a:moveTo>
                    <a:cubicBezTo>
                      <a:pt x="253" y="18"/>
                      <a:pt x="321" y="86"/>
                      <a:pt x="321" y="170"/>
                    </a:cubicBezTo>
                    <a:cubicBezTo>
                      <a:pt x="321" y="254"/>
                      <a:pt x="253" y="321"/>
                      <a:pt x="169" y="321"/>
                    </a:cubicBezTo>
                    <a:cubicBezTo>
                      <a:pt x="85" y="321"/>
                      <a:pt x="18" y="254"/>
                      <a:pt x="18" y="170"/>
                    </a:cubicBezTo>
                    <a:cubicBezTo>
                      <a:pt x="18" y="86"/>
                      <a:pt x="85" y="18"/>
                      <a:pt x="169" y="18"/>
                    </a:cubicBezTo>
                    <a:close/>
                    <a:moveTo>
                      <a:pt x="161" y="46"/>
                    </a:moveTo>
                    <a:lnTo>
                      <a:pt x="161" y="161"/>
                    </a:lnTo>
                    <a:lnTo>
                      <a:pt x="82" y="161"/>
                    </a:lnTo>
                    <a:lnTo>
                      <a:pt x="82" y="178"/>
                    </a:lnTo>
                    <a:lnTo>
                      <a:pt x="178" y="178"/>
                    </a:lnTo>
                    <a:lnTo>
                      <a:pt x="178" y="46"/>
                    </a:lnTo>
                    <a:lnTo>
                      <a:pt x="161" y="46"/>
                    </a:ln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24884"/>
              </p:ext>
            </p:extLst>
          </p:nvPr>
        </p:nvGraphicFramePr>
        <p:xfrm>
          <a:off x="2483768" y="2857496"/>
          <a:ext cx="5429288" cy="72542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49476"/>
                <a:gridCol w="1193730"/>
                <a:gridCol w="1214446"/>
                <a:gridCol w="1111980"/>
                <a:gridCol w="4596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환자번호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환자이름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예약일자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예약시간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91504"/>
              </p:ext>
            </p:extLst>
          </p:nvPr>
        </p:nvGraphicFramePr>
        <p:xfrm>
          <a:off x="2483768" y="4429132"/>
          <a:ext cx="5429288" cy="8595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49476"/>
                <a:gridCol w="1193730"/>
                <a:gridCol w="1214446"/>
                <a:gridCol w="1111980"/>
                <a:gridCol w="4596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환자번호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환자이름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예약일자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예약시간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201654251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Pikachu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2016-06-02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10:30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232848546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Json</a:t>
                      </a:r>
                      <a:endParaRPr lang="en-US" sz="800" b="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12:00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061719" y="1071546"/>
            <a:ext cx="7020562" cy="5500726"/>
            <a:chOff x="1061719" y="1071546"/>
            <a:chExt cx="7020562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1061719" y="1071546"/>
              <a:ext cx="7000923" cy="5000660"/>
              <a:chOff x="595683" y="1261242"/>
              <a:chExt cx="6668462" cy="4352543"/>
            </a:xfrm>
          </p:grpSpPr>
          <p:sp>
            <p:nvSpPr>
              <p:cNvPr id="33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9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40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1061719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426318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061719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ropdown Menu"/>
            <p:cNvSpPr/>
            <p:nvPr/>
          </p:nvSpPr>
          <p:spPr>
            <a:xfrm>
              <a:off x="1133157" y="2400320"/>
              <a:ext cx="1143008" cy="770668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050" dirty="0" smtClean="0">
                  <a:solidFill>
                    <a:srgbClr val="5F5F5F"/>
                  </a:solidFill>
                  <a:latin typeface="Segoe UI Black" pitchFamily="34" charset="0"/>
                  <a:cs typeface="Segoe UI Black" pitchFamily="34" charset="0"/>
                </a:rPr>
                <a:t>진료예약</a:t>
              </a:r>
              <a:endParaRPr lang="en-US" altLang="ko-KR" sz="1050" dirty="0" smtClean="0">
                <a:solidFill>
                  <a:srgbClr val="5F5F5F"/>
                </a:solidFill>
                <a:latin typeface="Segoe UI Black" pitchFamily="34" charset="0"/>
                <a:cs typeface="Segoe UI Black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환자접수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/>
            <p:cNvSpPr/>
            <p:nvPr/>
          </p:nvSpPr>
          <p:spPr>
            <a:xfrm>
              <a:off x="1353345" y="2831923"/>
              <a:ext cx="669290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환자접수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Line"/>
            <p:cNvCxnSpPr>
              <a:cxnSpLocks/>
            </p:cNvCxnSpPr>
            <p:nvPr/>
          </p:nvCxnSpPr>
          <p:spPr bwMode="auto">
            <a:xfrm>
              <a:off x="2381732" y="2714620"/>
              <a:ext cx="5680911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mall Text"/>
            <p:cNvSpPr txBox="1"/>
            <p:nvPr/>
          </p:nvSpPr>
          <p:spPr>
            <a:xfrm>
              <a:off x="4181038" y="2357430"/>
              <a:ext cx="195277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Reception List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2" name="그룹 36"/>
            <p:cNvGrpSpPr/>
            <p:nvPr/>
          </p:nvGrpSpPr>
          <p:grpSpPr>
            <a:xfrm>
              <a:off x="4062115" y="1947852"/>
              <a:ext cx="4020166" cy="411311"/>
              <a:chOff x="3095612" y="2874813"/>
              <a:chExt cx="4020166" cy="411311"/>
            </a:xfrm>
          </p:grpSpPr>
          <p:sp>
            <p:nvSpPr>
              <p:cNvPr id="20" name="Inactive Tabs"/>
              <p:cNvSpPr txBox="1"/>
              <p:nvPr/>
            </p:nvSpPr>
            <p:spPr>
              <a:xfrm>
                <a:off x="4340723" y="2889092"/>
                <a:ext cx="2775055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</a:t>
                </a:r>
                <a:r>
                  <a:rPr lang="en-US" altLang="ko-KR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1" name="Line"/>
              <p:cNvCxnSpPr/>
              <p:nvPr/>
            </p:nvCxnSpPr>
            <p:spPr>
              <a:xfrm>
                <a:off x="6453198" y="3143248"/>
                <a:ext cx="642942" cy="1588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Active Tab"/>
              <p:cNvGrpSpPr/>
              <p:nvPr/>
            </p:nvGrpSpPr>
            <p:grpSpPr>
              <a:xfrm>
                <a:off x="5808959" y="2874813"/>
                <a:ext cx="644239" cy="270977"/>
                <a:chOff x="644017" y="1561419"/>
                <a:chExt cx="644239" cy="393700"/>
              </a:xfrm>
            </p:grpSpPr>
            <p:sp>
              <p:nvSpPr>
                <p:cNvPr id="31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예약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32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Inactive Tabs"/>
              <p:cNvSpPr txBox="1"/>
              <p:nvPr/>
            </p:nvSpPr>
            <p:spPr>
              <a:xfrm>
                <a:off x="5363596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Inactive Tabs"/>
              <p:cNvSpPr txBox="1"/>
              <p:nvPr/>
            </p:nvSpPr>
            <p:spPr>
              <a:xfrm>
                <a:off x="6443390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Inactive Tabs"/>
              <p:cNvSpPr txBox="1"/>
              <p:nvPr/>
            </p:nvSpPr>
            <p:spPr>
              <a:xfrm>
                <a:off x="3107203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6" name="Line"/>
              <p:cNvCxnSpPr/>
              <p:nvPr/>
            </p:nvCxnSpPr>
            <p:spPr>
              <a:xfrm>
                <a:off x="3095612" y="3141515"/>
                <a:ext cx="2714644" cy="173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Inactive Tabs"/>
              <p:cNvSpPr txBox="1"/>
              <p:nvPr/>
            </p:nvSpPr>
            <p:spPr>
              <a:xfrm>
                <a:off x="35975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Inactive Tabs"/>
              <p:cNvSpPr txBox="1"/>
              <p:nvPr/>
            </p:nvSpPr>
            <p:spPr>
              <a:xfrm>
                <a:off x="41671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Inactive Tabs"/>
              <p:cNvSpPr txBox="1"/>
              <p:nvPr/>
            </p:nvSpPr>
            <p:spPr>
              <a:xfrm>
                <a:off x="4667248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회계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Inactive Tabs"/>
              <p:cNvSpPr txBox="1"/>
              <p:nvPr/>
            </p:nvSpPr>
            <p:spPr>
              <a:xfrm>
                <a:off x="523875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Button"/>
            <p:cNvSpPr/>
            <p:nvPr/>
          </p:nvSpPr>
          <p:spPr>
            <a:xfrm>
              <a:off x="6441092" y="3264837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접수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Line"/>
            <p:cNvCxnSpPr>
              <a:cxnSpLocks/>
            </p:cNvCxnSpPr>
            <p:nvPr/>
          </p:nvCxnSpPr>
          <p:spPr bwMode="auto">
            <a:xfrm>
              <a:off x="2381732" y="3714752"/>
              <a:ext cx="5680911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utton"/>
            <p:cNvSpPr/>
            <p:nvPr/>
          </p:nvSpPr>
          <p:spPr>
            <a:xfrm>
              <a:off x="7369786" y="5110174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Input"/>
            <p:cNvSpPr/>
            <p:nvPr/>
          </p:nvSpPr>
          <p:spPr>
            <a:xfrm>
              <a:off x="3919239" y="3214686"/>
              <a:ext cx="699884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18" name="Input"/>
            <p:cNvSpPr/>
            <p:nvPr/>
          </p:nvSpPr>
          <p:spPr>
            <a:xfrm>
              <a:off x="5276561" y="3214686"/>
              <a:ext cx="699884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19" name="Button"/>
            <p:cNvSpPr/>
            <p:nvPr/>
          </p:nvSpPr>
          <p:spPr>
            <a:xfrm>
              <a:off x="7369786" y="5400689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11139"/>
              </p:ext>
            </p:extLst>
          </p:nvPr>
        </p:nvGraphicFramePr>
        <p:xfrm>
          <a:off x="3555338" y="2857496"/>
          <a:ext cx="3429024" cy="72542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49476"/>
                <a:gridCol w="1193730"/>
                <a:gridCol w="7858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환자번호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환자이름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89881"/>
              </p:ext>
            </p:extLst>
          </p:nvPr>
        </p:nvGraphicFramePr>
        <p:xfrm>
          <a:off x="2483768" y="4786322"/>
          <a:ext cx="5429288" cy="8595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49476"/>
                <a:gridCol w="1193730"/>
                <a:gridCol w="2000264"/>
                <a:gridCol w="7858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환자번호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환자이름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접수일자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진료완료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201654251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Pikachu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2016-06-02 10:30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232848546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Json</a:t>
                      </a:r>
                      <a:endParaRPr lang="en-US" sz="800" b="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2016-06-02 12:00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16888"/>
              </p:ext>
            </p:extLst>
          </p:nvPr>
        </p:nvGraphicFramePr>
        <p:xfrm>
          <a:off x="3555338" y="3786190"/>
          <a:ext cx="3429024" cy="72542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7256"/>
                <a:gridCol w="928694"/>
                <a:gridCol w="1143008"/>
                <a:gridCol w="5000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환자번호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환자이름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예약시간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981340" y="29773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Button"/>
          <p:cNvSpPr/>
          <p:nvPr/>
        </p:nvSpPr>
        <p:spPr>
          <a:xfrm>
            <a:off x="6574332" y="4178570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1538" y="1071546"/>
            <a:ext cx="7000924" cy="5500726"/>
            <a:chOff x="309530" y="1071546"/>
            <a:chExt cx="7000924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27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3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34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ropdown Menu"/>
            <p:cNvSpPr/>
            <p:nvPr/>
          </p:nvSpPr>
          <p:spPr>
            <a:xfrm>
              <a:off x="380968" y="2400320"/>
              <a:ext cx="1143008" cy="1128034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업무보고서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회의록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/>
            <p:cNvSpPr/>
            <p:nvPr/>
          </p:nvSpPr>
          <p:spPr>
            <a:xfrm>
              <a:off x="777839" y="2546171"/>
              <a:ext cx="388947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Line"/>
            <p:cNvCxnSpPr>
              <a:cxnSpLocks/>
            </p:cNvCxnSpPr>
            <p:nvPr/>
          </p:nvCxnSpPr>
          <p:spPr bwMode="auto">
            <a:xfrm>
              <a:off x="1595414" y="2786058"/>
              <a:ext cx="5715040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mall Text"/>
            <p:cNvSpPr txBox="1"/>
            <p:nvPr/>
          </p:nvSpPr>
          <p:spPr>
            <a:xfrm>
              <a:off x="3881430" y="2357430"/>
              <a:ext cx="123110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공지사항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Button"/>
            <p:cNvSpPr/>
            <p:nvPr/>
          </p:nvSpPr>
          <p:spPr>
            <a:xfrm>
              <a:off x="6738950" y="4714884"/>
              <a:ext cx="451306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글쓰기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Pagination"/>
            <p:cNvSpPr txBox="1"/>
            <p:nvPr/>
          </p:nvSpPr>
          <p:spPr>
            <a:xfrm>
              <a:off x="3583076" y="4742041"/>
              <a:ext cx="159684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380067" y="1946119"/>
              <a:ext cx="3930387" cy="411311"/>
              <a:chOff x="3095612" y="2874813"/>
              <a:chExt cx="3930387" cy="411311"/>
            </a:xfrm>
          </p:grpSpPr>
          <p:sp>
            <p:nvSpPr>
              <p:cNvPr id="15" name="Inactive Tabs"/>
              <p:cNvSpPr txBox="1"/>
              <p:nvPr/>
            </p:nvSpPr>
            <p:spPr>
              <a:xfrm>
                <a:off x="4340723" y="2889092"/>
                <a:ext cx="2664447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</a:t>
                </a:r>
                <a:r>
                  <a:rPr lang="en-US" altLang="ko-KR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Active Tab"/>
              <p:cNvGrpSpPr/>
              <p:nvPr/>
            </p:nvGrpSpPr>
            <p:grpSpPr>
              <a:xfrm>
                <a:off x="6381760" y="2874813"/>
                <a:ext cx="644239" cy="270977"/>
                <a:chOff x="644017" y="1561419"/>
                <a:chExt cx="644239" cy="393700"/>
              </a:xfrm>
            </p:grpSpPr>
            <p:sp>
              <p:nvSpPr>
                <p:cNvPr id="25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게시판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6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Inactive Tabs"/>
              <p:cNvSpPr txBox="1"/>
              <p:nvPr/>
            </p:nvSpPr>
            <p:spPr>
              <a:xfrm>
                <a:off x="5363596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Inactive Tabs"/>
              <p:cNvSpPr txBox="1"/>
              <p:nvPr/>
            </p:nvSpPr>
            <p:spPr>
              <a:xfrm>
                <a:off x="6443390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Inactive Tabs"/>
              <p:cNvSpPr txBox="1"/>
              <p:nvPr/>
            </p:nvSpPr>
            <p:spPr>
              <a:xfrm>
                <a:off x="3107203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" name="Line"/>
              <p:cNvCxnSpPr/>
              <p:nvPr/>
            </p:nvCxnSpPr>
            <p:spPr>
              <a:xfrm>
                <a:off x="3095612" y="3141515"/>
                <a:ext cx="3286148" cy="173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Inactive Tabs"/>
              <p:cNvSpPr txBox="1"/>
              <p:nvPr/>
            </p:nvSpPr>
            <p:spPr>
              <a:xfrm>
                <a:off x="35975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Inactive Tabs"/>
              <p:cNvSpPr txBox="1"/>
              <p:nvPr/>
            </p:nvSpPr>
            <p:spPr>
              <a:xfrm>
                <a:off x="41671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Inactive Tabs"/>
              <p:cNvSpPr txBox="1"/>
              <p:nvPr/>
            </p:nvSpPr>
            <p:spPr>
              <a:xfrm>
                <a:off x="4667248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회계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Inactive Tabs"/>
              <p:cNvSpPr txBox="1"/>
              <p:nvPr/>
            </p:nvSpPr>
            <p:spPr>
              <a:xfrm>
                <a:off x="523875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92159"/>
              </p:ext>
            </p:extLst>
          </p:nvPr>
        </p:nvGraphicFramePr>
        <p:xfrm>
          <a:off x="2514210" y="3152773"/>
          <a:ext cx="5429287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1502"/>
                <a:gridCol w="785818"/>
                <a:gridCol w="1928826"/>
                <a:gridCol w="1285884"/>
                <a:gridCol w="857257"/>
              </a:tblGrid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글번호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조회수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년 진급</a:t>
                      </a:r>
                      <a:r>
                        <a:rPr lang="ko-KR" altLang="en-US" sz="800" b="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심사 안내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2016/06/02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월 병원 휴일 공지</a:t>
                      </a:r>
                      <a:endParaRPr lang="en-US" sz="800" b="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2016/05/09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첫 공지사항</a:t>
                      </a:r>
                      <a:endParaRPr lang="en-US" sz="800" b="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2016/04/16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52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1538" y="1071546"/>
            <a:ext cx="7000924" cy="5500726"/>
            <a:chOff x="309530" y="1071546"/>
            <a:chExt cx="7000924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27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3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34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ropdown Menu"/>
            <p:cNvSpPr/>
            <p:nvPr/>
          </p:nvSpPr>
          <p:spPr>
            <a:xfrm>
              <a:off x="380968" y="2400320"/>
              <a:ext cx="1143008" cy="1128034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업무보고서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회의록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/>
            <p:cNvSpPr/>
            <p:nvPr/>
          </p:nvSpPr>
          <p:spPr>
            <a:xfrm>
              <a:off x="575731" y="2857496"/>
              <a:ext cx="805369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업무보고서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Line"/>
            <p:cNvCxnSpPr>
              <a:cxnSpLocks/>
            </p:cNvCxnSpPr>
            <p:nvPr/>
          </p:nvCxnSpPr>
          <p:spPr bwMode="auto">
            <a:xfrm>
              <a:off x="1595414" y="2786058"/>
              <a:ext cx="5715040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mall Text"/>
            <p:cNvSpPr txBox="1"/>
            <p:nvPr/>
          </p:nvSpPr>
          <p:spPr>
            <a:xfrm>
              <a:off x="3738554" y="2357430"/>
              <a:ext cx="153888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업무보고서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Button"/>
            <p:cNvSpPr/>
            <p:nvPr/>
          </p:nvSpPr>
          <p:spPr>
            <a:xfrm>
              <a:off x="6738950" y="4714884"/>
              <a:ext cx="451306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글쓰기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Pagination"/>
            <p:cNvSpPr txBox="1"/>
            <p:nvPr/>
          </p:nvSpPr>
          <p:spPr>
            <a:xfrm>
              <a:off x="3583076" y="4742041"/>
              <a:ext cx="159684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</a:p>
          </p:txBody>
        </p:sp>
        <p:grpSp>
          <p:nvGrpSpPr>
            <p:cNvPr id="14" name="그룹 55"/>
            <p:cNvGrpSpPr/>
            <p:nvPr/>
          </p:nvGrpSpPr>
          <p:grpSpPr>
            <a:xfrm>
              <a:off x="3380067" y="1946119"/>
              <a:ext cx="3930387" cy="411311"/>
              <a:chOff x="3095612" y="2874813"/>
              <a:chExt cx="3930387" cy="411311"/>
            </a:xfrm>
          </p:grpSpPr>
          <p:sp>
            <p:nvSpPr>
              <p:cNvPr id="15" name="Inactive Tabs"/>
              <p:cNvSpPr txBox="1"/>
              <p:nvPr/>
            </p:nvSpPr>
            <p:spPr>
              <a:xfrm>
                <a:off x="4340723" y="2889092"/>
                <a:ext cx="2664447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</a:t>
                </a:r>
                <a:r>
                  <a:rPr lang="en-US" altLang="ko-KR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Active Tab"/>
              <p:cNvGrpSpPr/>
              <p:nvPr/>
            </p:nvGrpSpPr>
            <p:grpSpPr>
              <a:xfrm>
                <a:off x="6381760" y="2874813"/>
                <a:ext cx="644239" cy="270977"/>
                <a:chOff x="644017" y="1561419"/>
                <a:chExt cx="644239" cy="393700"/>
              </a:xfrm>
            </p:grpSpPr>
            <p:sp>
              <p:nvSpPr>
                <p:cNvPr id="25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게시판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6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Inactive Tabs"/>
              <p:cNvSpPr txBox="1"/>
              <p:nvPr/>
            </p:nvSpPr>
            <p:spPr>
              <a:xfrm>
                <a:off x="5363596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Inactive Tabs"/>
              <p:cNvSpPr txBox="1"/>
              <p:nvPr/>
            </p:nvSpPr>
            <p:spPr>
              <a:xfrm>
                <a:off x="6443390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Inactive Tabs"/>
              <p:cNvSpPr txBox="1"/>
              <p:nvPr/>
            </p:nvSpPr>
            <p:spPr>
              <a:xfrm>
                <a:off x="3107203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" name="Line"/>
              <p:cNvCxnSpPr/>
              <p:nvPr/>
            </p:nvCxnSpPr>
            <p:spPr>
              <a:xfrm>
                <a:off x="3095612" y="3141515"/>
                <a:ext cx="3286148" cy="173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Inactive Tabs"/>
              <p:cNvSpPr txBox="1"/>
              <p:nvPr/>
            </p:nvSpPr>
            <p:spPr>
              <a:xfrm>
                <a:off x="35975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Inactive Tabs"/>
              <p:cNvSpPr txBox="1"/>
              <p:nvPr/>
            </p:nvSpPr>
            <p:spPr>
              <a:xfrm>
                <a:off x="41671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Inactive Tabs"/>
              <p:cNvSpPr txBox="1"/>
              <p:nvPr/>
            </p:nvSpPr>
            <p:spPr>
              <a:xfrm>
                <a:off x="4667248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회계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Inactive Tabs"/>
              <p:cNvSpPr txBox="1"/>
              <p:nvPr/>
            </p:nvSpPr>
            <p:spPr>
              <a:xfrm>
                <a:off x="523875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99118"/>
              </p:ext>
            </p:extLst>
          </p:nvPr>
        </p:nvGraphicFramePr>
        <p:xfrm>
          <a:off x="2527089" y="3152773"/>
          <a:ext cx="5429287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1502"/>
                <a:gridCol w="785818"/>
                <a:gridCol w="1928826"/>
                <a:gridCol w="1285884"/>
                <a:gridCol w="857257"/>
              </a:tblGrid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글번호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조회수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의사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월 </a:t>
                      </a:r>
                      <a:r>
                        <a:rPr lang="en-US" altLang="ko-KR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 통합 </a:t>
                      </a:r>
                      <a:r>
                        <a:rPr lang="ko-KR" altLang="en-US" sz="800" b="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주간 업무 보고서</a:t>
                      </a:r>
                      <a:endParaRPr lang="en-US" sz="800" b="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2016/05/010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의사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월 </a:t>
                      </a:r>
                      <a:r>
                        <a:rPr lang="en-US" altLang="ko-KR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 </a:t>
                      </a:r>
                      <a:r>
                        <a:rPr lang="en-US" altLang="ko-KR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2Team</a:t>
                      </a:r>
                      <a:r>
                        <a:rPr lang="en-US" altLang="ko-KR" sz="800" b="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주간 업무 보고서</a:t>
                      </a:r>
                      <a:endParaRPr lang="en-US" sz="800" b="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2016/05/09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의사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월 </a:t>
                      </a:r>
                      <a:r>
                        <a:rPr lang="en-US" altLang="ko-KR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 </a:t>
                      </a:r>
                      <a:r>
                        <a:rPr lang="en-US" altLang="ko-KR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1Team</a:t>
                      </a:r>
                      <a:r>
                        <a:rPr lang="en-US" altLang="ko-KR" sz="800" b="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주간 업무 보고서</a:t>
                      </a:r>
                      <a:endParaRPr lang="en-US" sz="800" b="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2016/05/09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9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1538" y="1071546"/>
            <a:ext cx="7000924" cy="5500726"/>
            <a:chOff x="309530" y="1071546"/>
            <a:chExt cx="7000924" cy="5500726"/>
          </a:xfrm>
        </p:grpSpPr>
        <p:grpSp>
          <p:nvGrpSpPr>
            <p:cNvPr id="4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309530" y="1071546"/>
              <a:ext cx="7000923" cy="5000660"/>
              <a:chOff x="595683" y="1261242"/>
              <a:chExt cx="6668462" cy="4352543"/>
            </a:xfrm>
          </p:grpSpPr>
          <p:sp>
            <p:nvSpPr>
              <p:cNvPr id="27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726890"/>
                <a:ext cx="6668461" cy="38868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261242"/>
                <a:ext cx="6668462" cy="4674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37560" y="1528940"/>
                <a:ext cx="142138" cy="98104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3275" y="1323255"/>
                <a:ext cx="93750" cy="8290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5720" y="1474526"/>
                <a:ext cx="5497392" cy="2069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28230" y="1519958"/>
                <a:ext cx="89215" cy="11606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3" name="Navigation Buttons"/>
              <p:cNvGrpSpPr/>
              <p:nvPr/>
            </p:nvGrpSpPr>
            <p:grpSpPr>
              <a:xfrm>
                <a:off x="715617" y="1502685"/>
                <a:ext cx="610895" cy="150610"/>
                <a:chOff x="715617" y="1502685"/>
                <a:chExt cx="610895" cy="150610"/>
              </a:xfrm>
            </p:grpSpPr>
            <p:sp>
              <p:nvSpPr>
                <p:cNvPr id="34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5617" y="1525485"/>
                  <a:ext cx="145163" cy="105013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45458" y="1525485"/>
                  <a:ext cx="145163" cy="105013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75301" y="1502685"/>
                  <a:ext cx="151211" cy="150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5" name="Line"/>
            <p:cNvCxnSpPr>
              <a:cxnSpLocks/>
            </p:cNvCxnSpPr>
            <p:nvPr/>
          </p:nvCxnSpPr>
          <p:spPr bwMode="auto">
            <a:xfrm>
              <a:off x="309530" y="2214554"/>
              <a:ext cx="7000924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"/>
            <p:cNvCxnSpPr>
              <a:cxnSpLocks/>
            </p:cNvCxnSpPr>
            <p:nvPr/>
          </p:nvCxnSpPr>
          <p:spPr bwMode="auto">
            <a:xfrm rot="5400000">
              <a:off x="-325871" y="4135840"/>
              <a:ext cx="3857654" cy="1508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9530" y="6000768"/>
              <a:ext cx="7000924" cy="571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ropdown Menu"/>
            <p:cNvSpPr/>
            <p:nvPr/>
          </p:nvSpPr>
          <p:spPr>
            <a:xfrm>
              <a:off x="380968" y="2400320"/>
              <a:ext cx="1143008" cy="1128034"/>
            </a:xfrm>
            <a:prstGeom prst="roundRect">
              <a:avLst>
                <a:gd name="adj" fmla="val 3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27432" rIns="72000" bIns="7315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업무보고서</a:t>
              </a:r>
              <a:endPara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회의록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/>
            <p:cNvSpPr/>
            <p:nvPr/>
          </p:nvSpPr>
          <p:spPr>
            <a:xfrm>
              <a:off x="707741" y="3189113"/>
              <a:ext cx="530483" cy="239887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회의록</a:t>
              </a:r>
              <a:endPara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Line"/>
            <p:cNvCxnSpPr>
              <a:cxnSpLocks/>
            </p:cNvCxnSpPr>
            <p:nvPr/>
          </p:nvCxnSpPr>
          <p:spPr bwMode="auto">
            <a:xfrm>
              <a:off x="1595414" y="2786058"/>
              <a:ext cx="5715040" cy="15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mall Text"/>
            <p:cNvSpPr txBox="1"/>
            <p:nvPr/>
          </p:nvSpPr>
          <p:spPr>
            <a:xfrm>
              <a:off x="3881430" y="2357430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회의록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Button"/>
            <p:cNvSpPr/>
            <p:nvPr/>
          </p:nvSpPr>
          <p:spPr>
            <a:xfrm>
              <a:off x="6738950" y="4714884"/>
              <a:ext cx="451306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글쓰기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Pagination"/>
            <p:cNvSpPr txBox="1"/>
            <p:nvPr/>
          </p:nvSpPr>
          <p:spPr>
            <a:xfrm>
              <a:off x="3583076" y="4742041"/>
              <a:ext cx="159684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en-US" sz="90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u="sng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</a:p>
          </p:txBody>
        </p:sp>
        <p:grpSp>
          <p:nvGrpSpPr>
            <p:cNvPr id="14" name="그룹 55"/>
            <p:cNvGrpSpPr/>
            <p:nvPr/>
          </p:nvGrpSpPr>
          <p:grpSpPr>
            <a:xfrm>
              <a:off x="3380067" y="1946119"/>
              <a:ext cx="3930387" cy="411311"/>
              <a:chOff x="3095612" y="2874813"/>
              <a:chExt cx="3930387" cy="411311"/>
            </a:xfrm>
          </p:grpSpPr>
          <p:sp>
            <p:nvSpPr>
              <p:cNvPr id="15" name="Inactive Tabs"/>
              <p:cNvSpPr txBox="1"/>
              <p:nvPr/>
            </p:nvSpPr>
            <p:spPr>
              <a:xfrm>
                <a:off x="4340723" y="2889092"/>
                <a:ext cx="2664447" cy="397032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</a:t>
                </a:r>
                <a:r>
                  <a:rPr lang="en-US" altLang="ko-KR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예약</a:t>
                </a:r>
                <a:r>
                  <a:rPr 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altLang="ko-KR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Active Tab"/>
              <p:cNvGrpSpPr/>
              <p:nvPr/>
            </p:nvGrpSpPr>
            <p:grpSpPr>
              <a:xfrm>
                <a:off x="6381760" y="2874813"/>
                <a:ext cx="644239" cy="270977"/>
                <a:chOff x="644017" y="1561419"/>
                <a:chExt cx="644239" cy="393700"/>
              </a:xfrm>
            </p:grpSpPr>
            <p:sp>
              <p:nvSpPr>
                <p:cNvPr id="25" name="Active Tab Shape"/>
                <p:cNvSpPr/>
                <p:nvPr/>
              </p:nvSpPr>
              <p:spPr>
                <a:xfrm>
                  <a:off x="644017" y="1561419"/>
                  <a:ext cx="644239" cy="393700"/>
                </a:xfrm>
                <a:prstGeom prst="round2SameRect">
                  <a:avLst>
                    <a:gd name="adj1" fmla="val 8062"/>
                    <a:gd name="adj2" fmla="val 0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게시판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6" name="Active Tab Marker"/>
                <p:cNvCxnSpPr/>
                <p:nvPr/>
              </p:nvCxnSpPr>
              <p:spPr>
                <a:xfrm>
                  <a:off x="646398" y="1955119"/>
                  <a:ext cx="640080" cy="0"/>
                </a:xfrm>
                <a:prstGeom prst="line">
                  <a:avLst/>
                </a:prstGeom>
                <a:ln w="63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Inactive Tabs"/>
              <p:cNvSpPr txBox="1"/>
              <p:nvPr/>
            </p:nvSpPr>
            <p:spPr>
              <a:xfrm>
                <a:off x="5363596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Inactive Tabs"/>
              <p:cNvSpPr txBox="1"/>
              <p:nvPr/>
            </p:nvSpPr>
            <p:spPr>
              <a:xfrm>
                <a:off x="6443390" y="2923713"/>
                <a:ext cx="147797" cy="162055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Inactive Tabs"/>
              <p:cNvSpPr txBox="1"/>
              <p:nvPr/>
            </p:nvSpPr>
            <p:spPr>
              <a:xfrm>
                <a:off x="3107203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환자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" name="Line"/>
              <p:cNvCxnSpPr/>
              <p:nvPr/>
            </p:nvCxnSpPr>
            <p:spPr>
              <a:xfrm>
                <a:off x="3095612" y="3141515"/>
                <a:ext cx="3286148" cy="173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Inactive Tabs"/>
              <p:cNvSpPr txBox="1"/>
              <p:nvPr/>
            </p:nvSpPr>
            <p:spPr>
              <a:xfrm>
                <a:off x="35975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Inactive Tabs"/>
              <p:cNvSpPr txBox="1"/>
              <p:nvPr/>
            </p:nvSpPr>
            <p:spPr>
              <a:xfrm>
                <a:off x="416718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재고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Inactive Tabs"/>
              <p:cNvSpPr txBox="1"/>
              <p:nvPr/>
            </p:nvSpPr>
            <p:spPr>
              <a:xfrm>
                <a:off x="4667248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회계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Inactive Tabs"/>
              <p:cNvSpPr txBox="1"/>
              <p:nvPr/>
            </p:nvSpPr>
            <p:spPr>
              <a:xfrm>
                <a:off x="5238752" y="2889092"/>
                <a:ext cx="417037" cy="23544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B9BD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1050" dirty="0" smtClean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80568"/>
              </p:ext>
            </p:extLst>
          </p:nvPr>
        </p:nvGraphicFramePr>
        <p:xfrm>
          <a:off x="2514210" y="3152773"/>
          <a:ext cx="5429287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1502"/>
                <a:gridCol w="785818"/>
                <a:gridCol w="1928826"/>
                <a:gridCol w="1285884"/>
                <a:gridCol w="857257"/>
              </a:tblGrid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글번호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조회수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서기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2016/05/02 </a:t>
                      </a:r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회의록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2016/05/02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서기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2016/05/09</a:t>
                      </a:r>
                      <a:r>
                        <a:rPr lang="en-US" sz="800" b="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회의록</a:t>
                      </a:r>
                      <a:endParaRPr lang="en-US" sz="800" b="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2016/05/09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서기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2016/05/16</a:t>
                      </a:r>
                      <a:r>
                        <a:rPr lang="en-US" sz="800" b="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회의록</a:t>
                      </a:r>
                      <a:endParaRPr lang="en-US" sz="800" b="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2016/05/16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52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9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추후보완점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518" y="852383"/>
            <a:ext cx="451277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인</a:t>
            </a:r>
            <a:r>
              <a:rPr lang="ko-KR" altLang="en-US" sz="2000" dirty="0">
                <a:latin typeface="D2Coding" pitchFamily="49" charset="-127"/>
                <a:ea typeface="D2Coding" pitchFamily="49" charset="-127"/>
              </a:rPr>
              <a:t>사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 부분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근태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(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출퇴근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)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관리 수정 및 보완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환</a:t>
            </a:r>
            <a:r>
              <a:rPr lang="ko-KR" altLang="en-US" sz="2000" dirty="0">
                <a:latin typeface="D2Coding" pitchFamily="49" charset="-127"/>
                <a:ea typeface="D2Coding" pitchFamily="49" charset="-127"/>
              </a:rPr>
              <a:t>자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 부분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진료코드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처방코드 테이블 생성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진료비 계산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D2Coding" pitchFamily="49" charset="-127"/>
                <a:ea typeface="D2Coding" pitchFamily="49" charset="-127"/>
              </a:rPr>
              <a:t>재고 부분</a:t>
            </a:r>
            <a:endParaRPr lang="en-US" altLang="ko-KR" sz="2000" dirty="0">
              <a:latin typeface="D2Coding" pitchFamily="49" charset="-127"/>
              <a:ea typeface="D2Coding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>
                <a:latin typeface="D2Coding" pitchFamily="49" charset="-127"/>
                <a:ea typeface="D2Coding" pitchFamily="49" charset="-127"/>
              </a:rPr>
              <a:t>기간별</a:t>
            </a:r>
            <a:r>
              <a:rPr lang="en-US" altLang="ko-KR" dirty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dirty="0">
                <a:latin typeface="D2Coding" pitchFamily="49" charset="-127"/>
                <a:ea typeface="D2Coding" pitchFamily="49" charset="-127"/>
              </a:rPr>
              <a:t>거래처별 구매 내역 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조회</a:t>
            </a:r>
            <a:endParaRPr lang="en-US" altLang="ko-KR" sz="2000" dirty="0">
              <a:latin typeface="D2Coding" pitchFamily="49" charset="-127"/>
              <a:ea typeface="D2Coding" pitchFamily="49" charset="-127"/>
            </a:endParaRPr>
          </a:p>
          <a:p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회계 부분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분류코드 테이블 생성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기간별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dirty="0" err="1" smtClean="0">
                <a:latin typeface="D2Coding" pitchFamily="49" charset="-127"/>
                <a:ea typeface="D2Coding" pitchFamily="49" charset="-127"/>
              </a:rPr>
              <a:t>분류별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 회계 내역 조회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회계내역 엑셀 파일로 출력</a:t>
            </a:r>
            <a:endParaRPr lang="ko-KR" altLang="en-US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4058" y="16213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추후보완점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518" y="852383"/>
            <a:ext cx="4051109" cy="4170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게시판 부분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게시판 테이블 생성 및 연동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관</a:t>
            </a:r>
            <a:r>
              <a:rPr lang="ko-KR" altLang="en-US" sz="2000" dirty="0">
                <a:latin typeface="D2Coding" pitchFamily="49" charset="-127"/>
                <a:ea typeface="D2Coding" pitchFamily="49" charset="-127"/>
              </a:rPr>
              <a:t>리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 부분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err="1" smtClean="0">
                <a:latin typeface="D2Coding" pitchFamily="49" charset="-127"/>
                <a:ea typeface="D2Coding" pitchFamily="49" charset="-127"/>
              </a:rPr>
              <a:t>시큐리티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 적용 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(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로그인 포함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계정 권한별 메뉴 제한 적용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기</a:t>
            </a:r>
            <a:r>
              <a:rPr lang="ko-KR" altLang="en-US" sz="2000" dirty="0">
                <a:latin typeface="D2Coding" pitchFamily="49" charset="-127"/>
                <a:ea typeface="D2Coding" pitchFamily="49" charset="-127"/>
              </a:rPr>
              <a:t>타</a:t>
            </a:r>
            <a:endParaRPr lang="en-US" altLang="ko-KR" sz="2000" dirty="0" smtClean="0">
              <a:latin typeface="D2Coding" pitchFamily="49" charset="-127"/>
              <a:ea typeface="D2Coding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전체적인 디자인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(CSS) 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적</a:t>
            </a:r>
            <a:r>
              <a:rPr lang="ko-KR" altLang="en-US" dirty="0">
                <a:latin typeface="D2Coding" pitchFamily="49" charset="-127"/>
                <a:ea typeface="D2Coding" pitchFamily="49" charset="-127"/>
              </a:rPr>
              <a:t>용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회사 홈페이지 제작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3" y="1789280"/>
            <a:ext cx="8695634" cy="29264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518" y="998449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1.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비즈니스 모델 선정</a:t>
            </a:r>
            <a:r>
              <a:rPr lang="en-US" altLang="ko-KR" sz="1600" dirty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- Lean Canvas</a:t>
            </a:r>
            <a:endParaRPr lang="ko-KR" altLang="en-US" sz="1600" dirty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4277" y="16213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err="1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마일스톤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557" y="2828836"/>
            <a:ext cx="2436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i="1" spc="600" dirty="0" smtClean="0">
                <a:latin typeface="DX벤자민B" pitchFamily="18" charset="-127"/>
                <a:ea typeface="DX벤자민B" pitchFamily="18" charset="-127"/>
              </a:rPr>
              <a:t>시 연</a:t>
            </a:r>
            <a:endParaRPr lang="ko-KR" altLang="en-US" sz="7200" i="1" spc="600" dirty="0">
              <a:latin typeface="DX벤자민B" pitchFamily="18" charset="-127"/>
              <a:ea typeface="DX벤자민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2117" y="6520078"/>
            <a:ext cx="3365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http://221.141.152.49:8080/erp/</a:t>
            </a:r>
            <a:endParaRPr lang="ko-KR" altLang="en-US" sz="1600" dirty="0">
              <a:solidFill>
                <a:srgbClr val="D84444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6940" y="2767281"/>
            <a:ext cx="39501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DilleniaUPC" pitchFamily="18" charset="-34"/>
                <a:cs typeface="DilleniaUPC" pitchFamily="18" charset="-34"/>
              </a:rPr>
              <a:t>THANK YOU</a:t>
            </a:r>
            <a:endParaRPr lang="ko-KR" altLang="en-US" sz="8000" dirty="0">
              <a:latin typeface="DilleniaUPC" pitchFamily="18" charset="-34"/>
              <a:cs typeface="Dilleni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654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14277" y="16213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err="1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마일스톤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4" y="1789280"/>
            <a:ext cx="7392432" cy="37247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518" y="998449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000" dirty="0">
                <a:latin typeface="D2Coding" pitchFamily="49" charset="-127"/>
                <a:ea typeface="D2Coding" pitchFamily="49" charset="-127"/>
              </a:rPr>
              <a:t>2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. </a:t>
            </a:r>
            <a:r>
              <a:rPr lang="ko-KR" altLang="en-US" sz="2000" dirty="0" err="1" smtClean="0">
                <a:latin typeface="D2Coding" pitchFamily="49" charset="-127"/>
                <a:ea typeface="D2Coding" pitchFamily="49" charset="-127"/>
              </a:rPr>
              <a:t>마일스톤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 정의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(1/2)</a:t>
            </a:r>
            <a:endParaRPr lang="ko-KR" altLang="en-US" sz="1600" dirty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6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8" y="1789280"/>
            <a:ext cx="8823764" cy="3279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518" y="998449"/>
            <a:ext cx="6263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D2Coding" pitchFamily="49" charset="-127"/>
                <a:ea typeface="D2Coding" pitchFamily="49" charset="-127"/>
              </a:rPr>
              <a:t>2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. </a:t>
            </a:r>
            <a:r>
              <a:rPr lang="ko-KR" altLang="en-US" sz="2000" dirty="0" err="1" smtClean="0">
                <a:latin typeface="D2Coding" pitchFamily="49" charset="-127"/>
                <a:ea typeface="D2Coding" pitchFamily="49" charset="-127"/>
              </a:rPr>
              <a:t>마일스톤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 정의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(2/2)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 -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각 </a:t>
            </a:r>
            <a:r>
              <a:rPr lang="ko-KR" altLang="en-US" sz="1600" dirty="0" err="1" smtClean="0">
                <a:latin typeface="D2Coding" pitchFamily="49" charset="-127"/>
                <a:ea typeface="D2Coding" pitchFamily="49" charset="-127"/>
              </a:rPr>
              <a:t>마일스톤별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7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알파 상태 설정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4277" y="16213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err="1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마일스톤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6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14277" y="16213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err="1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마일스톤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7" y="1789280"/>
            <a:ext cx="7230485" cy="37247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7518" y="998449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3. </a:t>
            </a:r>
            <a:r>
              <a:rPr lang="ko-KR" altLang="en-US" sz="2000" dirty="0" err="1" smtClean="0">
                <a:latin typeface="D2Coding" pitchFamily="49" charset="-127"/>
                <a:ea typeface="D2Coding" pitchFamily="49" charset="-127"/>
              </a:rPr>
              <a:t>마일스톤별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 세부 </a:t>
            </a:r>
            <a:r>
              <a:rPr lang="ko-KR" altLang="en-US" sz="2000" dirty="0" err="1" smtClean="0">
                <a:latin typeface="D2Coding" pitchFamily="49" charset="-127"/>
                <a:ea typeface="D2Coding" pitchFamily="49" charset="-127"/>
              </a:rPr>
              <a:t>타스크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 및 산출물 정의</a:t>
            </a:r>
            <a:endParaRPr lang="ko-KR" altLang="en-US" sz="1600" dirty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6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4277" y="16213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err="1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마일스톤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518" y="998449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4. Project Health Check</a:t>
            </a:r>
            <a:endParaRPr lang="ko-KR" altLang="en-US" sz="20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789280"/>
            <a:ext cx="82391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35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46" y="1050706"/>
            <a:ext cx="4249670" cy="27458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6" y="4859880"/>
            <a:ext cx="2640330" cy="911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68" y="4907029"/>
            <a:ext cx="2577465" cy="8172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069804"/>
            <a:ext cx="2794000" cy="2095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4277" y="16213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개발환경</a:t>
            </a:r>
            <a:endParaRPr lang="ko-KR" altLang="en-US" sz="2400" spc="6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8" y="1559511"/>
            <a:ext cx="2592324" cy="17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0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Gobold"/>
        <a:ea typeface="나눔바른고딕"/>
        <a:cs typeface=""/>
      </a:majorFont>
      <a:minorFont>
        <a:latin typeface="Gobold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1186</Words>
  <Application>Microsoft Office PowerPoint</Application>
  <PresentationFormat>화면 슬라이드 쇼(4:3)</PresentationFormat>
  <Paragraphs>759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8" baseType="lpstr">
      <vt:lpstr>굴림</vt:lpstr>
      <vt:lpstr>Arial</vt:lpstr>
      <vt:lpstr>D2Coding</vt:lpstr>
      <vt:lpstr>Copperplate Gothic Light</vt:lpstr>
      <vt:lpstr>Wingdings</vt:lpstr>
      <vt:lpstr>휴먼편지체</vt:lpstr>
      <vt:lpstr>맑은 고딕</vt:lpstr>
      <vt:lpstr>Segoe UI Semibold</vt:lpstr>
      <vt:lpstr>DilleniaUPC</vt:lpstr>
      <vt:lpstr>나눔바른고딕</vt:lpstr>
      <vt:lpstr>Gobold</vt:lpstr>
      <vt:lpstr>DX벤자민B</vt:lpstr>
      <vt:lpstr>Segoe UI Black</vt:lpstr>
      <vt:lpstr>-윤고딕340</vt:lpstr>
      <vt:lpstr>Segoe UI</vt:lpstr>
      <vt:lpstr>휴먼모음T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ADPOTION.TISTORY.COM</dc:creator>
  <cp:keywords>CHOI-WON-SEOK</cp:keywords>
  <cp:lastModifiedBy>ajandek</cp:lastModifiedBy>
  <cp:revision>163</cp:revision>
  <dcterms:created xsi:type="dcterms:W3CDTF">2012-06-04T15:04:39Z</dcterms:created>
  <dcterms:modified xsi:type="dcterms:W3CDTF">2016-06-03T01:02:30Z</dcterms:modified>
</cp:coreProperties>
</file>