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0" r:id="rId1"/>
    <p:sldMasterId id="2147483825" r:id="rId2"/>
  </p:sldMasterIdLst>
  <p:notesMasterIdLst>
    <p:notesMasterId r:id="rId41"/>
  </p:notesMasterIdLst>
  <p:handoutMasterIdLst>
    <p:handoutMasterId r:id="rId42"/>
  </p:handoutMasterIdLst>
  <p:sldIdLst>
    <p:sldId id="441" r:id="rId3"/>
    <p:sldId id="601" r:id="rId4"/>
    <p:sldId id="590" r:id="rId5"/>
    <p:sldId id="617" r:id="rId6"/>
    <p:sldId id="618" r:id="rId7"/>
    <p:sldId id="619" r:id="rId8"/>
    <p:sldId id="591" r:id="rId9"/>
    <p:sldId id="592" r:id="rId10"/>
    <p:sldId id="594" r:id="rId11"/>
    <p:sldId id="593" r:id="rId12"/>
    <p:sldId id="595" r:id="rId13"/>
    <p:sldId id="596" r:id="rId14"/>
    <p:sldId id="628" r:id="rId15"/>
    <p:sldId id="629" r:id="rId16"/>
    <p:sldId id="597" r:id="rId17"/>
    <p:sldId id="602" r:id="rId18"/>
    <p:sldId id="598" r:id="rId19"/>
    <p:sldId id="600" r:id="rId20"/>
    <p:sldId id="603" r:id="rId21"/>
    <p:sldId id="604" r:id="rId22"/>
    <p:sldId id="606" r:id="rId23"/>
    <p:sldId id="605" r:id="rId24"/>
    <p:sldId id="607" r:id="rId25"/>
    <p:sldId id="610" r:id="rId26"/>
    <p:sldId id="616" r:id="rId27"/>
    <p:sldId id="611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09" r:id="rId37"/>
    <p:sldId id="612" r:id="rId38"/>
    <p:sldId id="613" r:id="rId39"/>
    <p:sldId id="608" r:id="rId40"/>
  </p:sldIdLst>
  <p:sldSz cx="9906000" cy="6858000" type="A4"/>
  <p:notesSz cx="10234613" cy="7102475"/>
  <p:embeddedFontLst>
    <p:embeddedFont>
      <p:font typeface="맑은 고딕" pitchFamily="50" charset="-127"/>
      <p:regular r:id="rId43"/>
      <p:bold r:id="rId44"/>
    </p:embeddedFont>
    <p:embeddedFont>
      <p:font typeface="DX벤자민B" pitchFamily="18" charset="-127"/>
      <p:regular r:id="rId45"/>
    </p:embeddedFont>
    <p:embeddedFont>
      <p:font typeface="휴먼모음T" pitchFamily="18" charset="-127"/>
      <p:regular r:id="rId46"/>
    </p:embeddedFont>
    <p:embeddedFont>
      <p:font typeface="D2Coding" pitchFamily="49" charset="-127"/>
      <p:regular r:id="rId47"/>
      <p:bold r:id="rId48"/>
    </p:embeddedFont>
    <p:embeddedFont>
      <p:font typeface="Copperplate Gothic Light" pitchFamily="34" charset="0"/>
      <p:regular r:id="rId49"/>
    </p:embeddedFont>
    <p:embeddedFont>
      <p:font typeface="휴먼편지체" pitchFamily="18" charset="-127"/>
      <p:regular r:id="rId50"/>
    </p:embeddedFont>
    <p:embeddedFont>
      <p:font typeface="DilleniaUPC" pitchFamily="18" charset="-34"/>
      <p:regular r:id="rId51"/>
      <p:bold r:id="rId52"/>
      <p:italic r:id="rId53"/>
      <p:boldItalic r:id="rId54"/>
    </p:embeddedFont>
    <p:embeddedFont>
      <p:font typeface="HY견고딕" pitchFamily="18" charset="-127"/>
      <p:regular r:id="rId55"/>
    </p:embeddedFont>
    <p:embeddedFont>
      <p:font typeface="Tahoma" pitchFamily="34" charset="0"/>
      <p:regular r:id="rId56"/>
      <p:bold r:id="rId57"/>
    </p:embeddedFont>
    <p:embeddedFont>
      <p:font typeface="HY견명조" pitchFamily="18" charset="-127"/>
      <p:regular r:id="rId58"/>
    </p:embeddedFont>
    <p:embeddedFont>
      <p:font typeface="나눔고딕 ExtraBold" pitchFamily="50" charset="-127"/>
      <p:bold r:id="rId59"/>
    </p:embeddedFont>
    <p:embeddedFont>
      <p:font typeface="나눔바른고딕" pitchFamily="50" charset="-127"/>
      <p:regular r:id="rId60"/>
      <p:bold r:id="rId6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99"/>
    <a:srgbClr val="595959"/>
    <a:srgbClr val="927969"/>
    <a:srgbClr val="D84444"/>
    <a:srgbClr val="C4CEE2"/>
    <a:srgbClr val="CCCCFF"/>
    <a:srgbClr val="C0C0C0"/>
    <a:srgbClr val="FFFFCC"/>
    <a:srgbClr val="CCECFF"/>
    <a:srgbClr val="FF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79" autoAdjust="0"/>
    <p:restoredTop sz="89223" autoAdjust="0"/>
  </p:normalViewPr>
  <p:slideViewPr>
    <p:cSldViewPr showGuides="1">
      <p:cViewPr varScale="1">
        <p:scale>
          <a:sx n="74" d="100"/>
          <a:sy n="74" d="100"/>
        </p:scale>
        <p:origin x="-1326" y="-90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237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859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5859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94050" y="531813"/>
            <a:ext cx="3844925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3759"/>
            <a:ext cx="8188672" cy="319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859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5859"/>
            <a:ext cx="4435599" cy="3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4925" cy="26638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89415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8941344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zZAyFVocgS5XzVWYjJYaE1CUUU/view?usp=shari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8944" y="3419708"/>
            <a:ext cx="42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2016. 06. 16.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6896" y="2060848"/>
            <a:ext cx="4707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 양성과정 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109</a:t>
            </a:r>
            <a:r>
              <a:rPr lang="en-US" altLang="ko-KR" sz="3200" b="1" baseline="30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endParaRPr lang="en-US" altLang="ko-KR" sz="3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ESSENCE 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998449"/>
            <a:ext cx="626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</a:t>
            </a:r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2000" dirty="0" err="1">
                <a:latin typeface="D2Coding" pitchFamily="49" charset="-127"/>
                <a:ea typeface="D2Coding" pitchFamily="49" charset="-127"/>
              </a:rPr>
              <a:t>마일스톤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 정의</a:t>
            </a:r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(2/2)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-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각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마일스톤별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7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알파 상태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설정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118" y="1789280"/>
            <a:ext cx="8823764" cy="32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9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9282" y="1789280"/>
            <a:ext cx="6507437" cy="3352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480" y="998449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3.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마일스톤별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세부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타스크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및 산출물 정의</a:t>
            </a:r>
            <a:endParaRPr lang="ko-KR" altLang="en-US" sz="1600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480" y="99844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4. Project Health Check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2000" y="1789280"/>
            <a:ext cx="7562001" cy="40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93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99844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5.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최종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마일스톤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 재정의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(1/2)</a:t>
            </a:r>
            <a:endParaRPr lang="ko-KR" altLang="en-US" sz="1600" dirty="0" smtClean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215" y="1789280"/>
            <a:ext cx="7989570" cy="335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998449"/>
            <a:ext cx="6519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5. </a:t>
            </a:r>
            <a:r>
              <a:rPr lang="ko-KR" altLang="en-US" sz="2000" dirty="0" err="1">
                <a:latin typeface="D2Coding" pitchFamily="49" charset="-127"/>
                <a:ea typeface="D2Coding" pitchFamily="49" charset="-127"/>
              </a:rPr>
              <a:t>마일스톤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재정의</a:t>
            </a:r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(2/2)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 -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각 </a:t>
            </a:r>
            <a:r>
              <a:rPr lang="ko-KR" altLang="en-US" sz="1600" dirty="0" err="1">
                <a:latin typeface="D2Coding" pitchFamily="49" charset="-127"/>
                <a:ea typeface="D2Coding" pitchFamily="49" charset="-127"/>
              </a:rPr>
              <a:t>마일스톤별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>
                <a:latin typeface="D2Coding" pitchFamily="49" charset="-127"/>
                <a:ea typeface="D2Coding" pitchFamily="49" charset="-127"/>
              </a:rPr>
              <a:t>7 </a:t>
            </a:r>
            <a:r>
              <a:rPr lang="ko-KR" altLang="en-US" sz="1600" dirty="0">
                <a:latin typeface="D2Coding" pitchFamily="49" charset="-127"/>
                <a:ea typeface="D2Coding" pitchFamily="49" charset="-127"/>
              </a:rPr>
              <a:t>알파 상태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설정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118" y="1789280"/>
            <a:ext cx="8823764" cy="32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9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개발환경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26864" y="908720"/>
            <a:ext cx="8560955" cy="5391145"/>
            <a:chOff x="426864" y="908720"/>
            <a:chExt cx="8560955" cy="53911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6864" y="3014976"/>
              <a:ext cx="3302000" cy="2476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6289" y="5556915"/>
              <a:ext cx="2343150" cy="7429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54335" y="1638477"/>
              <a:ext cx="2400300" cy="8286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1768" y="908720"/>
              <a:ext cx="3541392" cy="22881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25995" y="1362858"/>
              <a:ext cx="2078182" cy="1379913"/>
            </a:xfrm>
            <a:prstGeom prst="rect">
              <a:avLst/>
            </a:prstGeom>
          </p:spPr>
        </p:pic>
        <p:pic>
          <p:nvPicPr>
            <p:cNvPr id="7170" name="Picture 2" descr="http://code.makery.ch/assets/library/html-css/part7/bootstrap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152" y="4047200"/>
              <a:ext cx="2666667" cy="782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s://c1.staticflickr.com/9/8376/8469610561_79347bc648_b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640" y="4305397"/>
              <a:ext cx="1950720" cy="16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https://tiles.apache.org/images/logo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732" y="5373216"/>
              <a:ext cx="2493507" cy="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8307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개발환경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20552" y="1268760"/>
            <a:ext cx="8219709" cy="4883665"/>
            <a:chOff x="920552" y="1268760"/>
            <a:chExt cx="8219709" cy="4883665"/>
          </a:xfrm>
        </p:grpSpPr>
        <p:pic>
          <p:nvPicPr>
            <p:cNvPr id="9" name="Picture 2" descr="http://cfile4.uf.tistory.com/image/2619424051CD03301873B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0552" y="1304791"/>
              <a:ext cx="2993708" cy="1700213"/>
            </a:xfrm>
            <a:prstGeom prst="rect">
              <a:avLst/>
            </a:prstGeom>
            <a:noFill/>
          </p:spPr>
        </p:pic>
        <p:pic>
          <p:nvPicPr>
            <p:cNvPr id="10" name="Picture 4" descr="http://www.entercaps.net/library/JSP_LOGO_RG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6863" y="1268760"/>
              <a:ext cx="1772274" cy="1772274"/>
            </a:xfrm>
            <a:prstGeom prst="rect">
              <a:avLst/>
            </a:prstGeom>
            <a:noFill/>
          </p:spPr>
        </p:pic>
        <p:pic>
          <p:nvPicPr>
            <p:cNvPr id="11" name="Picture 6" descr="https://camo.githubusercontent.com/02ed3f6695f288aedec24c2a329c667281efef5f/687474703a2f2f707265636973696f6e2d736f6674776172652e636f6d2f77702d636f6e74656e742f75706c6f6164732f323031342f30342f6a5175726572792e67696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37176" y="1392897"/>
              <a:ext cx="1524000" cy="1524000"/>
            </a:xfrm>
            <a:prstGeom prst="rect">
              <a:avLst/>
            </a:prstGeom>
            <a:no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13000" y="3697880"/>
              <a:ext cx="6480000" cy="2454545"/>
            </a:xfrm>
            <a:prstGeom prst="rect">
              <a:avLst/>
            </a:prstGeom>
          </p:spPr>
        </p:pic>
        <p:pic>
          <p:nvPicPr>
            <p:cNvPr id="8194" name="Picture 2" descr="https://upload.wikimedia.org/wikipedia/commons/thumb/a/a1/AJAX_logo_by_gengns.svg/2000px-AJAX_logo_by_gengn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296" y="2531533"/>
              <a:ext cx="1522965" cy="731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036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프로젝트일</a:t>
            </a:r>
            <a:r>
              <a:rPr lang="ko-KR" altLang="en-US" sz="2000" spc="600" dirty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480" y="998449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간트차트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-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중간발표 이전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4053" y="1789280"/>
            <a:ext cx="9317894" cy="3217423"/>
            <a:chOff x="294053" y="1789280"/>
            <a:chExt cx="9317894" cy="32174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4053" y="1789280"/>
              <a:ext cx="9317894" cy="321742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5315" t="12584" r="68934" b="81200"/>
            <a:stretch/>
          </p:blipFill>
          <p:spPr>
            <a:xfrm>
              <a:off x="6398419" y="3198020"/>
              <a:ext cx="535782" cy="199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9570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프로젝트일</a:t>
            </a:r>
            <a:r>
              <a:rPr lang="ko-KR" altLang="en-US" sz="2000" spc="600" dirty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043" y="1789280"/>
            <a:ext cx="8671914" cy="2830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480" y="998449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간트차트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- </a:t>
            </a:r>
            <a:r>
              <a:rPr lang="ko-KR" altLang="en-US" sz="1600" dirty="0" smtClean="0">
                <a:latin typeface="D2Coding" pitchFamily="49" charset="-127"/>
                <a:ea typeface="D2Coding" pitchFamily="49" charset="-127"/>
              </a:rPr>
              <a:t>중간발표 이후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270" y="1119336"/>
            <a:ext cx="863346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480" y="9984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환자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관리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244768" y="1556792"/>
            <a:ext cx="1620000" cy="1620000"/>
          </a:xfrm>
          <a:prstGeom prst="ellipse">
            <a:avLst/>
          </a:prstGeom>
          <a:ln>
            <a:solidFill>
              <a:srgbClr val="33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 smtClean="0">
                <a:solidFill>
                  <a:schemeClr val="tx1"/>
                </a:solidFill>
                <a:latin typeface="DX벤자민B" pitchFamily="18" charset="-127"/>
                <a:ea typeface="DX벤자민B" pitchFamily="18" charset="-127"/>
              </a:rPr>
              <a:t>윤 이 나</a:t>
            </a:r>
            <a:endParaRPr lang="en-US" altLang="ko-KR" sz="2000" dirty="0" smtClean="0">
              <a:solidFill>
                <a:schemeClr val="tx1"/>
              </a:solidFill>
              <a:latin typeface="DX벤자민B" pitchFamily="18" charset="-127"/>
              <a:ea typeface="DX벤자민B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43000" y="1556792"/>
            <a:ext cx="1620000" cy="1620000"/>
          </a:xfrm>
          <a:prstGeom prst="ellipse">
            <a:avLst/>
          </a:prstGeom>
          <a:ln>
            <a:solidFill>
              <a:srgbClr val="33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 smtClean="0">
                <a:solidFill>
                  <a:schemeClr val="tx1"/>
                </a:solidFill>
                <a:latin typeface="DX벤자민B" pitchFamily="18" charset="-127"/>
                <a:ea typeface="DX벤자민B" pitchFamily="18" charset="-127"/>
              </a:rPr>
              <a:t>신 정 은</a:t>
            </a:r>
          </a:p>
        </p:txBody>
      </p:sp>
      <p:sp>
        <p:nvSpPr>
          <p:cNvPr id="4" name="타원 3"/>
          <p:cNvSpPr/>
          <p:nvPr/>
        </p:nvSpPr>
        <p:spPr>
          <a:xfrm>
            <a:off x="7041232" y="1556792"/>
            <a:ext cx="1620000" cy="1620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 smtClean="0">
                <a:solidFill>
                  <a:schemeClr val="tx1"/>
                </a:solidFill>
                <a:latin typeface="DX벤자민B" pitchFamily="18" charset="-127"/>
                <a:ea typeface="DX벤자민B" pitchFamily="18" charset="-127"/>
              </a:rPr>
              <a:t>정 선 환</a:t>
            </a:r>
          </a:p>
        </p:txBody>
      </p:sp>
      <p:sp>
        <p:nvSpPr>
          <p:cNvPr id="5" name="타원 4"/>
          <p:cNvSpPr/>
          <p:nvPr/>
        </p:nvSpPr>
        <p:spPr>
          <a:xfrm>
            <a:off x="1244768" y="3924876"/>
            <a:ext cx="1620000" cy="1620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 smtClean="0">
                <a:solidFill>
                  <a:schemeClr val="tx1"/>
                </a:solidFill>
                <a:latin typeface="DX벤자민B" pitchFamily="18" charset="-127"/>
                <a:ea typeface="DX벤자민B" pitchFamily="18" charset="-127"/>
              </a:rPr>
              <a:t>공 승 민</a:t>
            </a:r>
          </a:p>
        </p:txBody>
      </p:sp>
      <p:sp>
        <p:nvSpPr>
          <p:cNvPr id="6" name="타원 5"/>
          <p:cNvSpPr/>
          <p:nvPr/>
        </p:nvSpPr>
        <p:spPr>
          <a:xfrm>
            <a:off x="4143000" y="3924876"/>
            <a:ext cx="1620000" cy="1620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 smtClean="0">
                <a:solidFill>
                  <a:schemeClr val="tx1"/>
                </a:solidFill>
                <a:latin typeface="DX벤자민B" pitchFamily="18" charset="-127"/>
                <a:ea typeface="DX벤자민B" pitchFamily="18" charset="-127"/>
              </a:rPr>
              <a:t>박 종 훈</a:t>
            </a:r>
          </a:p>
        </p:txBody>
      </p:sp>
      <p:sp>
        <p:nvSpPr>
          <p:cNvPr id="7" name="타원 6"/>
          <p:cNvSpPr/>
          <p:nvPr/>
        </p:nvSpPr>
        <p:spPr>
          <a:xfrm>
            <a:off x="7041232" y="3924876"/>
            <a:ext cx="1620000" cy="1620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dirty="0" smtClean="0">
                <a:solidFill>
                  <a:schemeClr val="tx1"/>
                </a:solidFill>
                <a:latin typeface="DX벤자민B" pitchFamily="18" charset="-127"/>
                <a:ea typeface="DX벤자민B" pitchFamily="18" charset="-127"/>
              </a:rPr>
              <a:t>정 지 훈</a:t>
            </a:r>
            <a:endParaRPr lang="en-US" altLang="ko-KR" sz="2000" dirty="0" smtClean="0">
              <a:solidFill>
                <a:schemeClr val="tx1"/>
              </a:solidFill>
              <a:latin typeface="DX벤자민B" pitchFamily="18" charset="-127"/>
              <a:ea typeface="DX벤자민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팀원소개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5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980" y="1047328"/>
            <a:ext cx="794004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480" y="9984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인사 관리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480" y="99844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3.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재고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회계 관리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0280" y="1982688"/>
            <a:ext cx="54254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9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480" y="99844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4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게시판 관리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8840"/>
            <a:ext cx="67056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9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DB</a:t>
            </a:r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테이블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480" y="998449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5.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병원 정보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계정 관리 및 </a:t>
            </a:r>
            <a:r>
              <a:rPr lang="ko-KR" altLang="en-US" sz="2000" dirty="0" err="1" smtClean="0">
                <a:latin typeface="D2Coding" pitchFamily="49" charset="-127"/>
                <a:ea typeface="D2Coding" pitchFamily="49" charset="-127"/>
              </a:rPr>
              <a:t>시큐리티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88840"/>
            <a:ext cx="55054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9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다이어그램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712" y="1789280"/>
            <a:ext cx="6477000" cy="4200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480" y="998449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Use Case Diagram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다이어그램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480" y="99844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2. Class Diagram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833" y="1789279"/>
            <a:ext cx="9528334" cy="4340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6338" y="61436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D2Coding" pitchFamily="49" charset="-127"/>
                <a:ea typeface="D2Coding" pitchFamily="49" charset="-127"/>
                <a:hlinkClick r:id="rId3"/>
              </a:rPr>
              <a:t>전체보기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9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82614" y="2060848"/>
            <a:ext cx="2520000" cy="108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026" y="2494517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병원 로고 등록 시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병원 로고 이미지 출력</a:t>
            </a:r>
            <a:endParaRPr lang="ko-KR" altLang="en-US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20" y="2538963"/>
            <a:ext cx="2160270" cy="2406968"/>
          </a:xfrm>
          <a:prstGeom prst="rect">
            <a:avLst/>
          </a:prstGeom>
          <a:noFill/>
          <a:ln w="28575">
            <a:solidFill>
              <a:srgbClr val="33339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90522" y="4768536"/>
            <a:ext cx="720000" cy="18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2989814" y="4678536"/>
            <a:ext cx="720000" cy="360000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631" y="5038536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ID, </a:t>
            </a:r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이름</a:t>
            </a:r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이메일까지</a:t>
            </a:r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일치해야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dirty="0" err="1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이메일로</a:t>
            </a:r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인증번호 발송</a:t>
            </a:r>
            <a:endParaRPr lang="en-US" altLang="ko-KR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 -&gt; </a:t>
            </a:r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인증번호 입력 후 새 비밀번호 입력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4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545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12" y="1356008"/>
            <a:ext cx="9000000" cy="43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9098" y="1788008"/>
            <a:ext cx="1492736" cy="36572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23980" y="1392008"/>
            <a:ext cx="4860000" cy="36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098" y="5455212"/>
            <a:ext cx="9000000" cy="43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1834" y="1387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①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098" y="548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⑤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1834" y="17906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④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098" y="1788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③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9430" y="1387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②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002" y="31981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LAYOUT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9150" y="2344088"/>
            <a:ext cx="156966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Header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Top Menu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Side Menu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Contents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Footer</a:t>
            </a:r>
          </a:p>
        </p:txBody>
      </p:sp>
      <p:sp>
        <p:nvSpPr>
          <p:cNvPr id="25" name="양쪽 중괄호 24"/>
          <p:cNvSpPr/>
          <p:nvPr/>
        </p:nvSpPr>
        <p:spPr>
          <a:xfrm>
            <a:off x="5583980" y="2529000"/>
            <a:ext cx="2340000" cy="1800000"/>
          </a:xfrm>
          <a:prstGeom prst="bracePair">
            <a:avLst/>
          </a:prstGeom>
          <a:noFill/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70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86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6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86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480" y="260648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목</a:t>
            </a:r>
            <a:r>
              <a:rPr lang="ko-KR" altLang="en-US" sz="2000" spc="600" dirty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84848" y="889844"/>
            <a:ext cx="27363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lain"/>
            </a:pPr>
            <a:r>
              <a:rPr lang="en-US" altLang="ko-KR" spc="300" dirty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기획의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도</a:t>
            </a:r>
            <a:endParaRPr lang="en-US" altLang="ko-KR" spc="300" dirty="0" smtClean="0">
              <a:solidFill>
                <a:srgbClr val="D84444"/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마일스톤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개발환경</a:t>
            </a:r>
            <a:endParaRPr lang="en-US" altLang="ko-KR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lain"/>
            </a:pPr>
            <a:r>
              <a:rPr lang="en-US" altLang="ko-KR" spc="300" dirty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프로젝트일정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ＤＢ테이블</a:t>
            </a:r>
            <a:endParaRPr lang="en-US" altLang="ko-KR" spc="300" dirty="0">
              <a:solidFill>
                <a:prstClr val="black">
                  <a:lumMod val="65000"/>
                  <a:lumOff val="35000"/>
                </a:prst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다이어그램</a:t>
            </a:r>
            <a:endParaRPr lang="en-US" altLang="ko-KR" spc="300" dirty="0" smtClean="0">
              <a:solidFill>
                <a:prstClr val="black">
                  <a:lumMod val="65000"/>
                  <a:lumOff val="35000"/>
                </a:prst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2Coding" pitchFamily="49" charset="-127"/>
                <a:ea typeface="D2Coding" pitchFamily="49" charset="-127"/>
              </a:rPr>
              <a:t>스토리보드</a:t>
            </a:r>
            <a:endParaRPr lang="en-US" altLang="ko-KR" spc="300" dirty="0">
              <a:solidFill>
                <a:prstClr val="black">
                  <a:lumMod val="65000"/>
                  <a:lumOff val="35000"/>
                </a:prstClr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lain"/>
            </a:pPr>
            <a:r>
              <a:rPr lang="en-US" altLang="ko-KR" spc="3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시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  <a:p>
            <a:pPr marL="342900" lvl="0" indent="-342900">
              <a:lnSpc>
                <a:spcPct val="200000"/>
              </a:lnSpc>
              <a:buAutoNum type="arabicPlain"/>
            </a:pPr>
            <a:r>
              <a:rPr lang="en-US" altLang="ko-KR" spc="3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·</a:t>
            </a:r>
            <a:r>
              <a:rPr lang="en-US" altLang="ko-KR" spc="300" dirty="0" smtClean="0">
                <a:solidFill>
                  <a:srgbClr val="D84444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2Coding" pitchFamily="49" charset="-127"/>
                <a:ea typeface="D2Coding" pitchFamily="49" charset="-127"/>
              </a:rPr>
              <a:t>취약점및보완점</a:t>
            </a:r>
            <a:endParaRPr lang="en-US" altLang="ko-KR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9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86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648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86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86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스토리보드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8" y="968693"/>
            <a:ext cx="9107805" cy="492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098" y="1788008"/>
            <a:ext cx="1492736" cy="648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557" y="2828836"/>
            <a:ext cx="2436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i="1" spc="600" dirty="0" smtClean="0">
                <a:latin typeface="DX벤자민B" pitchFamily="18" charset="-127"/>
                <a:ea typeface="DX벤자민B" pitchFamily="18" charset="-127"/>
              </a:rPr>
              <a:t>시 연</a:t>
            </a:r>
            <a:endParaRPr lang="ko-KR" altLang="en-US" sz="7200" i="1" spc="600" dirty="0">
              <a:latin typeface="DX벤자민B" pitchFamily="18" charset="-127"/>
              <a:ea typeface="DX벤자민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260648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시연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15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260648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추후보완점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5821" y="1789280"/>
            <a:ext cx="60131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회계 내역을 엑셀 파일로 출력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속도 개선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err="1" smtClean="0">
                <a:latin typeface="D2Coding" pitchFamily="49" charset="-127"/>
                <a:ea typeface="D2Coding" pitchFamily="49" charset="-127"/>
              </a:rPr>
              <a:t>시큐리티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 권한 개선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보안 강화</a:t>
            </a:r>
            <a:endParaRPr lang="en-US" altLang="ko-KR" dirty="0" smtClean="0"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latin typeface="D2Coding" pitchFamily="49" charset="-127"/>
                <a:ea typeface="D2Coding" pitchFamily="49" charset="-127"/>
              </a:rPr>
              <a:t>처방 내역이 있을 경우 처방전 출력</a:t>
            </a:r>
            <a:endParaRPr lang="en-US" altLang="ko-KR" dirty="0"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회계 내역의 기능 강화 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-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 전문가의 조언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도움</a:t>
            </a:r>
            <a:r>
              <a:rPr lang="en-US" altLang="ko-KR" dirty="0" smtClean="0">
                <a:latin typeface="D2Coding" pitchFamily="49" charset="-127"/>
                <a:ea typeface="D2Coding" pitchFamily="49" charset="-127"/>
              </a:rPr>
              <a:t>) </a:t>
            </a:r>
            <a:r>
              <a:rPr lang="ko-KR" altLang="en-US" dirty="0" smtClean="0">
                <a:latin typeface="D2Coding" pitchFamily="49" charset="-127"/>
                <a:ea typeface="D2Coding" pitchFamily="49" charset="-127"/>
              </a:rPr>
              <a:t>필요</a:t>
            </a:r>
            <a:endParaRPr lang="en-US" altLang="ko-KR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2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dowamex.com/wp-content/uploads/2015/06/s658369809125284493_p43_i1_w37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6113" y="1890713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480" y="260648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Q&amp;A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92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17000" y="2217600"/>
            <a:ext cx="5472000" cy="2422800"/>
          </a:xfrm>
          <a:prstGeom prst="rect">
            <a:avLst/>
          </a:prstGeom>
          <a:ln>
            <a:solidFill>
              <a:srgbClr val="3333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8000" dirty="0">
                <a:solidFill>
                  <a:prstClr val="black"/>
                </a:solidFill>
                <a:latin typeface="DilleniaUPC" pitchFamily="18" charset="-34"/>
                <a:ea typeface="굴림" charset="-127"/>
                <a:cs typeface="DilleniaUPC" pitchFamily="18" charset="-34"/>
              </a:rPr>
              <a:t>THANK </a:t>
            </a:r>
            <a:r>
              <a:rPr lang="en-US" altLang="ko-KR" sz="8000" dirty="0" smtClean="0">
                <a:solidFill>
                  <a:prstClr val="black"/>
                </a:solidFill>
                <a:latin typeface="DilleniaUPC" pitchFamily="18" charset="-34"/>
                <a:ea typeface="굴림" charset="-127"/>
                <a:cs typeface="DilleniaUPC" pitchFamily="18" charset="-34"/>
              </a:rPr>
              <a:t>YOU</a:t>
            </a:r>
            <a:endParaRPr lang="ko-KR" altLang="en-US" sz="8000" dirty="0">
              <a:solidFill>
                <a:prstClr val="black"/>
              </a:solidFill>
              <a:latin typeface="DilleniaUPC" pitchFamily="18" charset="-34"/>
              <a:ea typeface="굴림" charset="-127"/>
              <a:cs typeface="Dillen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기획의도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821" y="1789280"/>
            <a:ext cx="60837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Copperplate Gothic Light" pitchFamily="34" charset="0"/>
                <a:ea typeface="휴먼편지체" pitchFamily="18" charset="-127"/>
              </a:rPr>
              <a:t>E M R</a:t>
            </a:r>
            <a:r>
              <a:rPr lang="en-US" altLang="ko-KR" sz="3600" dirty="0" smtClean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 </a:t>
            </a:r>
            <a:r>
              <a:rPr lang="en-US" altLang="ko-KR" sz="3200" dirty="0" smtClean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 ?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Electronic Medical Record , 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전자의무기록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Copperplate Gothic Light" pitchFamily="34" charset="0"/>
                <a:ea typeface="휴먼편지체" pitchFamily="18" charset="-127"/>
              </a:rPr>
              <a:t>O C S</a:t>
            </a:r>
            <a:r>
              <a:rPr lang="en-US" altLang="ko-KR" sz="3600" dirty="0" smtClean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 </a:t>
            </a:r>
            <a:r>
              <a:rPr lang="en-US" altLang="ko-KR" sz="3200" dirty="0" smtClean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 </a:t>
            </a:r>
            <a:r>
              <a:rPr lang="en-US" altLang="ko-KR" sz="3200" dirty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?</a:t>
            </a:r>
            <a:endParaRPr lang="en-US" altLang="ko-KR" sz="2000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Order Communication System , 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처방전달시스템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sz="2000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4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기획의도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233000" y="2853136"/>
            <a:ext cx="1440000" cy="180000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20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120" y="1789280"/>
            <a:ext cx="6661760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의사와 환자의 진료 업무를 중심으로 구축되던 시스템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ERP</a:t>
            </a:r>
            <a:r>
              <a:rPr lang="en-US" altLang="ko-KR" sz="28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(Enterprise Resource Planning)</a:t>
            </a: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병원 관리 자체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에 비중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을 두기 시작</a:t>
            </a:r>
            <a:endParaRPr lang="en-US" altLang="ko-KR" sz="2000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1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기획의도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8" name="Picture 4" descr="http://go.sap.com/dam/application/imagelibrary/photos/275000/275418.jpg.adapt.1024_600.fals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5152" y="3291925"/>
            <a:ext cx="5518368" cy="323341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6816" y="1789280"/>
            <a:ext cx="7712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ERP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도입을 위한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종합의료정보시스템 프로젝트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기획 및 발주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   =&gt;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기존의 </a:t>
            </a:r>
            <a:r>
              <a:rPr lang="ko-KR" altLang="en-US" sz="2000" dirty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의료정보시스템과의 통합</a:t>
            </a:r>
            <a:r>
              <a:rPr lang="ko-KR" altLang="en-US" sz="2000" dirty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이 전제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조건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병원에서 도입하는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ERP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: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회계</a:t>
            </a:r>
            <a:r>
              <a:rPr lang="en-US" altLang="ko-KR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인사</a:t>
            </a:r>
            <a:r>
              <a:rPr lang="en-US" altLang="ko-KR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급여</a:t>
            </a:r>
            <a:r>
              <a:rPr lang="en-US" altLang="ko-KR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예산 등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의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4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개의 기본 모듈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20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: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+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병원에 따라 자산 관리 포함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규모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비용 등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대학병원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에 초점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6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기획의도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821" y="1789280"/>
            <a:ext cx="7494359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Copperplate Gothic Light" pitchFamily="34" charset="0"/>
                <a:ea typeface="휴먼편지체" pitchFamily="18" charset="-127"/>
              </a:rPr>
              <a:t>E S </a:t>
            </a:r>
            <a:r>
              <a:rPr lang="en-US" altLang="ko-KR" sz="3600" dirty="0" err="1" smtClean="0">
                <a:solidFill>
                  <a:srgbClr val="333399"/>
                </a:solidFill>
                <a:latin typeface="Copperplate Gothic Light" pitchFamily="34" charset="0"/>
                <a:ea typeface="휴먼편지체" pitchFamily="18" charset="-127"/>
              </a:rPr>
              <a:t>S</a:t>
            </a:r>
            <a:r>
              <a:rPr lang="en-US" altLang="ko-KR" sz="3600" dirty="0" smtClean="0">
                <a:solidFill>
                  <a:srgbClr val="333399"/>
                </a:solidFill>
                <a:latin typeface="Copperplate Gothic Light" pitchFamily="34" charset="0"/>
                <a:ea typeface="휴먼편지체" pitchFamily="18" charset="-127"/>
              </a:rPr>
              <a:t> E N C E</a:t>
            </a:r>
            <a:r>
              <a:rPr lang="en-US" altLang="ko-KR" sz="3600" dirty="0" smtClean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 </a:t>
            </a:r>
            <a:r>
              <a:rPr lang="en-US" altLang="ko-KR" sz="3200" dirty="0" smtClean="0">
                <a:solidFill>
                  <a:srgbClr val="595959"/>
                </a:solidFill>
                <a:latin typeface="Copperplate Gothic Light" pitchFamily="34" charset="0"/>
                <a:ea typeface="휴먼편지체" pitchFamily="18" charset="-127"/>
              </a:rPr>
              <a:t> ?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개인 병원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을 위한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ERP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웹 솔루션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2. </a:t>
            </a:r>
            <a:r>
              <a:rPr lang="en-US" altLang="ko-KR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EMR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과 </a:t>
            </a:r>
            <a:r>
              <a:rPr lang="en-US" altLang="ko-KR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ERP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의 핵심 기능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만 합친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하나의 솔루션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 개발이 목표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3. 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기존 </a:t>
            </a: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ERP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의 복잡하고 자세한 회계 부분을 </a:t>
            </a:r>
            <a:r>
              <a:rPr lang="ko-KR" altLang="en-US" sz="2000" dirty="0" smtClean="0">
                <a:solidFill>
                  <a:srgbClr val="333399"/>
                </a:solidFill>
                <a:latin typeface="D2Coding" pitchFamily="49" charset="-127"/>
                <a:ea typeface="D2Coding" pitchFamily="49" charset="-127"/>
              </a:rPr>
              <a:t>단순화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	</a:t>
            </a:r>
            <a:r>
              <a:rPr lang="ko-KR" altLang="en-US" sz="2000" dirty="0" smtClean="0">
                <a:solidFill>
                  <a:srgbClr val="595959"/>
                </a:solidFill>
                <a:latin typeface="D2Coding" pitchFamily="49" charset="-127"/>
                <a:ea typeface="D2Coding" pitchFamily="49" charset="-127"/>
              </a:rPr>
              <a:t>▷ 돈의 흐름을 읽을 수 있는 최소한의 기능만 구현</a:t>
            </a:r>
            <a:endParaRPr lang="en-US" altLang="ko-KR" sz="2000" dirty="0" smtClean="0">
              <a:solidFill>
                <a:srgbClr val="595959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1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183" y="1789280"/>
            <a:ext cx="8695634" cy="2926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480" y="998449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1.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비즈니스 모델 선정</a:t>
            </a:r>
            <a:r>
              <a:rPr lang="en-US" altLang="ko-KR" sz="1600" dirty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- Lean Canvas</a:t>
            </a:r>
            <a:endParaRPr lang="ko-KR" altLang="en-US" sz="1600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52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7335" y="1789280"/>
            <a:ext cx="6652260" cy="335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2480" y="99844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2. </a:t>
            </a:r>
            <a:r>
              <a:rPr lang="ko-KR" altLang="en-US" sz="2000" dirty="0" err="1">
                <a:latin typeface="D2Coding" pitchFamily="49" charset="-127"/>
                <a:ea typeface="D2Coding" pitchFamily="49" charset="-127"/>
              </a:rPr>
              <a:t>마일스톤</a:t>
            </a:r>
            <a:r>
              <a:rPr lang="ko-KR" altLang="en-US" sz="2000" dirty="0">
                <a:latin typeface="D2Coding" pitchFamily="49" charset="-127"/>
                <a:ea typeface="D2Coding" pitchFamily="49" charset="-127"/>
              </a:rPr>
              <a:t> 정의</a:t>
            </a:r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(1/2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260648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 smtClean="0">
                <a:solidFill>
                  <a:srgbClr val="927969"/>
                </a:solidFill>
                <a:latin typeface="휴먼모음T" pitchFamily="18" charset="-127"/>
                <a:ea typeface="휴먼모음T" pitchFamily="18" charset="-127"/>
              </a:rPr>
              <a:t>마일스톤</a:t>
            </a:r>
            <a:endParaRPr lang="ko-KR" altLang="en-US" sz="2000" spc="600" dirty="0">
              <a:solidFill>
                <a:srgbClr val="927969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13382</TotalTime>
  <Words>396</Words>
  <Application>Microsoft Office PowerPoint</Application>
  <PresentationFormat>A4 용지(210x297mm)</PresentationFormat>
  <Paragraphs>125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7" baseType="lpstr">
      <vt:lpstr>굴림</vt:lpstr>
      <vt:lpstr>Arial</vt:lpstr>
      <vt:lpstr>맑은 고딕</vt:lpstr>
      <vt:lpstr>DX벤자민B</vt:lpstr>
      <vt:lpstr>휴먼모음T</vt:lpstr>
      <vt:lpstr>D2Coding</vt:lpstr>
      <vt:lpstr>Copperplate Gothic Light</vt:lpstr>
      <vt:lpstr>휴먼편지체</vt:lpstr>
      <vt:lpstr>Wingdings</vt:lpstr>
      <vt:lpstr>DilleniaUPC</vt:lpstr>
      <vt:lpstr>HY견고딕</vt:lpstr>
      <vt:lpstr>-2002</vt:lpstr>
      <vt:lpstr>Tahoma</vt:lpstr>
      <vt:lpstr>Times New Roman</vt:lpstr>
      <vt:lpstr>HY견명조</vt:lpstr>
      <vt:lpstr>나눔고딕 ExtraBold</vt:lpstr>
      <vt:lpstr>나눔바른고딕</vt:lpstr>
      <vt:lpstr>00_Cover</vt:lpstr>
      <vt:lpstr>7_컨텐츠영역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KOSTA</cp:lastModifiedBy>
  <cp:revision>1339</cp:revision>
  <cp:lastPrinted>2016-03-08T09:31:15Z</cp:lastPrinted>
  <dcterms:created xsi:type="dcterms:W3CDTF">2007-08-16T05:20:03Z</dcterms:created>
  <dcterms:modified xsi:type="dcterms:W3CDTF">2016-06-17T00:55:08Z</dcterms:modified>
</cp:coreProperties>
</file>