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1" r:id="rId2"/>
    <p:sldId id="264" r:id="rId3"/>
    <p:sldId id="256" r:id="rId4"/>
    <p:sldId id="277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3" r:id="rId13"/>
    <p:sldId id="263" r:id="rId14"/>
  </p:sldIdLst>
  <p:sldSz cx="12192000" cy="6858000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Segoe UI" pitchFamily="34" charset="0"/>
      <p:regular r:id="rId18"/>
      <p:bold r:id="rId19"/>
      <p:italic r:id="rId20"/>
      <p:boldItalic r:id="rId21"/>
    </p:embeddedFont>
    <p:embeddedFont>
      <p:font typeface="Segoe Print" pitchFamily="2" charset="0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75A"/>
    <a:srgbClr val="F2A3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08" autoAdjust="0"/>
    <p:restoredTop sz="84838" autoAdjust="0"/>
  </p:normalViewPr>
  <p:slideViewPr>
    <p:cSldViewPr snapToGrid="0">
      <p:cViewPr varScale="1">
        <p:scale>
          <a:sx n="97" d="100"/>
          <a:sy n="97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D5FB-DB1B-4360-B27E-FB829238180C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D2BD8-CD12-4CBC-8A6F-66C418F8C7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상품 테이블에서는 상품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정보 등 상품에 관한 모든 정보를 담고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본사</a:t>
            </a:r>
            <a:r>
              <a:rPr lang="ko-KR" altLang="en-US" baseline="0" dirty="0" smtClean="0"/>
              <a:t> 재고 테이블에서는 상품 코드 별로 얼마만큼의 재고가 본사에 있는지 정보를 저장합니다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매장 재고 테이블에서는 매장 아이디 역시 참조하여 재고를 관리합니다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발주 테이블에서는 매장 아이디와 상품 코드를 참조하여 어느 날짜에 어느 매장에서 얼마만큼의 발주를 하였는지 등의 정보를 관리합니다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매장 판매 테이블에서는</a:t>
            </a:r>
            <a:r>
              <a:rPr lang="ko-KR" altLang="en-US" baseline="0" dirty="0" smtClean="0"/>
              <a:t> 각 매장에서 판매한 상품 정보를 관리합니다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한 사람이 여러 상품을 구입할 수 있기 때문에 구매 그룹 번호를 매겨서 저장하고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매장</a:t>
            </a:r>
            <a:r>
              <a:rPr lang="ko-KR" altLang="en-US" baseline="0" dirty="0" smtClean="0"/>
              <a:t> 별 지출 테이블에서는 각 매장에서 발생한 지출 내역을 저장하도록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여기까지 저희 설계내용에 관한 소개였습니다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마지막으로 향후 계획에 대해 말씀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 번째로 저희가 앞으로 해야 할 과제는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아직은 기능 구현에 초점을 맞추고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구현하지 않았기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앞으로 부트스트랩을 활용하여 디자인을 입힐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두 번째</a:t>
            </a:r>
            <a:r>
              <a:rPr lang="ko-KR" altLang="en-US" baseline="0" dirty="0" smtClean="0"/>
              <a:t> 과제는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파일에 자바스크립트 및 제이쿼리를 사용하여</a:t>
            </a:r>
            <a:endParaRPr lang="en-US" altLang="ko-KR" baseline="0" dirty="0" smtClean="0"/>
          </a:p>
          <a:p>
            <a:r>
              <a:rPr lang="ko-KR" altLang="en-US" dirty="0" smtClean="0"/>
              <a:t>정규식이나 제약조건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알림창을</a:t>
            </a:r>
            <a:r>
              <a:rPr lang="ko-KR" altLang="en-US" baseline="0" dirty="0" smtClean="0"/>
              <a:t> 띄우는 등의 세세한 기능을 구현하는 것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 번째로는 자잘한 오류 수정입니다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새로운 기능이 추가되거나 할 때 마다 모든 기능을 테스트하며</a:t>
            </a:r>
            <a:endParaRPr lang="en-US" altLang="ko-KR" dirty="0" smtClean="0"/>
          </a:p>
          <a:p>
            <a:r>
              <a:rPr lang="ko-KR" altLang="en-US" dirty="0" smtClean="0"/>
              <a:t>오류가 있으면 고치는 작업을 계속해서 할 예정입니다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마지막으로는 추가 기능을 검토하는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구현된 기능 외에도 필요한 기능이 있는지 등을 검토하며 추가해나갈 계획입니다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이상으로 저희 발표를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 저희 발표 목차입니다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주제 및 일정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스토리보드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설계내용을 소개 드리고 마지막으로 향후 계획에 대해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 저희 프로젝트의 주제입니다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저희가 계획한 내용은 편의점 관리 시스템으로 편의점의 상품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재고 관리에 초점을 맞추었습니다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프로젝트는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파트로 나누어집니다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번째로 상품 판매를 위한 매장의 </a:t>
            </a:r>
            <a:r>
              <a:rPr lang="en-US" altLang="ko-KR" dirty="0" smtClean="0"/>
              <a:t>POS</a:t>
            </a:r>
            <a:r>
              <a:rPr lang="ko-KR" altLang="en-US" dirty="0" smtClean="0"/>
              <a:t>시스템과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매장</a:t>
            </a:r>
            <a:r>
              <a:rPr lang="ko-KR" altLang="en-US" baseline="0" dirty="0" smtClean="0"/>
              <a:t> 쪽의 상품관리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재고관리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발주 등이 가능한 매장 관리 페이지가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마지막으로 본사 쪽에서 각 매장의 수익 현황을 확인하거나 판매하고자 하는 상품을 등록하거나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매장에서 들어오는 발주를 처리하는 등의 기능을 하는 본사 페이지로 이루어집니다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 저희 프로젝트의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및 일정</a:t>
            </a:r>
            <a:r>
              <a:rPr lang="ko-KR" altLang="en-US" baseline="0" dirty="0" smtClean="0"/>
              <a:t>에 대해 말씀 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저희는 프로젝트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 및 테스트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 점검이라는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마일스톤을</a:t>
            </a:r>
            <a:r>
              <a:rPr lang="ko-KR" altLang="en-US" baseline="0" dirty="0" smtClean="0"/>
              <a:t> 정의하였습니다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간 프로젝트 설정 및 설계를 </a:t>
            </a:r>
            <a:r>
              <a:rPr lang="ko-KR" altLang="en-US" dirty="0" err="1" smtClean="0"/>
              <a:t>하였구요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각각의 다이어그램 및 스토리보드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DB</a:t>
            </a:r>
            <a:r>
              <a:rPr lang="ko-KR" altLang="en-US" baseline="0" dirty="0" smtClean="0"/>
              <a:t>설계 등을 진행하였습니다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현재는 구현 및 테스트 단계에 있으며 기능 구현에 초점을 맞춰 작업을 하고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번째로 저희 스토리보드에 대해 말씀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스토리보드를 모두 첨부하기에는 너무 많을 것 같아서 어떠한 형식으로 만들었는지</a:t>
            </a:r>
            <a:endParaRPr lang="en-US" altLang="ko-KR" dirty="0" smtClean="0"/>
          </a:p>
          <a:p>
            <a:r>
              <a:rPr lang="ko-KR" altLang="en-US" dirty="0" smtClean="0"/>
              <a:t>일부분만 발췌하였습니다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페이지에 어떠한 기능을 담고 있는지 작성하였고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실제로 기능을 구현함에 앞서 스토리보드를 참고하며 작업하고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 번째로 설계내용에 대해 말씀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저희 프로젝트의 클래스 다이어그램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글씨가 작아서 잘 보이지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가운데 부분에 </a:t>
            </a:r>
            <a:r>
              <a:rPr lang="en-US" altLang="ko-KR" dirty="0" smtClean="0"/>
              <a:t>VO</a:t>
            </a:r>
            <a:r>
              <a:rPr lang="ko-KR" altLang="en-US" dirty="0" smtClean="0"/>
              <a:t>클래스가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양쪽에 각각 매장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본사 쪽 기능을 담당하는 컨트롤러와 서비스 클래스가 위치합니다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각각의 클래스와 인터페이스를 선으로 연결하여 관계성을 정리하였습니다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본사와 매장의 두 입장에서 다이어그램을 그렸습니다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본사에서는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 매장관리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발주관리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본사재고관리 등의 기능을 사용하여</a:t>
            </a:r>
            <a:endParaRPr lang="en-US" altLang="ko-KR" dirty="0" smtClean="0"/>
          </a:p>
          <a:p>
            <a:r>
              <a:rPr lang="ko-KR" altLang="en-US" dirty="0" smtClean="0"/>
              <a:t>각각의 매장을 관리할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매장 쪽에서도 역시 매장관리에서 수익확인 및 발주 등을 할 수 있으며</a:t>
            </a:r>
          </a:p>
          <a:p>
            <a:r>
              <a:rPr lang="ko-KR" altLang="en-US" dirty="0" smtClean="0"/>
              <a:t>매장상품관리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매장재고관리 등의 기능을 통해 관리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각 기능은 본사</a:t>
            </a:r>
            <a:r>
              <a:rPr lang="ko-KR" altLang="en-US" baseline="0" dirty="0" smtClean="0"/>
              <a:t> 페이지와 매장 페이지에서 서로 연결되어있습니다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크게 멤버 개체와 상품 개체가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멤버 개체는 등급 개체와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관계에 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멤버 개체는 게시판 개체와 발주 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 내역 개체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매장 재고 개체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매장 수익 개체 등과 </a:t>
            </a:r>
            <a:r>
              <a:rPr lang="en-US" altLang="ko-KR" baseline="0" dirty="0" smtClean="0"/>
              <a:t>1:</a:t>
            </a:r>
            <a:r>
              <a:rPr lang="ko-KR" altLang="en-US" baseline="0" dirty="0" smtClean="0"/>
              <a:t>다 관계에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상품 개체 역시 본사 재고와는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관계이며 나머지 개체들과는 </a:t>
            </a:r>
            <a:r>
              <a:rPr lang="en-US" altLang="ko-KR" dirty="0" smtClean="0"/>
              <a:t>1:</a:t>
            </a:r>
            <a:r>
              <a:rPr lang="ko-KR" altLang="en-US" dirty="0" smtClean="0"/>
              <a:t>다 관계에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다음으로 데이터베이스 테이블 명세에 대해 소개</a:t>
            </a:r>
            <a:r>
              <a:rPr lang="ko-KR" altLang="en-US" baseline="0" dirty="0" smtClean="0"/>
              <a:t> 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 테이블은 현재까지 총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개입니다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멤버 테이블에서는 각 매장의 정보를 관리하고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계정 권한 테이블에서는 매장</a:t>
            </a:r>
            <a:r>
              <a:rPr lang="ko-KR" altLang="en-US" baseline="0" dirty="0" smtClean="0"/>
              <a:t> 아이디를 참조하여 권한 정보를 저장합니다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게시판 테이블은 공지사항을 위한 정보를 담고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매장 수입 테이블에서는 매장 아이디와 날짜 별로 발생한 매출액과 지출액을 관리합니다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D2BD8-CD12-4CBC-8A6F-66C418F8C7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7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46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680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78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65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57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40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17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2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831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79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A2EC-EE42-42D7-99A1-C9EFAEA91553}" type="datetimeFigureOut">
              <a:rPr lang="ko-KR" altLang="en-US" smtClean="0"/>
              <a:pPr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887C-0E7C-431D-9BCE-54391FA15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58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notesSlide" Target="../notesSlides/notesSlide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0911" y="2875002"/>
            <a:ext cx="44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2</a:t>
            </a:r>
            <a:r>
              <a:rPr lang="ko-KR" altLang="en-US" sz="40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차 프로젝트 중간발표</a:t>
            </a:r>
            <a:endParaRPr lang="ko-KR" altLang="en-US" sz="40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2777" y="4144863"/>
            <a:ext cx="4200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유민선 김시진 유승주</a:t>
            </a:r>
            <a:endParaRPr lang="en-US" altLang="ko-KR" sz="2000" spc="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2000" spc="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김도연 김선명 박훈재 김건우</a:t>
            </a:r>
            <a:endParaRPr lang="ko-KR" altLang="en-US" sz="2000" spc="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0107" y="2533759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3319" y="2474892"/>
            <a:ext cx="2579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KOSTA109 5</a:t>
            </a:r>
            <a:r>
              <a:rPr lang="ko-KR" altLang="en-US" sz="2000" spc="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팀</a:t>
            </a:r>
            <a:endParaRPr lang="ko-KR" altLang="en-US" sz="2000" spc="6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33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3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설계내용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테이블 명세서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34434" y="1610253"/>
          <a:ext cx="5461000" cy="255270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PRODUCT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상품코드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바코드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hp_Path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사진명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hp_Oprice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hp_Mprice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지점 유통가격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hp_Cprice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소비자 가격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카테고리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hp_Manufacturer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제조원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hp_ExpirationDate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유통기한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hp_Weight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34446" y="4810654"/>
          <a:ext cx="5461000" cy="87630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HQ_STOCK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본사 재고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상품코드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바코드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재고 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388099" y="1607096"/>
          <a:ext cx="5461000" cy="108585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ST_STOCK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매장 재고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상품코드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바코드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st_Amount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재고 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88080" y="3356569"/>
          <a:ext cx="5461000" cy="2040255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ORDER_LIST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o_Num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발주번호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o_Amount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주문 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o_Date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DEFAULT sysdate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발주날짜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o_State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발주상태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(0: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요청상태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1: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승인상태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o_StringDate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발주날짜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format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3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설계내용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테이블 명세서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34433" y="2545843"/>
          <a:ext cx="5461000" cy="171450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SALE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매장 판매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s_Num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hp_Code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s_Group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구매그룹번호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s_Amount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s_Date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DEFAULT sysdate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판매날짜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388099" y="2549018"/>
          <a:ext cx="5461000" cy="150495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StoreExpend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_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매장별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지출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se_Num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se_Date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지출날짜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se_Expend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지출금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se_Content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지출내역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003479" y="2405575"/>
            <a:ext cx="3530991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713803" y="2405575"/>
            <a:ext cx="3530991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03479" y="4400843"/>
            <a:ext cx="3530991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13803" y="4400843"/>
            <a:ext cx="3530991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3550" y="1951573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CSS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3874" y="1951573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JavaScript&amp;jQuery</a:t>
            </a:r>
            <a:endParaRPr lang="en-US" altLang="ko-KR" sz="24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3550" y="3955307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자잘한 오류 수정</a:t>
            </a:r>
            <a:endParaRPr lang="en-US" altLang="ko-KR" sz="24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3874" y="3955307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추가 기능 검토</a:t>
            </a:r>
            <a:endParaRPr lang="en-US" altLang="ko-KR" sz="24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3479" y="2618378"/>
            <a:ext cx="340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부트스트랩을 활용하여 디자인 입히기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3803" y="261837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각종 정규식</a:t>
            </a:r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&amp;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제약조건</a:t>
            </a:r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&amp;</a:t>
            </a:r>
            <a:r>
              <a:rPr lang="ko-KR" altLang="en-US" sz="1600" dirty="0" err="1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알림창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 구현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3479" y="4613644"/>
            <a:ext cx="284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반복 테스트를 통하여 오류 수정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3803" y="4613643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현재 구현 예정 기능 외에도 기간 안에서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추가할 수 있는 기능이 있는지 검토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775" y="29145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4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477898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향후 계획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897359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앞으로 해야 할 과제</a:t>
            </a:r>
          </a:p>
        </p:txBody>
      </p:sp>
      <p:sp>
        <p:nvSpPr>
          <p:cNvPr id="28" name="타원 27"/>
          <p:cNvSpPr/>
          <p:nvPr/>
        </p:nvSpPr>
        <p:spPr>
          <a:xfrm>
            <a:off x="1574810" y="1981204"/>
            <a:ext cx="389467" cy="38946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1</a:t>
            </a:r>
            <a:endParaRPr lang="ko-KR" altLang="en-US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82270" y="1981210"/>
            <a:ext cx="389467" cy="38946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2</a:t>
            </a:r>
            <a:endParaRPr lang="ko-KR" altLang="en-US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574804" y="3979410"/>
            <a:ext cx="389467" cy="38946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3</a:t>
            </a:r>
            <a:endParaRPr lang="ko-KR" altLang="en-US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73983" y="3987871"/>
            <a:ext cx="389467" cy="38946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4</a:t>
            </a:r>
            <a:endParaRPr lang="ko-KR" altLang="en-US" dirty="0"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6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1"/>
      <p:bldP spid="17" grpId="0"/>
      <p:bldP spid="18" grpId="0"/>
      <p:bldP spid="19" grpId="0"/>
      <p:bldP spid="20" grpId="1"/>
      <p:bldP spid="21" grpId="0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33951" y="2875002"/>
            <a:ext cx="3117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THANK YOU !</a:t>
            </a:r>
            <a:endParaRPr lang="ko-KR" altLang="en-US" sz="40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0107" y="2533759"/>
            <a:ext cx="4605528" cy="282376"/>
          </a:xfrm>
          <a:prstGeom prst="rect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5104" y="2474892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감사합니다</a:t>
            </a:r>
            <a:endParaRPr lang="ko-KR" altLang="en-US" sz="2000" spc="6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8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1489938" y="2700803"/>
            <a:ext cx="2384886" cy="647324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3874824" y="2700803"/>
            <a:ext cx="2384886" cy="647324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6259710" y="2700803"/>
            <a:ext cx="2384886" cy="647324"/>
          </a:xfrm>
          <a:prstGeom prst="chevron">
            <a:avLst/>
          </a:prstGeom>
          <a:solidFill>
            <a:srgbClr val="F0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8644596" y="2700803"/>
            <a:ext cx="2384886" cy="647324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6423" y="283979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1. </a:t>
            </a:r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주제 및 일정</a:t>
            </a:r>
            <a:endParaRPr lang="ko-KR" altLang="en-US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1973" y="283979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2. </a:t>
            </a:r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스토리보드</a:t>
            </a:r>
            <a:endParaRPr lang="ko-KR" altLang="en-US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5909" y="283979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3. </a:t>
            </a:r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설계내용</a:t>
            </a:r>
            <a:endParaRPr lang="ko-KR" altLang="en-US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51972" y="283979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4. </a:t>
            </a:r>
            <a:r>
              <a:rPr lang="ko-KR" altLang="en-US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향후 계획</a:t>
            </a:r>
            <a:endParaRPr lang="ko-KR" altLang="en-US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3795" y="3483395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이번 프로젝트 주제 소개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마일스톤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 소개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3823" y="3483394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각 기능별 구현예정 기능</a:t>
            </a:r>
          </a:p>
        </p:txBody>
      </p:sp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INDEX</a:t>
            </a:r>
            <a:endParaRPr lang="ko-KR" altLang="en-US" sz="40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7785" y="3483388"/>
            <a:ext cx="1957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클래스 다이어그램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유스케이스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 다이어그램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ER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 다이어그램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DB 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테이블 명세서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30855" y="348338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앞으로 해야 할 과제</a:t>
            </a:r>
            <a:endParaRPr lang="en-US" altLang="ko-KR" sz="1600" dirty="0" smtClean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1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주제 및 일정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이번 프로젝트 주제 소개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pic>
        <p:nvPicPr>
          <p:cNvPr id="1026" name="Picture 2" descr="C:\Users\sijin\Downloads\convi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718" y="1702236"/>
            <a:ext cx="5775746" cy="386654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746782" y="1491050"/>
            <a:ext cx="4780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1훈정글북 Regular" pitchFamily="18" charset="-127"/>
                <a:ea typeface="1훈정글북 Regular" pitchFamily="18" charset="-127"/>
              </a:rPr>
              <a:t>편의점 관리 시스템</a:t>
            </a:r>
            <a:r>
              <a:rPr lang="en-US" altLang="ko-KR" sz="2400" dirty="0" smtClean="0">
                <a:latin typeface="1훈정글북 Regular" pitchFamily="18" charset="-127"/>
                <a:ea typeface="1훈정글북 Regular" pitchFamily="18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1훈정글북 Regular" pitchFamily="18" charset="-127"/>
                <a:ea typeface="1훈정글북 Regular" pitchFamily="18" charset="-127"/>
              </a:rPr>
              <a:t>*</a:t>
            </a:r>
            <a:r>
              <a:rPr lang="ko-KR" altLang="en-US" sz="1400" dirty="0" smtClean="0">
                <a:solidFill>
                  <a:srgbClr val="FF0000"/>
                </a:solidFill>
                <a:latin typeface="1훈정글북 Regular" pitchFamily="18" charset="-127"/>
                <a:ea typeface="1훈정글북 Regular" pitchFamily="18" charset="-127"/>
              </a:rPr>
              <a:t>임시</a:t>
            </a:r>
            <a:endParaRPr lang="en-US" altLang="ko-KR" sz="2400" dirty="0" smtClean="0">
              <a:solidFill>
                <a:srgbClr val="FF0000"/>
              </a:solidFill>
              <a:latin typeface="1훈정글북 Regular" pitchFamily="18" charset="-127"/>
              <a:ea typeface="1훈정글북 Regular" pitchFamily="18" charset="-127"/>
            </a:endParaRPr>
          </a:p>
          <a:p>
            <a:r>
              <a:rPr lang="en-US" altLang="ko-KR" sz="2000" dirty="0" smtClean="0"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en-US" altLang="ko-KR" sz="2000" dirty="0" err="1" smtClean="0">
                <a:latin typeface="1훈정글북 Regular" pitchFamily="18" charset="-127"/>
                <a:ea typeface="1훈정글북 Regular" pitchFamily="18" charset="-127"/>
              </a:rPr>
              <a:t>ConvenienceStore</a:t>
            </a:r>
            <a:r>
              <a:rPr lang="en-US" altLang="ko-KR" sz="2000" dirty="0" smtClean="0">
                <a:latin typeface="1훈정글북 Regular" pitchFamily="18" charset="-127"/>
                <a:ea typeface="1훈정글북 Regular" pitchFamily="18" charset="-127"/>
              </a:rPr>
              <a:t> Management System)</a:t>
            </a:r>
            <a:endParaRPr lang="ko-KR" altLang="en-US" sz="20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pic>
        <p:nvPicPr>
          <p:cNvPr id="1027" name="Picture 3" descr="C:\Users\sijin\Downloads\po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6099" y="3043451"/>
            <a:ext cx="1133130" cy="1133130"/>
          </a:xfrm>
          <a:prstGeom prst="rect">
            <a:avLst/>
          </a:prstGeom>
          <a:noFill/>
        </p:spPr>
      </p:pic>
      <p:pic>
        <p:nvPicPr>
          <p:cNvPr id="1033" name="Picture 9" descr="C:\Users\sijin\AppData\Local\Microsoft\Windows\Temporary Internet Files\Content.IE5\JFAKRQ72\220px-TORRE_DE_PEMEX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33953" y="3023319"/>
            <a:ext cx="835556" cy="1112808"/>
          </a:xfrm>
          <a:prstGeom prst="rect">
            <a:avLst/>
          </a:prstGeom>
          <a:noFill/>
        </p:spPr>
      </p:pic>
      <p:pic>
        <p:nvPicPr>
          <p:cNvPr id="1038" name="Picture 14" descr="C:\Users\sijin\Downloads\세븐일레븐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696" y="3230208"/>
            <a:ext cx="1310627" cy="904957"/>
          </a:xfrm>
          <a:prstGeom prst="rect">
            <a:avLst/>
          </a:prstGeom>
          <a:noFill/>
        </p:spPr>
      </p:pic>
      <p:sp>
        <p:nvSpPr>
          <p:cNvPr id="32" name="덧셈 기호 31"/>
          <p:cNvSpPr/>
          <p:nvPr/>
        </p:nvSpPr>
        <p:spPr>
          <a:xfrm>
            <a:off x="7948596" y="3352799"/>
            <a:ext cx="527222" cy="527222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덧셈 기호 32"/>
          <p:cNvSpPr/>
          <p:nvPr/>
        </p:nvSpPr>
        <p:spPr>
          <a:xfrm>
            <a:off x="10159562" y="3356918"/>
            <a:ext cx="527222" cy="527222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05584" y="447313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1. 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상품판매를 위한 매장 </a:t>
            </a:r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POS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시스템</a:t>
            </a:r>
            <a:endParaRPr lang="en-US" altLang="ko-KR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579" y="489647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2. 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매장의 상품관리</a:t>
            </a:r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, 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재고관리</a:t>
            </a:r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, 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발주관리 등</a:t>
            </a:r>
            <a:endParaRPr lang="en-US" altLang="ko-KR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581" y="5333536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3. 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본사의 매장 별 현황 관리</a:t>
            </a:r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, 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상품관리</a:t>
            </a:r>
            <a:r>
              <a:rPr lang="en-US" altLang="ko-KR" dirty="0" smtClean="0">
                <a:latin typeface="1훈정글북 Regular" pitchFamily="18" charset="-127"/>
                <a:ea typeface="1훈정글북 Regular" pitchFamily="18" charset="-127"/>
              </a:rPr>
              <a:t>, </a:t>
            </a:r>
            <a:r>
              <a:rPr lang="ko-KR" altLang="en-US" dirty="0" smtClean="0">
                <a:latin typeface="1훈정글북 Regular" pitchFamily="18" charset="-127"/>
                <a:ea typeface="1훈정글북 Regular" pitchFamily="18" charset="-127"/>
              </a:rPr>
              <a:t>매장발주처리 등</a:t>
            </a:r>
            <a:endParaRPr lang="en-US" altLang="ko-KR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 animBg="1"/>
      <p:bldP spid="33" grpId="0" animBg="1"/>
      <p:bldP spid="34" grpId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각 삼각형 21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775" y="291453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1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477898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주제 및 일정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8635" y="897359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마일스톤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 소개</a:t>
            </a:r>
          </a:p>
        </p:txBody>
      </p:sp>
      <p:graphicFrame>
        <p:nvGraphicFramePr>
          <p:cNvPr id="5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26834885"/>
              </p:ext>
            </p:extLst>
          </p:nvPr>
        </p:nvGraphicFramePr>
        <p:xfrm>
          <a:off x="1656165" y="1696791"/>
          <a:ext cx="8856984" cy="4335396"/>
        </p:xfrm>
        <a:graphic>
          <a:graphicData uri="http://schemas.openxmlformats.org/drawingml/2006/table">
            <a:tbl>
              <a:tblPr/>
              <a:tblGrid>
                <a:gridCol w="1512169"/>
                <a:gridCol w="1440160"/>
                <a:gridCol w="1872208"/>
                <a:gridCol w="2520280"/>
                <a:gridCol w="1512167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정의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세부 </a:t>
                      </a: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타스크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산출물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프로젝트 설정</a:t>
                      </a:r>
                      <a:endParaRPr lang="en-US" altLang="ko-KR" sz="12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0.5W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수행하기 위한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결정 및 계획 수립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아이디어 회의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스토리보드 및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원칙 수립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스토리보드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다이어그램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DB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 명세서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계획표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0.5W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팀이 어떤 방식으로 작업할 것인지 어떤 기능을 구현할 것인지 등 구체적으로 설계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 및 규칙 확정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통일된 개발환경 조성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구성도 설계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내용 검증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정리표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다이어그램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구현 및 테스트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2W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계획을 바탕으로 기능 구현 및 정기적인 테스트 실시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구현한 기능에 대한 기능 정의서 작성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정기적인 기능 테스트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정의서 점검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정의서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프로젝트 점검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1W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프로젝트에 대한 반성 및 향후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개선점 정리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결과물 점검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 반성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완료 보고서 작성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결과물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보고서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246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2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스토리보드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4806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각 기능별 구현예정 화면 예시 </a:t>
            </a:r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본사 사이드 발주관리 기능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64" name="Line 15"/>
          <p:cNvSpPr>
            <a:spLocks noChangeShapeType="1"/>
          </p:cNvSpPr>
          <p:nvPr/>
        </p:nvSpPr>
        <p:spPr bwMode="auto">
          <a:xfrm>
            <a:off x="165085" y="6522519"/>
            <a:ext cx="593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65" name="Browser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2860" y="1585394"/>
            <a:ext cx="5929313" cy="4929188"/>
            <a:chOff x="595684" y="1261242"/>
            <a:chExt cx="6668461" cy="4352545"/>
          </a:xfrm>
        </p:grpSpPr>
        <p:sp>
          <p:nvSpPr>
            <p:cNvPr id="166" name="Window Body"/>
            <p:cNvSpPr/>
            <p:nvPr>
              <p:custDataLst>
                <p:tags r:id="rId36"/>
              </p:custDataLst>
            </p:nvPr>
          </p:nvSpPr>
          <p:spPr>
            <a:xfrm>
              <a:off x="595684" y="1733644"/>
              <a:ext cx="6668461" cy="3880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3200" b="1" dirty="0" smtClean="0">
                  <a:solidFill>
                    <a:srgbClr val="92D050"/>
                  </a:solidFill>
                  <a:cs typeface="Segoe UI" panose="020B0502040204020203" pitchFamily="34" charset="0"/>
                </a:rPr>
                <a:t>                                  </a:t>
              </a:r>
              <a:endParaRPr lang="en-US" altLang="ko-KR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7" name="Title Bar"/>
            <p:cNvSpPr/>
            <p:nvPr>
              <p:custDataLst>
                <p:tags r:id="rId37"/>
              </p:custDataLst>
            </p:nvPr>
          </p:nvSpPr>
          <p:spPr>
            <a:xfrm>
              <a:off x="595684" y="1261242"/>
              <a:ext cx="6668461" cy="4738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Menu Button"/>
            <p:cNvSpPr>
              <a:spLocks noChangeAspect="1"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996609" y="1532819"/>
              <a:ext cx="167825" cy="99526"/>
            </a:xfrm>
            <a:custGeom>
              <a:avLst/>
              <a:gdLst>
                <a:gd name="T0" fmla="*/ 0 w 415"/>
                <a:gd name="T1" fmla="*/ 32056388 h 309"/>
                <a:gd name="T2" fmla="*/ 67868031 w 415"/>
                <a:gd name="T3" fmla="*/ 32056388 h 309"/>
                <a:gd name="T4" fmla="*/ 0 w 415"/>
                <a:gd name="T5" fmla="*/ 16080051 h 309"/>
                <a:gd name="T6" fmla="*/ 67868031 w 415"/>
                <a:gd name="T7" fmla="*/ 16080051 h 309"/>
                <a:gd name="T8" fmla="*/ 0 w 415"/>
                <a:gd name="T9" fmla="*/ 0 h 309"/>
                <a:gd name="T10" fmla="*/ 67868031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5"/>
                <a:gd name="T19" fmla="*/ 0 h 309"/>
                <a:gd name="T20" fmla="*/ 415 w 415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9" name="Close Button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7026973" y="1324153"/>
              <a:ext cx="110693" cy="84107"/>
            </a:xfrm>
            <a:custGeom>
              <a:avLst/>
              <a:gdLst>
                <a:gd name="T0" fmla="*/ 48239924 w 254"/>
                <a:gd name="T1" fmla="*/ 0 h 254"/>
                <a:gd name="T2" fmla="*/ 0 w 254"/>
                <a:gd name="T3" fmla="*/ 27850348 h 254"/>
                <a:gd name="T4" fmla="*/ 0 w 254"/>
                <a:gd name="T5" fmla="*/ 0 h 254"/>
                <a:gd name="T6" fmla="*/ 48239924 w 254"/>
                <a:gd name="T7" fmla="*/ 27850348 h 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54"/>
                <a:gd name="T14" fmla="*/ 254 w 254"/>
                <a:gd name="T15" fmla="*/ 254 h 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Address Box"/>
            <p:cNvSpPr/>
            <p:nvPr>
              <p:custDataLst>
                <p:tags r:id="rId40"/>
              </p:custDataLst>
            </p:nvPr>
          </p:nvSpPr>
          <p:spPr>
            <a:xfrm>
              <a:off x="1611576" y="1477117"/>
              <a:ext cx="5284777" cy="2102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Document Icon"/>
            <p:cNvSpPr>
              <a:spLocks noChangeAspect="1"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1696764" y="1523708"/>
              <a:ext cx="105338" cy="117749"/>
            </a:xfrm>
            <a:custGeom>
              <a:avLst/>
              <a:gdLst>
                <a:gd name="T0" fmla="*/ 25113789 w 260"/>
                <a:gd name="T1" fmla="*/ 720611 h 367"/>
                <a:gd name="T2" fmla="*/ 25113789 w 260"/>
                <a:gd name="T3" fmla="*/ 11117496 h 367"/>
                <a:gd name="T4" fmla="*/ 41528284 w 260"/>
                <a:gd name="T5" fmla="*/ 11117496 h 367"/>
                <a:gd name="T6" fmla="*/ 0 w 260"/>
                <a:gd name="T7" fmla="*/ 0 h 367"/>
                <a:gd name="T8" fmla="*/ 0 w 260"/>
                <a:gd name="T9" fmla="*/ 37778818 h 367"/>
                <a:gd name="T10" fmla="*/ 42677278 w 260"/>
                <a:gd name="T11" fmla="*/ 37778818 h 367"/>
                <a:gd name="T12" fmla="*/ 42677278 w 260"/>
                <a:gd name="T13" fmla="*/ 10293893 h 367"/>
                <a:gd name="T14" fmla="*/ 26427272 w 260"/>
                <a:gd name="T15" fmla="*/ 102990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0"/>
                <a:gd name="T28" fmla="*/ 0 h 367"/>
                <a:gd name="T29" fmla="*/ 260 w 260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2" name="Navigation Buttons"/>
            <p:cNvGrpSpPr>
              <a:grpSpLocks/>
            </p:cNvGrpSpPr>
            <p:nvPr/>
          </p:nvGrpSpPr>
          <p:grpSpPr bwMode="auto">
            <a:xfrm>
              <a:off x="737292" y="1506185"/>
              <a:ext cx="721297" cy="152793"/>
              <a:chOff x="737292" y="1506185"/>
              <a:chExt cx="721297" cy="152793"/>
            </a:xfrm>
          </p:grpSpPr>
          <p:sp>
            <p:nvSpPr>
              <p:cNvPr id="173" name="Back Button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737292" y="1529315"/>
                <a:ext cx="171397" cy="106535"/>
              </a:xfrm>
              <a:custGeom>
                <a:avLst/>
                <a:gdLst>
                  <a:gd name="T0" fmla="*/ 26105018 w 423"/>
                  <a:gd name="T1" fmla="*/ 34185860 h 332"/>
                  <a:gd name="T2" fmla="*/ 0 w 423"/>
                  <a:gd name="T3" fmla="*/ 17093090 h 332"/>
                  <a:gd name="T4" fmla="*/ 26105018 w 423"/>
                  <a:gd name="T5" fmla="*/ 0 h 332"/>
                  <a:gd name="T6" fmla="*/ 2462768 w 423"/>
                  <a:gd name="T7" fmla="*/ 17093090 h 332"/>
                  <a:gd name="T8" fmla="*/ 69449016 w 423"/>
                  <a:gd name="T9" fmla="*/ 17093090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332"/>
                  <a:gd name="T17" fmla="*/ 423 w 423"/>
                  <a:gd name="T18" fmla="*/ 332 h 3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4" name="Forward Button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008671" y="1529315"/>
                <a:ext cx="171397" cy="106535"/>
              </a:xfrm>
              <a:custGeom>
                <a:avLst/>
                <a:gdLst>
                  <a:gd name="T0" fmla="*/ 43508095 w 423"/>
                  <a:gd name="T1" fmla="*/ 0 h 332"/>
                  <a:gd name="T2" fmla="*/ 69449016 w 423"/>
                  <a:gd name="T3" fmla="*/ 17093090 h 332"/>
                  <a:gd name="T4" fmla="*/ 43508095 w 423"/>
                  <a:gd name="T5" fmla="*/ 34185860 h 332"/>
                  <a:gd name="T6" fmla="*/ 66986249 w 423"/>
                  <a:gd name="T7" fmla="*/ 17093090 h 332"/>
                  <a:gd name="T8" fmla="*/ 0 w 423"/>
                  <a:gd name="T9" fmla="*/ 17093090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332"/>
                  <a:gd name="T17" fmla="*/ 423 w 423"/>
                  <a:gd name="T18" fmla="*/ 332 h 3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Reload Button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80050" y="1506185"/>
                <a:ext cx="178539" cy="152793"/>
              </a:xfrm>
              <a:custGeom>
                <a:avLst/>
                <a:gdLst>
                  <a:gd name="T0" fmla="*/ 72281580 w 441"/>
                  <a:gd name="T1" fmla="*/ 727217 h 474"/>
                  <a:gd name="T2" fmla="*/ 72281580 w 441"/>
                  <a:gd name="T3" fmla="*/ 14962755 h 474"/>
                  <a:gd name="T4" fmla="*/ 48515645 w 441"/>
                  <a:gd name="T5" fmla="*/ 14962755 h 474"/>
                  <a:gd name="T6" fmla="*/ 71789687 w 441"/>
                  <a:gd name="T7" fmla="*/ 32107807 h 474"/>
                  <a:gd name="T8" fmla="*/ 27207972 w 441"/>
                  <a:gd name="T9" fmla="*/ 45096186 h 474"/>
                  <a:gd name="T10" fmla="*/ 6720112 w 441"/>
                  <a:gd name="T11" fmla="*/ 16833019 h 474"/>
                  <a:gd name="T12" fmla="*/ 51301824 w 441"/>
                  <a:gd name="T13" fmla="*/ 3844646 h 474"/>
                  <a:gd name="T14" fmla="*/ 70150853 w 441"/>
                  <a:gd name="T15" fmla="*/ 14443130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1"/>
                  <a:gd name="T25" fmla="*/ 0 h 474"/>
                  <a:gd name="T26" fmla="*/ 441 w 441"/>
                  <a:gd name="T27" fmla="*/ 474 h 4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176" name="Line"/>
          <p:cNvCxnSpPr>
            <a:cxnSpLocks/>
          </p:cNvCxnSpPr>
          <p:nvPr/>
        </p:nvCxnSpPr>
        <p:spPr bwMode="auto">
          <a:xfrm>
            <a:off x="142860" y="2942707"/>
            <a:ext cx="5929313" cy="158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Button"/>
          <p:cNvSpPr/>
          <p:nvPr/>
        </p:nvSpPr>
        <p:spPr>
          <a:xfrm>
            <a:off x="1285860" y="251408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Button"/>
          <p:cNvSpPr/>
          <p:nvPr/>
        </p:nvSpPr>
        <p:spPr>
          <a:xfrm>
            <a:off x="2143110" y="251408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재고관리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Button"/>
          <p:cNvSpPr/>
          <p:nvPr/>
        </p:nvSpPr>
        <p:spPr>
          <a:xfrm>
            <a:off x="3000360" y="251408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상품관리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Button"/>
          <p:cNvSpPr/>
          <p:nvPr/>
        </p:nvSpPr>
        <p:spPr>
          <a:xfrm>
            <a:off x="3857610" y="251408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매장관리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Button"/>
          <p:cNvSpPr/>
          <p:nvPr/>
        </p:nvSpPr>
        <p:spPr>
          <a:xfrm>
            <a:off x="4714860" y="251408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발주관리</a:t>
            </a:r>
            <a:endParaRPr lang="en-US" sz="12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Text Box"/>
          <p:cNvSpPr/>
          <p:nvPr/>
        </p:nvSpPr>
        <p:spPr>
          <a:xfrm>
            <a:off x="4357673" y="2228332"/>
            <a:ext cx="785812" cy="2413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</a:p>
        </p:txBody>
      </p:sp>
      <p:sp>
        <p:nvSpPr>
          <p:cNvPr id="183" name="Text Box"/>
          <p:cNvSpPr/>
          <p:nvPr/>
        </p:nvSpPr>
        <p:spPr>
          <a:xfrm>
            <a:off x="5214923" y="2228332"/>
            <a:ext cx="785812" cy="2413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4" name="Line"/>
          <p:cNvCxnSpPr>
            <a:cxnSpLocks/>
          </p:cNvCxnSpPr>
          <p:nvPr/>
        </p:nvCxnSpPr>
        <p:spPr bwMode="auto">
          <a:xfrm rot="5400000">
            <a:off x="-430227" y="4728644"/>
            <a:ext cx="3573462" cy="15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Menu Bar"/>
          <p:cNvGrpSpPr/>
          <p:nvPr>
            <p:custDataLst>
              <p:tags r:id="rId2"/>
            </p:custDataLst>
          </p:nvPr>
        </p:nvGrpSpPr>
        <p:grpSpPr>
          <a:xfrm>
            <a:off x="214267" y="3157014"/>
            <a:ext cx="1071568" cy="839659"/>
            <a:chOff x="438150" y="1261242"/>
            <a:chExt cx="1159640" cy="480597"/>
          </a:xfrm>
          <a:solidFill>
            <a:srgbClr val="FFFFFF"/>
          </a:solidFill>
        </p:grpSpPr>
        <p:sp>
          <p:nvSpPr>
            <p:cNvPr id="186" name="Item"/>
            <p:cNvSpPr/>
            <p:nvPr/>
          </p:nvSpPr>
          <p:spPr>
            <a:xfrm>
              <a:off x="438150" y="1261242"/>
              <a:ext cx="1159640" cy="2402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발주요청내역</a:t>
              </a:r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Chevron"/>
            <p:cNvSpPr>
              <a:spLocks noChangeAspect="1"/>
            </p:cNvSpPr>
            <p:nvPr/>
          </p:nvSpPr>
          <p:spPr bwMode="auto">
            <a:xfrm rot="16200000">
              <a:off x="1452368" y="1355805"/>
              <a:ext cx="41796" cy="4466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Item"/>
            <p:cNvSpPr/>
            <p:nvPr/>
          </p:nvSpPr>
          <p:spPr>
            <a:xfrm>
              <a:off x="438150" y="1501541"/>
              <a:ext cx="1159640" cy="2402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발주완료내역</a:t>
              </a:r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Chevron"/>
            <p:cNvSpPr>
              <a:spLocks noChangeAspect="1"/>
            </p:cNvSpPr>
            <p:nvPr/>
          </p:nvSpPr>
          <p:spPr bwMode="auto">
            <a:xfrm rot="16200000">
              <a:off x="1452367" y="1596104"/>
              <a:ext cx="41797" cy="4466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0" name="Button"/>
          <p:cNvSpPr>
            <a:spLocks/>
          </p:cNvSpPr>
          <p:nvPr/>
        </p:nvSpPr>
        <p:spPr bwMode="auto">
          <a:xfrm>
            <a:off x="4500548" y="5371582"/>
            <a:ext cx="714375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선택승인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anel"/>
          <p:cNvSpPr/>
          <p:nvPr/>
        </p:nvSpPr>
        <p:spPr>
          <a:xfrm>
            <a:off x="214298" y="2228332"/>
            <a:ext cx="1000125" cy="6429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200" b="1" dirty="0" smtClean="0">
                <a:solidFill>
                  <a:schemeClr val="bg2"/>
                </a:solidFill>
                <a:cs typeface="Segoe UI" panose="020B0502040204020203" pitchFamily="34" charset="0"/>
              </a:rPr>
              <a:t>로고</a:t>
            </a:r>
            <a:endParaRPr lang="en-US" sz="3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Circle"/>
          <p:cNvSpPr>
            <a:spLocks/>
          </p:cNvSpPr>
          <p:nvPr/>
        </p:nvSpPr>
        <p:spPr bwMode="auto">
          <a:xfrm>
            <a:off x="1142985" y="3014144"/>
            <a:ext cx="642938" cy="500063"/>
          </a:xfrm>
          <a:custGeom>
            <a:avLst/>
            <a:gdLst>
              <a:gd name="T0" fmla="*/ 412289 w 8736"/>
              <a:gd name="T1" fmla="*/ 0 h 6239"/>
              <a:gd name="T2" fmla="*/ 632344 w 8736"/>
              <a:gd name="T3" fmla="*/ 215928 h 6239"/>
              <a:gd name="T4" fmla="*/ 534166 w 8736"/>
              <a:gd name="T5" fmla="*/ 414544 h 6239"/>
              <a:gd name="T6" fmla="*/ 173394 w 8736"/>
              <a:gd name="T7" fmla="*/ 447006 h 6239"/>
              <a:gd name="T8" fmla="*/ 30616 w 8736"/>
              <a:gd name="T9" fmla="*/ 210558 h 6239"/>
              <a:gd name="T10" fmla="*/ 153523 w 8736"/>
              <a:gd name="T11" fmla="*/ 101552 h 6239"/>
              <a:gd name="T12" fmla="*/ 506420 w 8736"/>
              <a:gd name="T13" fmla="*/ 127441 h 6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36"/>
              <a:gd name="T22" fmla="*/ 0 h 6239"/>
              <a:gd name="T23" fmla="*/ 8736 w 8736"/>
              <a:gd name="T24" fmla="*/ 6239 h 6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002060"/>
            </a:solidFill>
            <a:round/>
            <a:headEnd/>
            <a:tailEnd/>
          </a:ln>
        </p:spPr>
        <p:txBody>
          <a:bodyPr anchor="ctr"/>
          <a:lstStyle/>
          <a:p>
            <a:pPr algn="ctr" latinLnBrk="0"/>
            <a:r>
              <a:rPr lang="en-US" altLang="ko-KR">
                <a:solidFill>
                  <a:srgbClr val="002060"/>
                </a:solidFill>
                <a:latin typeface="Segoe Print" pitchFamily="2" charset="0"/>
              </a:rPr>
              <a:t>12</a:t>
            </a:r>
          </a:p>
        </p:txBody>
      </p:sp>
      <p:sp>
        <p:nvSpPr>
          <p:cNvPr id="193" name="Circle"/>
          <p:cNvSpPr>
            <a:spLocks/>
          </p:cNvSpPr>
          <p:nvPr/>
        </p:nvSpPr>
        <p:spPr bwMode="auto">
          <a:xfrm>
            <a:off x="1142985" y="3442769"/>
            <a:ext cx="642938" cy="500063"/>
          </a:xfrm>
          <a:custGeom>
            <a:avLst/>
            <a:gdLst>
              <a:gd name="T0" fmla="*/ 412289 w 8736"/>
              <a:gd name="T1" fmla="*/ 0 h 6239"/>
              <a:gd name="T2" fmla="*/ 632344 w 8736"/>
              <a:gd name="T3" fmla="*/ 215928 h 6239"/>
              <a:gd name="T4" fmla="*/ 534166 w 8736"/>
              <a:gd name="T5" fmla="*/ 414544 h 6239"/>
              <a:gd name="T6" fmla="*/ 173394 w 8736"/>
              <a:gd name="T7" fmla="*/ 447006 h 6239"/>
              <a:gd name="T8" fmla="*/ 30616 w 8736"/>
              <a:gd name="T9" fmla="*/ 210558 h 6239"/>
              <a:gd name="T10" fmla="*/ 153523 w 8736"/>
              <a:gd name="T11" fmla="*/ 101552 h 6239"/>
              <a:gd name="T12" fmla="*/ 506420 w 8736"/>
              <a:gd name="T13" fmla="*/ 127441 h 6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36"/>
              <a:gd name="T22" fmla="*/ 0 h 6239"/>
              <a:gd name="T23" fmla="*/ 8736 w 8736"/>
              <a:gd name="T24" fmla="*/ 6239 h 6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002060"/>
            </a:solidFill>
            <a:round/>
            <a:headEnd/>
            <a:tailEnd/>
          </a:ln>
        </p:spPr>
        <p:txBody>
          <a:bodyPr anchor="ctr"/>
          <a:lstStyle/>
          <a:p>
            <a:pPr algn="ctr" latinLnBrk="0"/>
            <a:r>
              <a:rPr lang="en-US" altLang="ko-KR">
                <a:solidFill>
                  <a:srgbClr val="002060"/>
                </a:solidFill>
                <a:latin typeface="Segoe Print" pitchFamily="2" charset="0"/>
              </a:rPr>
              <a:t>13</a:t>
            </a:r>
          </a:p>
        </p:txBody>
      </p:sp>
      <p:graphicFrame>
        <p:nvGraphicFramePr>
          <p:cNvPr id="194" name="표 193"/>
          <p:cNvGraphicFramePr>
            <a:graphicFrameLocks noGrp="1"/>
          </p:cNvGraphicFramePr>
          <p:nvPr/>
        </p:nvGraphicFramePr>
        <p:xfrm>
          <a:off x="2071673" y="3799957"/>
          <a:ext cx="3143272" cy="1554480"/>
        </p:xfrm>
        <a:graphic>
          <a:graphicData uri="http://schemas.openxmlformats.org/drawingml/2006/table">
            <a:tbl>
              <a:tblPr firstRow="1" bandRow="1"/>
              <a:tblGrid>
                <a:gridCol w="785817"/>
                <a:gridCol w="1221126"/>
                <a:gridCol w="11363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선택날짜</a:t>
                      </a:r>
                      <a:endParaRPr lang="en-US" sz="12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매장</a:t>
                      </a:r>
                      <a:r>
                        <a:rPr lang="en-US" altLang="ko-KR" sz="12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2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매장명</a:t>
                      </a:r>
                      <a:endParaRPr lang="en-US" sz="12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5" name="Radio Button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57423" y="4346618"/>
            <a:ext cx="133350" cy="133350"/>
            <a:chOff x="593892" y="1624671"/>
            <a:chExt cx="133350" cy="133350"/>
          </a:xfrm>
        </p:grpSpPr>
        <p:sp>
          <p:nvSpPr>
            <p:cNvPr id="196" name="Circle"/>
            <p:cNvSpPr/>
            <p:nvPr>
              <p:custDataLst>
                <p:tags r:id="rId3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Check" hidden="1"/>
            <p:cNvSpPr/>
            <p:nvPr>
              <p:custDataLst>
                <p:tags r:id="rId35"/>
              </p:custDataLst>
            </p:nvPr>
          </p:nvSpPr>
          <p:spPr>
            <a:xfrm>
              <a:off x="630404" y="1661184"/>
              <a:ext cx="60325" cy="60325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8" name="Radio Button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357423" y="4632368"/>
            <a:ext cx="133350" cy="133350"/>
            <a:chOff x="593892" y="1624671"/>
            <a:chExt cx="133350" cy="133350"/>
          </a:xfrm>
        </p:grpSpPr>
        <p:sp>
          <p:nvSpPr>
            <p:cNvPr id="199" name="Circle"/>
            <p:cNvSpPr/>
            <p:nvPr>
              <p:custDataLst>
                <p:tags r:id="rId32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Check" hidden="1"/>
            <p:cNvSpPr/>
            <p:nvPr>
              <p:custDataLst>
                <p:tags r:id="rId33"/>
              </p:custDataLst>
            </p:nvPr>
          </p:nvSpPr>
          <p:spPr>
            <a:xfrm>
              <a:off x="630404" y="1661184"/>
              <a:ext cx="60325" cy="60325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1" name="Radio Button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357423" y="4918118"/>
            <a:ext cx="133350" cy="133350"/>
            <a:chOff x="593892" y="1624671"/>
            <a:chExt cx="133350" cy="133350"/>
          </a:xfrm>
        </p:grpSpPr>
        <p:sp>
          <p:nvSpPr>
            <p:cNvPr id="202" name="Circle"/>
            <p:cNvSpPr/>
            <p:nvPr>
              <p:custDataLst>
                <p:tags r:id="rId30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Check" hidden="1"/>
            <p:cNvSpPr/>
            <p:nvPr>
              <p:custDataLst>
                <p:tags r:id="rId31"/>
              </p:custDataLst>
            </p:nvPr>
          </p:nvSpPr>
          <p:spPr>
            <a:xfrm>
              <a:off x="630404" y="1661184"/>
              <a:ext cx="60325" cy="60325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Radio Button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357423" y="5132431"/>
            <a:ext cx="133350" cy="133350"/>
            <a:chOff x="593892" y="1624671"/>
            <a:chExt cx="133350" cy="133350"/>
          </a:xfrm>
        </p:grpSpPr>
        <p:sp>
          <p:nvSpPr>
            <p:cNvPr id="205" name="Circle"/>
            <p:cNvSpPr/>
            <p:nvPr>
              <p:custDataLst>
                <p:tags r:id="rId28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6" name="Check"/>
            <p:cNvSpPr/>
            <p:nvPr>
              <p:custDataLst>
                <p:tags r:id="rId29"/>
              </p:custDataLst>
            </p:nvPr>
          </p:nvSpPr>
          <p:spPr>
            <a:xfrm>
              <a:off x="630404" y="1661183"/>
              <a:ext cx="60325" cy="60325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7" name="Zoom In"/>
          <p:cNvSpPr>
            <a:spLocks noChangeAspect="1" noEditPoints="1"/>
          </p:cNvSpPr>
          <p:nvPr/>
        </p:nvSpPr>
        <p:spPr bwMode="auto">
          <a:xfrm>
            <a:off x="5286360" y="4275181"/>
            <a:ext cx="214313" cy="217487"/>
          </a:xfrm>
          <a:custGeom>
            <a:avLst/>
            <a:gdLst>
              <a:gd name="T0" fmla="*/ 85051 w 572"/>
              <a:gd name="T1" fmla="*/ 0 h 585"/>
              <a:gd name="T2" fmla="*/ 0 w 572"/>
              <a:gd name="T3" fmla="*/ 84106 h 585"/>
              <a:gd name="T4" fmla="*/ 85051 w 572"/>
              <a:gd name="T5" fmla="*/ 167842 h 585"/>
              <a:gd name="T6" fmla="*/ 134883 w 572"/>
              <a:gd name="T7" fmla="*/ 151910 h 585"/>
              <a:gd name="T8" fmla="*/ 200451 w 572"/>
              <a:gd name="T9" fmla="*/ 216749 h 585"/>
              <a:gd name="T10" fmla="*/ 214314 w 572"/>
              <a:gd name="T11" fmla="*/ 203040 h 585"/>
              <a:gd name="T12" fmla="*/ 149495 w 572"/>
              <a:gd name="T13" fmla="*/ 138571 h 585"/>
              <a:gd name="T14" fmla="*/ 170102 w 572"/>
              <a:gd name="T15" fmla="*/ 84106 h 585"/>
              <a:gd name="T16" fmla="*/ 85051 w 572"/>
              <a:gd name="T17" fmla="*/ 0 h 585"/>
              <a:gd name="T18" fmla="*/ 85051 w 572"/>
              <a:gd name="T19" fmla="*/ 10004 h 585"/>
              <a:gd name="T20" fmla="*/ 159986 w 572"/>
              <a:gd name="T21" fmla="*/ 84106 h 585"/>
              <a:gd name="T22" fmla="*/ 85051 w 572"/>
              <a:gd name="T23" fmla="*/ 158208 h 585"/>
              <a:gd name="T24" fmla="*/ 10116 w 572"/>
              <a:gd name="T25" fmla="*/ 84106 h 585"/>
              <a:gd name="T26" fmla="*/ 85051 w 572"/>
              <a:gd name="T27" fmla="*/ 10004 h 585"/>
              <a:gd name="T28" fmla="*/ 80180 w 572"/>
              <a:gd name="T29" fmla="*/ 44461 h 585"/>
              <a:gd name="T30" fmla="*/ 80180 w 572"/>
              <a:gd name="T31" fmla="*/ 78919 h 585"/>
              <a:gd name="T32" fmla="*/ 44961 w 572"/>
              <a:gd name="T33" fmla="*/ 78919 h 585"/>
              <a:gd name="T34" fmla="*/ 44961 w 572"/>
              <a:gd name="T35" fmla="*/ 88923 h 585"/>
              <a:gd name="T36" fmla="*/ 80180 w 572"/>
              <a:gd name="T37" fmla="*/ 88923 h 585"/>
              <a:gd name="T38" fmla="*/ 80180 w 572"/>
              <a:gd name="T39" fmla="*/ 123380 h 585"/>
              <a:gd name="T40" fmla="*/ 89922 w 572"/>
              <a:gd name="T41" fmla="*/ 123380 h 585"/>
              <a:gd name="T42" fmla="*/ 89922 w 572"/>
              <a:gd name="T43" fmla="*/ 88923 h 585"/>
              <a:gd name="T44" fmla="*/ 125141 w 572"/>
              <a:gd name="T45" fmla="*/ 88923 h 585"/>
              <a:gd name="T46" fmla="*/ 125141 w 572"/>
              <a:gd name="T47" fmla="*/ 78919 h 585"/>
              <a:gd name="T48" fmla="*/ 89922 w 572"/>
              <a:gd name="T49" fmla="*/ 78919 h 585"/>
              <a:gd name="T50" fmla="*/ 89922 w 572"/>
              <a:gd name="T51" fmla="*/ 44461 h 585"/>
              <a:gd name="T52" fmla="*/ 80180 w 572"/>
              <a:gd name="T53" fmla="*/ 44461 h 58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2"/>
              <a:gd name="T82" fmla="*/ 0 h 585"/>
              <a:gd name="T83" fmla="*/ 572 w 572"/>
              <a:gd name="T84" fmla="*/ 585 h 58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sz="9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8" name="Zoom In"/>
          <p:cNvSpPr>
            <a:spLocks noChangeAspect="1" noEditPoints="1"/>
          </p:cNvSpPr>
          <p:nvPr/>
        </p:nvSpPr>
        <p:spPr bwMode="auto">
          <a:xfrm>
            <a:off x="5286360" y="4560931"/>
            <a:ext cx="214313" cy="217487"/>
          </a:xfrm>
          <a:custGeom>
            <a:avLst/>
            <a:gdLst>
              <a:gd name="T0" fmla="*/ 85051 w 572"/>
              <a:gd name="T1" fmla="*/ 0 h 585"/>
              <a:gd name="T2" fmla="*/ 0 w 572"/>
              <a:gd name="T3" fmla="*/ 84106 h 585"/>
              <a:gd name="T4" fmla="*/ 85051 w 572"/>
              <a:gd name="T5" fmla="*/ 167842 h 585"/>
              <a:gd name="T6" fmla="*/ 134883 w 572"/>
              <a:gd name="T7" fmla="*/ 151910 h 585"/>
              <a:gd name="T8" fmla="*/ 200451 w 572"/>
              <a:gd name="T9" fmla="*/ 216749 h 585"/>
              <a:gd name="T10" fmla="*/ 214314 w 572"/>
              <a:gd name="T11" fmla="*/ 203040 h 585"/>
              <a:gd name="T12" fmla="*/ 149495 w 572"/>
              <a:gd name="T13" fmla="*/ 138571 h 585"/>
              <a:gd name="T14" fmla="*/ 170102 w 572"/>
              <a:gd name="T15" fmla="*/ 84106 h 585"/>
              <a:gd name="T16" fmla="*/ 85051 w 572"/>
              <a:gd name="T17" fmla="*/ 0 h 585"/>
              <a:gd name="T18" fmla="*/ 85051 w 572"/>
              <a:gd name="T19" fmla="*/ 10004 h 585"/>
              <a:gd name="T20" fmla="*/ 159986 w 572"/>
              <a:gd name="T21" fmla="*/ 84106 h 585"/>
              <a:gd name="T22" fmla="*/ 85051 w 572"/>
              <a:gd name="T23" fmla="*/ 158208 h 585"/>
              <a:gd name="T24" fmla="*/ 10116 w 572"/>
              <a:gd name="T25" fmla="*/ 84106 h 585"/>
              <a:gd name="T26" fmla="*/ 85051 w 572"/>
              <a:gd name="T27" fmla="*/ 10004 h 585"/>
              <a:gd name="T28" fmla="*/ 80180 w 572"/>
              <a:gd name="T29" fmla="*/ 44461 h 585"/>
              <a:gd name="T30" fmla="*/ 80180 w 572"/>
              <a:gd name="T31" fmla="*/ 78919 h 585"/>
              <a:gd name="T32" fmla="*/ 44961 w 572"/>
              <a:gd name="T33" fmla="*/ 78919 h 585"/>
              <a:gd name="T34" fmla="*/ 44961 w 572"/>
              <a:gd name="T35" fmla="*/ 88923 h 585"/>
              <a:gd name="T36" fmla="*/ 80180 w 572"/>
              <a:gd name="T37" fmla="*/ 88923 h 585"/>
              <a:gd name="T38" fmla="*/ 80180 w 572"/>
              <a:gd name="T39" fmla="*/ 123380 h 585"/>
              <a:gd name="T40" fmla="*/ 89922 w 572"/>
              <a:gd name="T41" fmla="*/ 123380 h 585"/>
              <a:gd name="T42" fmla="*/ 89922 w 572"/>
              <a:gd name="T43" fmla="*/ 88923 h 585"/>
              <a:gd name="T44" fmla="*/ 125141 w 572"/>
              <a:gd name="T45" fmla="*/ 88923 h 585"/>
              <a:gd name="T46" fmla="*/ 125141 w 572"/>
              <a:gd name="T47" fmla="*/ 78919 h 585"/>
              <a:gd name="T48" fmla="*/ 89922 w 572"/>
              <a:gd name="T49" fmla="*/ 78919 h 585"/>
              <a:gd name="T50" fmla="*/ 89922 w 572"/>
              <a:gd name="T51" fmla="*/ 44461 h 585"/>
              <a:gd name="T52" fmla="*/ 80180 w 572"/>
              <a:gd name="T53" fmla="*/ 44461 h 58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2"/>
              <a:gd name="T82" fmla="*/ 0 h 585"/>
              <a:gd name="T83" fmla="*/ 572 w 572"/>
              <a:gd name="T84" fmla="*/ 585 h 58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sz="9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9" name="Zoom In"/>
          <p:cNvSpPr>
            <a:spLocks noChangeAspect="1" noEditPoints="1"/>
          </p:cNvSpPr>
          <p:nvPr/>
        </p:nvSpPr>
        <p:spPr bwMode="auto">
          <a:xfrm>
            <a:off x="5286360" y="4846681"/>
            <a:ext cx="214313" cy="217487"/>
          </a:xfrm>
          <a:custGeom>
            <a:avLst/>
            <a:gdLst>
              <a:gd name="T0" fmla="*/ 85051 w 572"/>
              <a:gd name="T1" fmla="*/ 0 h 585"/>
              <a:gd name="T2" fmla="*/ 0 w 572"/>
              <a:gd name="T3" fmla="*/ 84106 h 585"/>
              <a:gd name="T4" fmla="*/ 85051 w 572"/>
              <a:gd name="T5" fmla="*/ 167842 h 585"/>
              <a:gd name="T6" fmla="*/ 134883 w 572"/>
              <a:gd name="T7" fmla="*/ 151910 h 585"/>
              <a:gd name="T8" fmla="*/ 200451 w 572"/>
              <a:gd name="T9" fmla="*/ 216749 h 585"/>
              <a:gd name="T10" fmla="*/ 214314 w 572"/>
              <a:gd name="T11" fmla="*/ 203040 h 585"/>
              <a:gd name="T12" fmla="*/ 149495 w 572"/>
              <a:gd name="T13" fmla="*/ 138571 h 585"/>
              <a:gd name="T14" fmla="*/ 170102 w 572"/>
              <a:gd name="T15" fmla="*/ 84106 h 585"/>
              <a:gd name="T16" fmla="*/ 85051 w 572"/>
              <a:gd name="T17" fmla="*/ 0 h 585"/>
              <a:gd name="T18" fmla="*/ 85051 w 572"/>
              <a:gd name="T19" fmla="*/ 10004 h 585"/>
              <a:gd name="T20" fmla="*/ 159986 w 572"/>
              <a:gd name="T21" fmla="*/ 84106 h 585"/>
              <a:gd name="T22" fmla="*/ 85051 w 572"/>
              <a:gd name="T23" fmla="*/ 158208 h 585"/>
              <a:gd name="T24" fmla="*/ 10116 w 572"/>
              <a:gd name="T25" fmla="*/ 84106 h 585"/>
              <a:gd name="T26" fmla="*/ 85051 w 572"/>
              <a:gd name="T27" fmla="*/ 10004 h 585"/>
              <a:gd name="T28" fmla="*/ 80180 w 572"/>
              <a:gd name="T29" fmla="*/ 44461 h 585"/>
              <a:gd name="T30" fmla="*/ 80180 w 572"/>
              <a:gd name="T31" fmla="*/ 78919 h 585"/>
              <a:gd name="T32" fmla="*/ 44961 w 572"/>
              <a:gd name="T33" fmla="*/ 78919 h 585"/>
              <a:gd name="T34" fmla="*/ 44961 w 572"/>
              <a:gd name="T35" fmla="*/ 88923 h 585"/>
              <a:gd name="T36" fmla="*/ 80180 w 572"/>
              <a:gd name="T37" fmla="*/ 88923 h 585"/>
              <a:gd name="T38" fmla="*/ 80180 w 572"/>
              <a:gd name="T39" fmla="*/ 123380 h 585"/>
              <a:gd name="T40" fmla="*/ 89922 w 572"/>
              <a:gd name="T41" fmla="*/ 123380 h 585"/>
              <a:gd name="T42" fmla="*/ 89922 w 572"/>
              <a:gd name="T43" fmla="*/ 88923 h 585"/>
              <a:gd name="T44" fmla="*/ 125141 w 572"/>
              <a:gd name="T45" fmla="*/ 88923 h 585"/>
              <a:gd name="T46" fmla="*/ 125141 w 572"/>
              <a:gd name="T47" fmla="*/ 78919 h 585"/>
              <a:gd name="T48" fmla="*/ 89922 w 572"/>
              <a:gd name="T49" fmla="*/ 78919 h 585"/>
              <a:gd name="T50" fmla="*/ 89922 w 572"/>
              <a:gd name="T51" fmla="*/ 44461 h 585"/>
              <a:gd name="T52" fmla="*/ 80180 w 572"/>
              <a:gd name="T53" fmla="*/ 44461 h 58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2"/>
              <a:gd name="T82" fmla="*/ 0 h 585"/>
              <a:gd name="T83" fmla="*/ 572 w 572"/>
              <a:gd name="T84" fmla="*/ 585 h 58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sz="9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0" name="Zoom In"/>
          <p:cNvSpPr>
            <a:spLocks noChangeAspect="1" noEditPoints="1"/>
          </p:cNvSpPr>
          <p:nvPr/>
        </p:nvSpPr>
        <p:spPr bwMode="auto">
          <a:xfrm>
            <a:off x="5286360" y="5132431"/>
            <a:ext cx="214313" cy="217487"/>
          </a:xfrm>
          <a:custGeom>
            <a:avLst/>
            <a:gdLst>
              <a:gd name="T0" fmla="*/ 85051 w 572"/>
              <a:gd name="T1" fmla="*/ 0 h 585"/>
              <a:gd name="T2" fmla="*/ 0 w 572"/>
              <a:gd name="T3" fmla="*/ 84106 h 585"/>
              <a:gd name="T4" fmla="*/ 85051 w 572"/>
              <a:gd name="T5" fmla="*/ 167842 h 585"/>
              <a:gd name="T6" fmla="*/ 134883 w 572"/>
              <a:gd name="T7" fmla="*/ 151910 h 585"/>
              <a:gd name="T8" fmla="*/ 200451 w 572"/>
              <a:gd name="T9" fmla="*/ 216749 h 585"/>
              <a:gd name="T10" fmla="*/ 214314 w 572"/>
              <a:gd name="T11" fmla="*/ 203040 h 585"/>
              <a:gd name="T12" fmla="*/ 149495 w 572"/>
              <a:gd name="T13" fmla="*/ 138571 h 585"/>
              <a:gd name="T14" fmla="*/ 170102 w 572"/>
              <a:gd name="T15" fmla="*/ 84106 h 585"/>
              <a:gd name="T16" fmla="*/ 85051 w 572"/>
              <a:gd name="T17" fmla="*/ 0 h 585"/>
              <a:gd name="T18" fmla="*/ 85051 w 572"/>
              <a:gd name="T19" fmla="*/ 10004 h 585"/>
              <a:gd name="T20" fmla="*/ 159986 w 572"/>
              <a:gd name="T21" fmla="*/ 84106 h 585"/>
              <a:gd name="T22" fmla="*/ 85051 w 572"/>
              <a:gd name="T23" fmla="*/ 158208 h 585"/>
              <a:gd name="T24" fmla="*/ 10116 w 572"/>
              <a:gd name="T25" fmla="*/ 84106 h 585"/>
              <a:gd name="T26" fmla="*/ 85051 w 572"/>
              <a:gd name="T27" fmla="*/ 10004 h 585"/>
              <a:gd name="T28" fmla="*/ 80180 w 572"/>
              <a:gd name="T29" fmla="*/ 44461 h 585"/>
              <a:gd name="T30" fmla="*/ 80180 w 572"/>
              <a:gd name="T31" fmla="*/ 78919 h 585"/>
              <a:gd name="T32" fmla="*/ 44961 w 572"/>
              <a:gd name="T33" fmla="*/ 78919 h 585"/>
              <a:gd name="T34" fmla="*/ 44961 w 572"/>
              <a:gd name="T35" fmla="*/ 88923 h 585"/>
              <a:gd name="T36" fmla="*/ 80180 w 572"/>
              <a:gd name="T37" fmla="*/ 88923 h 585"/>
              <a:gd name="T38" fmla="*/ 80180 w 572"/>
              <a:gd name="T39" fmla="*/ 123380 h 585"/>
              <a:gd name="T40" fmla="*/ 89922 w 572"/>
              <a:gd name="T41" fmla="*/ 123380 h 585"/>
              <a:gd name="T42" fmla="*/ 89922 w 572"/>
              <a:gd name="T43" fmla="*/ 88923 h 585"/>
              <a:gd name="T44" fmla="*/ 125141 w 572"/>
              <a:gd name="T45" fmla="*/ 88923 h 585"/>
              <a:gd name="T46" fmla="*/ 125141 w 572"/>
              <a:gd name="T47" fmla="*/ 78919 h 585"/>
              <a:gd name="T48" fmla="*/ 89922 w 572"/>
              <a:gd name="T49" fmla="*/ 78919 h 585"/>
              <a:gd name="T50" fmla="*/ 89922 w 572"/>
              <a:gd name="T51" fmla="*/ 44461 h 585"/>
              <a:gd name="T52" fmla="*/ 80180 w 572"/>
              <a:gd name="T53" fmla="*/ 44461 h 58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2"/>
              <a:gd name="T82" fmla="*/ 0 h 585"/>
              <a:gd name="T83" fmla="*/ 572 w 572"/>
              <a:gd name="T84" fmla="*/ 585 h 58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sz="9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2" name="Line 15"/>
          <p:cNvSpPr>
            <a:spLocks noChangeShapeType="1"/>
          </p:cNvSpPr>
          <p:nvPr/>
        </p:nvSpPr>
        <p:spPr bwMode="auto">
          <a:xfrm>
            <a:off x="6117165" y="6522509"/>
            <a:ext cx="593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3" name="Browser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4940" y="1585384"/>
            <a:ext cx="5929313" cy="4929188"/>
            <a:chOff x="595684" y="1261242"/>
            <a:chExt cx="6668461" cy="4352545"/>
          </a:xfrm>
        </p:grpSpPr>
        <p:sp>
          <p:nvSpPr>
            <p:cNvPr id="224" name="Window Body"/>
            <p:cNvSpPr/>
            <p:nvPr>
              <p:custDataLst>
                <p:tags r:id="rId19"/>
              </p:custDataLst>
            </p:nvPr>
          </p:nvSpPr>
          <p:spPr>
            <a:xfrm>
              <a:off x="595684" y="1733644"/>
              <a:ext cx="6668461" cy="3880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3200" b="1" dirty="0" smtClean="0">
                  <a:solidFill>
                    <a:srgbClr val="92D050"/>
                  </a:solidFill>
                  <a:cs typeface="Segoe UI" panose="020B0502040204020203" pitchFamily="34" charset="0"/>
                </a:rPr>
                <a:t>                                  </a:t>
              </a:r>
              <a:endParaRPr lang="en-US" altLang="ko-KR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b="1" dirty="0" smtClean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25" name="Title Bar"/>
            <p:cNvSpPr/>
            <p:nvPr>
              <p:custDataLst>
                <p:tags r:id="rId20"/>
              </p:custDataLst>
            </p:nvPr>
          </p:nvSpPr>
          <p:spPr>
            <a:xfrm>
              <a:off x="595684" y="1261242"/>
              <a:ext cx="6668461" cy="4738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Menu Button"/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6996609" y="1532819"/>
              <a:ext cx="167825" cy="99526"/>
            </a:xfrm>
            <a:custGeom>
              <a:avLst/>
              <a:gdLst>
                <a:gd name="T0" fmla="*/ 0 w 415"/>
                <a:gd name="T1" fmla="*/ 32056388 h 309"/>
                <a:gd name="T2" fmla="*/ 67868031 w 415"/>
                <a:gd name="T3" fmla="*/ 32056388 h 309"/>
                <a:gd name="T4" fmla="*/ 0 w 415"/>
                <a:gd name="T5" fmla="*/ 16080051 h 309"/>
                <a:gd name="T6" fmla="*/ 67868031 w 415"/>
                <a:gd name="T7" fmla="*/ 16080051 h 309"/>
                <a:gd name="T8" fmla="*/ 0 w 415"/>
                <a:gd name="T9" fmla="*/ 0 h 309"/>
                <a:gd name="T10" fmla="*/ 67868031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5"/>
                <a:gd name="T19" fmla="*/ 0 h 309"/>
                <a:gd name="T20" fmla="*/ 415 w 415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Close Button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026973" y="1324153"/>
              <a:ext cx="110693" cy="84107"/>
            </a:xfrm>
            <a:custGeom>
              <a:avLst/>
              <a:gdLst>
                <a:gd name="T0" fmla="*/ 48239924 w 254"/>
                <a:gd name="T1" fmla="*/ 0 h 254"/>
                <a:gd name="T2" fmla="*/ 0 w 254"/>
                <a:gd name="T3" fmla="*/ 27850348 h 254"/>
                <a:gd name="T4" fmla="*/ 0 w 254"/>
                <a:gd name="T5" fmla="*/ 0 h 254"/>
                <a:gd name="T6" fmla="*/ 48239924 w 254"/>
                <a:gd name="T7" fmla="*/ 27850348 h 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54"/>
                <a:gd name="T14" fmla="*/ 254 w 254"/>
                <a:gd name="T15" fmla="*/ 254 h 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Address Box"/>
            <p:cNvSpPr/>
            <p:nvPr>
              <p:custDataLst>
                <p:tags r:id="rId23"/>
              </p:custDataLst>
            </p:nvPr>
          </p:nvSpPr>
          <p:spPr>
            <a:xfrm>
              <a:off x="1611576" y="1477117"/>
              <a:ext cx="5284777" cy="21026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Document Icon"/>
            <p:cNvSpPr>
              <a:spLocks noChangeAspect="1"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696764" y="1523708"/>
              <a:ext cx="105338" cy="117749"/>
            </a:xfrm>
            <a:custGeom>
              <a:avLst/>
              <a:gdLst>
                <a:gd name="T0" fmla="*/ 25113789 w 260"/>
                <a:gd name="T1" fmla="*/ 720611 h 367"/>
                <a:gd name="T2" fmla="*/ 25113789 w 260"/>
                <a:gd name="T3" fmla="*/ 11117496 h 367"/>
                <a:gd name="T4" fmla="*/ 41528284 w 260"/>
                <a:gd name="T5" fmla="*/ 11117496 h 367"/>
                <a:gd name="T6" fmla="*/ 0 w 260"/>
                <a:gd name="T7" fmla="*/ 0 h 367"/>
                <a:gd name="T8" fmla="*/ 0 w 260"/>
                <a:gd name="T9" fmla="*/ 37778818 h 367"/>
                <a:gd name="T10" fmla="*/ 42677278 w 260"/>
                <a:gd name="T11" fmla="*/ 37778818 h 367"/>
                <a:gd name="T12" fmla="*/ 42677278 w 260"/>
                <a:gd name="T13" fmla="*/ 10293893 h 367"/>
                <a:gd name="T14" fmla="*/ 26427272 w 260"/>
                <a:gd name="T15" fmla="*/ 102990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0"/>
                <a:gd name="T28" fmla="*/ 0 h 367"/>
                <a:gd name="T29" fmla="*/ 260 w 260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0" name="Navigation Buttons"/>
            <p:cNvGrpSpPr>
              <a:grpSpLocks/>
            </p:cNvGrpSpPr>
            <p:nvPr/>
          </p:nvGrpSpPr>
          <p:grpSpPr bwMode="auto">
            <a:xfrm>
              <a:off x="737292" y="1506185"/>
              <a:ext cx="721297" cy="152793"/>
              <a:chOff x="737292" y="1506185"/>
              <a:chExt cx="721297" cy="152793"/>
            </a:xfrm>
          </p:grpSpPr>
          <p:sp>
            <p:nvSpPr>
              <p:cNvPr id="231" name="Back Button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37292" y="1529315"/>
                <a:ext cx="171397" cy="106535"/>
              </a:xfrm>
              <a:custGeom>
                <a:avLst/>
                <a:gdLst>
                  <a:gd name="T0" fmla="*/ 26105018 w 423"/>
                  <a:gd name="T1" fmla="*/ 34185860 h 332"/>
                  <a:gd name="T2" fmla="*/ 0 w 423"/>
                  <a:gd name="T3" fmla="*/ 17093090 h 332"/>
                  <a:gd name="T4" fmla="*/ 26105018 w 423"/>
                  <a:gd name="T5" fmla="*/ 0 h 332"/>
                  <a:gd name="T6" fmla="*/ 2462768 w 423"/>
                  <a:gd name="T7" fmla="*/ 17093090 h 332"/>
                  <a:gd name="T8" fmla="*/ 69449016 w 423"/>
                  <a:gd name="T9" fmla="*/ 17093090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332"/>
                  <a:gd name="T17" fmla="*/ 423 w 423"/>
                  <a:gd name="T18" fmla="*/ 332 h 3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2" name="Forward Button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08671" y="1529315"/>
                <a:ext cx="171397" cy="106535"/>
              </a:xfrm>
              <a:custGeom>
                <a:avLst/>
                <a:gdLst>
                  <a:gd name="T0" fmla="*/ 43508095 w 423"/>
                  <a:gd name="T1" fmla="*/ 0 h 332"/>
                  <a:gd name="T2" fmla="*/ 69449016 w 423"/>
                  <a:gd name="T3" fmla="*/ 17093090 h 332"/>
                  <a:gd name="T4" fmla="*/ 43508095 w 423"/>
                  <a:gd name="T5" fmla="*/ 34185860 h 332"/>
                  <a:gd name="T6" fmla="*/ 66986249 w 423"/>
                  <a:gd name="T7" fmla="*/ 17093090 h 332"/>
                  <a:gd name="T8" fmla="*/ 0 w 423"/>
                  <a:gd name="T9" fmla="*/ 17093090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332"/>
                  <a:gd name="T17" fmla="*/ 423 w 423"/>
                  <a:gd name="T18" fmla="*/ 332 h 3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3" name="Reload Button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80050" y="1506185"/>
                <a:ext cx="178539" cy="152793"/>
              </a:xfrm>
              <a:custGeom>
                <a:avLst/>
                <a:gdLst>
                  <a:gd name="T0" fmla="*/ 72281580 w 441"/>
                  <a:gd name="T1" fmla="*/ 727217 h 474"/>
                  <a:gd name="T2" fmla="*/ 72281580 w 441"/>
                  <a:gd name="T3" fmla="*/ 14962755 h 474"/>
                  <a:gd name="T4" fmla="*/ 48515645 w 441"/>
                  <a:gd name="T5" fmla="*/ 14962755 h 474"/>
                  <a:gd name="T6" fmla="*/ 71789687 w 441"/>
                  <a:gd name="T7" fmla="*/ 32107807 h 474"/>
                  <a:gd name="T8" fmla="*/ 27207972 w 441"/>
                  <a:gd name="T9" fmla="*/ 45096186 h 474"/>
                  <a:gd name="T10" fmla="*/ 6720112 w 441"/>
                  <a:gd name="T11" fmla="*/ 16833019 h 474"/>
                  <a:gd name="T12" fmla="*/ 51301824 w 441"/>
                  <a:gd name="T13" fmla="*/ 3844646 h 474"/>
                  <a:gd name="T14" fmla="*/ 70150853 w 441"/>
                  <a:gd name="T15" fmla="*/ 14443130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1"/>
                  <a:gd name="T25" fmla="*/ 0 h 474"/>
                  <a:gd name="T26" fmla="*/ 441 w 441"/>
                  <a:gd name="T27" fmla="*/ 474 h 4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234" name="Line"/>
          <p:cNvCxnSpPr>
            <a:cxnSpLocks/>
          </p:cNvCxnSpPr>
          <p:nvPr/>
        </p:nvCxnSpPr>
        <p:spPr bwMode="auto">
          <a:xfrm>
            <a:off x="6094940" y="2942697"/>
            <a:ext cx="5929313" cy="158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Button"/>
          <p:cNvSpPr/>
          <p:nvPr/>
        </p:nvSpPr>
        <p:spPr>
          <a:xfrm>
            <a:off x="7237940" y="251407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공지사항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Button"/>
          <p:cNvSpPr/>
          <p:nvPr/>
        </p:nvSpPr>
        <p:spPr>
          <a:xfrm>
            <a:off x="8095190" y="251407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재고관리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Button"/>
          <p:cNvSpPr/>
          <p:nvPr/>
        </p:nvSpPr>
        <p:spPr>
          <a:xfrm>
            <a:off x="8952440" y="251407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상품관리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" name="Button"/>
          <p:cNvSpPr/>
          <p:nvPr/>
        </p:nvSpPr>
        <p:spPr>
          <a:xfrm>
            <a:off x="9809690" y="251407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매장관리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Button"/>
          <p:cNvSpPr/>
          <p:nvPr/>
        </p:nvSpPr>
        <p:spPr>
          <a:xfrm>
            <a:off x="10666940" y="2514072"/>
            <a:ext cx="815975" cy="3349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4008" bIns="6400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발주관리</a:t>
            </a:r>
            <a:endParaRPr lang="en-US" sz="12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Text Box"/>
          <p:cNvSpPr/>
          <p:nvPr/>
        </p:nvSpPr>
        <p:spPr>
          <a:xfrm>
            <a:off x="10309753" y="2228322"/>
            <a:ext cx="785812" cy="2413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Page</a:t>
            </a:r>
          </a:p>
        </p:txBody>
      </p:sp>
      <p:sp>
        <p:nvSpPr>
          <p:cNvPr id="241" name="Text Box"/>
          <p:cNvSpPr/>
          <p:nvPr/>
        </p:nvSpPr>
        <p:spPr>
          <a:xfrm>
            <a:off x="11167003" y="2228322"/>
            <a:ext cx="785812" cy="2413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800" bIns="508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2" name="Line"/>
          <p:cNvCxnSpPr>
            <a:cxnSpLocks/>
          </p:cNvCxnSpPr>
          <p:nvPr/>
        </p:nvCxnSpPr>
        <p:spPr bwMode="auto">
          <a:xfrm rot="5400000">
            <a:off x="5521853" y="4728634"/>
            <a:ext cx="3573462" cy="15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Menu Bar"/>
          <p:cNvGrpSpPr/>
          <p:nvPr>
            <p:custDataLst>
              <p:tags r:id="rId8"/>
            </p:custDataLst>
          </p:nvPr>
        </p:nvGrpSpPr>
        <p:grpSpPr>
          <a:xfrm>
            <a:off x="6166347" y="3157004"/>
            <a:ext cx="1071568" cy="839659"/>
            <a:chOff x="438150" y="1261242"/>
            <a:chExt cx="1159640" cy="480597"/>
          </a:xfrm>
          <a:solidFill>
            <a:srgbClr val="FFFFFF"/>
          </a:solidFill>
        </p:grpSpPr>
        <p:sp>
          <p:nvSpPr>
            <p:cNvPr id="244" name="Item"/>
            <p:cNvSpPr/>
            <p:nvPr/>
          </p:nvSpPr>
          <p:spPr>
            <a:xfrm>
              <a:off x="438150" y="1261242"/>
              <a:ext cx="1159640" cy="2402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발주요청내역</a:t>
              </a:r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Chevron"/>
            <p:cNvSpPr>
              <a:spLocks noChangeAspect="1"/>
            </p:cNvSpPr>
            <p:nvPr/>
          </p:nvSpPr>
          <p:spPr bwMode="auto">
            <a:xfrm rot="16200000">
              <a:off x="1452368" y="1355805"/>
              <a:ext cx="41796" cy="4466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Item"/>
            <p:cNvSpPr/>
            <p:nvPr/>
          </p:nvSpPr>
          <p:spPr>
            <a:xfrm>
              <a:off x="438150" y="1501541"/>
              <a:ext cx="1159640" cy="24029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발주완료내역</a:t>
              </a:r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Chevron"/>
            <p:cNvSpPr>
              <a:spLocks noChangeAspect="1"/>
            </p:cNvSpPr>
            <p:nvPr/>
          </p:nvSpPr>
          <p:spPr bwMode="auto">
            <a:xfrm rot="16200000">
              <a:off x="1452367" y="1596104"/>
              <a:ext cx="41797" cy="4466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8" name="Button"/>
          <p:cNvSpPr>
            <a:spLocks/>
          </p:cNvSpPr>
          <p:nvPr/>
        </p:nvSpPr>
        <p:spPr bwMode="auto">
          <a:xfrm>
            <a:off x="10381190" y="4085697"/>
            <a:ext cx="714375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9" name="Panel"/>
          <p:cNvSpPr/>
          <p:nvPr/>
        </p:nvSpPr>
        <p:spPr>
          <a:xfrm>
            <a:off x="6166378" y="2228322"/>
            <a:ext cx="1000125" cy="6429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200" b="1" dirty="0" smtClean="0">
                <a:solidFill>
                  <a:schemeClr val="bg2"/>
                </a:solidFill>
                <a:cs typeface="Segoe UI" panose="020B0502040204020203" pitchFamily="34" charset="0"/>
              </a:rPr>
              <a:t>로고</a:t>
            </a:r>
            <a:endParaRPr lang="en-US" sz="3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0" name="Circle"/>
          <p:cNvSpPr>
            <a:spLocks/>
          </p:cNvSpPr>
          <p:nvPr/>
        </p:nvSpPr>
        <p:spPr bwMode="auto">
          <a:xfrm>
            <a:off x="7095065" y="3014134"/>
            <a:ext cx="642938" cy="500063"/>
          </a:xfrm>
          <a:custGeom>
            <a:avLst/>
            <a:gdLst>
              <a:gd name="T0" fmla="*/ 412289 w 8736"/>
              <a:gd name="T1" fmla="*/ 0 h 6239"/>
              <a:gd name="T2" fmla="*/ 632344 w 8736"/>
              <a:gd name="T3" fmla="*/ 215928 h 6239"/>
              <a:gd name="T4" fmla="*/ 534166 w 8736"/>
              <a:gd name="T5" fmla="*/ 414544 h 6239"/>
              <a:gd name="T6" fmla="*/ 173394 w 8736"/>
              <a:gd name="T7" fmla="*/ 447006 h 6239"/>
              <a:gd name="T8" fmla="*/ 30616 w 8736"/>
              <a:gd name="T9" fmla="*/ 210558 h 6239"/>
              <a:gd name="T10" fmla="*/ 153523 w 8736"/>
              <a:gd name="T11" fmla="*/ 101552 h 6239"/>
              <a:gd name="T12" fmla="*/ 506420 w 8736"/>
              <a:gd name="T13" fmla="*/ 127441 h 6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36"/>
              <a:gd name="T22" fmla="*/ 0 h 6239"/>
              <a:gd name="T23" fmla="*/ 8736 w 8736"/>
              <a:gd name="T24" fmla="*/ 6239 h 6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002060"/>
            </a:solidFill>
            <a:round/>
            <a:headEnd/>
            <a:tailEnd/>
          </a:ln>
        </p:spPr>
        <p:txBody>
          <a:bodyPr anchor="ctr"/>
          <a:lstStyle/>
          <a:p>
            <a:pPr algn="ctr" latinLnBrk="0"/>
            <a:r>
              <a:rPr lang="en-US" altLang="ko-KR">
                <a:solidFill>
                  <a:srgbClr val="002060"/>
                </a:solidFill>
                <a:latin typeface="Segoe Print" pitchFamily="2" charset="0"/>
              </a:rPr>
              <a:t>12</a:t>
            </a:r>
          </a:p>
        </p:txBody>
      </p:sp>
      <p:sp>
        <p:nvSpPr>
          <p:cNvPr id="251" name="Circle"/>
          <p:cNvSpPr>
            <a:spLocks/>
          </p:cNvSpPr>
          <p:nvPr/>
        </p:nvSpPr>
        <p:spPr bwMode="auto">
          <a:xfrm>
            <a:off x="7095065" y="3442759"/>
            <a:ext cx="642938" cy="500063"/>
          </a:xfrm>
          <a:custGeom>
            <a:avLst/>
            <a:gdLst>
              <a:gd name="T0" fmla="*/ 412289 w 8736"/>
              <a:gd name="T1" fmla="*/ 0 h 6239"/>
              <a:gd name="T2" fmla="*/ 632344 w 8736"/>
              <a:gd name="T3" fmla="*/ 215928 h 6239"/>
              <a:gd name="T4" fmla="*/ 534166 w 8736"/>
              <a:gd name="T5" fmla="*/ 414544 h 6239"/>
              <a:gd name="T6" fmla="*/ 173394 w 8736"/>
              <a:gd name="T7" fmla="*/ 447006 h 6239"/>
              <a:gd name="T8" fmla="*/ 30616 w 8736"/>
              <a:gd name="T9" fmla="*/ 210558 h 6239"/>
              <a:gd name="T10" fmla="*/ 153523 w 8736"/>
              <a:gd name="T11" fmla="*/ 101552 h 6239"/>
              <a:gd name="T12" fmla="*/ 506420 w 8736"/>
              <a:gd name="T13" fmla="*/ 127441 h 6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36"/>
              <a:gd name="T22" fmla="*/ 0 h 6239"/>
              <a:gd name="T23" fmla="*/ 8736 w 8736"/>
              <a:gd name="T24" fmla="*/ 6239 h 6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36" h="6239">
                <a:moveTo>
                  <a:pt x="5602" y="0"/>
                </a:moveTo>
                <a:cubicBezTo>
                  <a:pt x="7067" y="285"/>
                  <a:pt x="8381" y="1274"/>
                  <a:pt x="8592" y="2694"/>
                </a:cubicBezTo>
                <a:cubicBezTo>
                  <a:pt x="8736" y="3670"/>
                  <a:pt x="8201" y="4685"/>
                  <a:pt x="7258" y="5172"/>
                </a:cubicBezTo>
                <a:cubicBezTo>
                  <a:pt x="5706" y="5975"/>
                  <a:pt x="4086" y="6239"/>
                  <a:pt x="2356" y="5577"/>
                </a:cubicBezTo>
                <a:cubicBezTo>
                  <a:pt x="1311" y="5177"/>
                  <a:pt x="0" y="3732"/>
                  <a:pt x="416" y="2627"/>
                </a:cubicBezTo>
                <a:cubicBezTo>
                  <a:pt x="677" y="1933"/>
                  <a:pt x="1462" y="1530"/>
                  <a:pt x="2086" y="1267"/>
                </a:cubicBezTo>
                <a:cubicBezTo>
                  <a:pt x="3292" y="757"/>
                  <a:pt x="6055" y="433"/>
                  <a:pt x="6881" y="1590"/>
                </a:cubicBezTo>
              </a:path>
            </a:pathLst>
          </a:custGeom>
          <a:noFill/>
          <a:ln w="38100" cap="rnd">
            <a:solidFill>
              <a:srgbClr val="002060"/>
            </a:solidFill>
            <a:round/>
            <a:headEnd/>
            <a:tailEnd/>
          </a:ln>
        </p:spPr>
        <p:txBody>
          <a:bodyPr anchor="ctr"/>
          <a:lstStyle/>
          <a:p>
            <a:pPr algn="ctr" latinLnBrk="0"/>
            <a:r>
              <a:rPr lang="en-US" altLang="ko-KR">
                <a:solidFill>
                  <a:srgbClr val="002060"/>
                </a:solidFill>
                <a:latin typeface="Segoe Print" pitchFamily="2" charset="0"/>
              </a:rPr>
              <a:t>13</a:t>
            </a:r>
          </a:p>
        </p:txBody>
      </p:sp>
      <p:graphicFrame>
        <p:nvGraphicFramePr>
          <p:cNvPr id="252" name="표 251"/>
          <p:cNvGraphicFramePr>
            <a:graphicFrameLocks noGrp="1"/>
          </p:cNvGraphicFramePr>
          <p:nvPr/>
        </p:nvGraphicFramePr>
        <p:xfrm>
          <a:off x="8023753" y="3799947"/>
          <a:ext cx="1922146" cy="1371600"/>
        </p:xfrm>
        <a:graphic>
          <a:graphicData uri="http://schemas.openxmlformats.org/drawingml/2006/table">
            <a:tbl>
              <a:tblPr firstRow="1" bandRow="1"/>
              <a:tblGrid>
                <a:gridCol w="1000131"/>
                <a:gridCol w="9220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매장</a:t>
                      </a:r>
                      <a:r>
                        <a:rPr lang="en-US" altLang="ko-KR" sz="12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2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매장명</a:t>
                      </a:r>
                      <a:endParaRPr lang="en-US" sz="12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" name="Zoom In"/>
          <p:cNvSpPr>
            <a:spLocks noChangeAspect="1" noEditPoints="1"/>
          </p:cNvSpPr>
          <p:nvPr/>
        </p:nvSpPr>
        <p:spPr bwMode="auto">
          <a:xfrm>
            <a:off x="10024003" y="4085697"/>
            <a:ext cx="214312" cy="217487"/>
          </a:xfrm>
          <a:custGeom>
            <a:avLst/>
            <a:gdLst>
              <a:gd name="T0" fmla="*/ 85051 w 572"/>
              <a:gd name="T1" fmla="*/ 0 h 585"/>
              <a:gd name="T2" fmla="*/ 0 w 572"/>
              <a:gd name="T3" fmla="*/ 84106 h 585"/>
              <a:gd name="T4" fmla="*/ 85051 w 572"/>
              <a:gd name="T5" fmla="*/ 167842 h 585"/>
              <a:gd name="T6" fmla="*/ 134883 w 572"/>
              <a:gd name="T7" fmla="*/ 151910 h 585"/>
              <a:gd name="T8" fmla="*/ 200451 w 572"/>
              <a:gd name="T9" fmla="*/ 216749 h 585"/>
              <a:gd name="T10" fmla="*/ 214314 w 572"/>
              <a:gd name="T11" fmla="*/ 203040 h 585"/>
              <a:gd name="T12" fmla="*/ 149495 w 572"/>
              <a:gd name="T13" fmla="*/ 138571 h 585"/>
              <a:gd name="T14" fmla="*/ 170102 w 572"/>
              <a:gd name="T15" fmla="*/ 84106 h 585"/>
              <a:gd name="T16" fmla="*/ 85051 w 572"/>
              <a:gd name="T17" fmla="*/ 0 h 585"/>
              <a:gd name="T18" fmla="*/ 85051 w 572"/>
              <a:gd name="T19" fmla="*/ 10004 h 585"/>
              <a:gd name="T20" fmla="*/ 159986 w 572"/>
              <a:gd name="T21" fmla="*/ 84106 h 585"/>
              <a:gd name="T22" fmla="*/ 85051 w 572"/>
              <a:gd name="T23" fmla="*/ 158208 h 585"/>
              <a:gd name="T24" fmla="*/ 10116 w 572"/>
              <a:gd name="T25" fmla="*/ 84106 h 585"/>
              <a:gd name="T26" fmla="*/ 85051 w 572"/>
              <a:gd name="T27" fmla="*/ 10004 h 585"/>
              <a:gd name="T28" fmla="*/ 80180 w 572"/>
              <a:gd name="T29" fmla="*/ 44461 h 585"/>
              <a:gd name="T30" fmla="*/ 80180 w 572"/>
              <a:gd name="T31" fmla="*/ 78919 h 585"/>
              <a:gd name="T32" fmla="*/ 44961 w 572"/>
              <a:gd name="T33" fmla="*/ 78919 h 585"/>
              <a:gd name="T34" fmla="*/ 44961 w 572"/>
              <a:gd name="T35" fmla="*/ 88923 h 585"/>
              <a:gd name="T36" fmla="*/ 80180 w 572"/>
              <a:gd name="T37" fmla="*/ 88923 h 585"/>
              <a:gd name="T38" fmla="*/ 80180 w 572"/>
              <a:gd name="T39" fmla="*/ 123380 h 585"/>
              <a:gd name="T40" fmla="*/ 89922 w 572"/>
              <a:gd name="T41" fmla="*/ 123380 h 585"/>
              <a:gd name="T42" fmla="*/ 89922 w 572"/>
              <a:gd name="T43" fmla="*/ 88923 h 585"/>
              <a:gd name="T44" fmla="*/ 125141 w 572"/>
              <a:gd name="T45" fmla="*/ 88923 h 585"/>
              <a:gd name="T46" fmla="*/ 125141 w 572"/>
              <a:gd name="T47" fmla="*/ 78919 h 585"/>
              <a:gd name="T48" fmla="*/ 89922 w 572"/>
              <a:gd name="T49" fmla="*/ 78919 h 585"/>
              <a:gd name="T50" fmla="*/ 89922 w 572"/>
              <a:gd name="T51" fmla="*/ 44461 h 585"/>
              <a:gd name="T52" fmla="*/ 80180 w 572"/>
              <a:gd name="T53" fmla="*/ 44461 h 58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2"/>
              <a:gd name="T82" fmla="*/ 0 h 585"/>
              <a:gd name="T83" fmla="*/ 572 w 572"/>
              <a:gd name="T84" fmla="*/ 585 h 58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sz="9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4" name="Zoom In"/>
          <p:cNvSpPr>
            <a:spLocks noChangeAspect="1" noEditPoints="1"/>
          </p:cNvSpPr>
          <p:nvPr/>
        </p:nvSpPr>
        <p:spPr bwMode="auto">
          <a:xfrm>
            <a:off x="10024003" y="4371447"/>
            <a:ext cx="214312" cy="217487"/>
          </a:xfrm>
          <a:custGeom>
            <a:avLst/>
            <a:gdLst>
              <a:gd name="T0" fmla="*/ 85051 w 572"/>
              <a:gd name="T1" fmla="*/ 0 h 585"/>
              <a:gd name="T2" fmla="*/ 0 w 572"/>
              <a:gd name="T3" fmla="*/ 84106 h 585"/>
              <a:gd name="T4" fmla="*/ 85051 w 572"/>
              <a:gd name="T5" fmla="*/ 167842 h 585"/>
              <a:gd name="T6" fmla="*/ 134883 w 572"/>
              <a:gd name="T7" fmla="*/ 151910 h 585"/>
              <a:gd name="T8" fmla="*/ 200451 w 572"/>
              <a:gd name="T9" fmla="*/ 216749 h 585"/>
              <a:gd name="T10" fmla="*/ 214314 w 572"/>
              <a:gd name="T11" fmla="*/ 203040 h 585"/>
              <a:gd name="T12" fmla="*/ 149495 w 572"/>
              <a:gd name="T13" fmla="*/ 138571 h 585"/>
              <a:gd name="T14" fmla="*/ 170102 w 572"/>
              <a:gd name="T15" fmla="*/ 84106 h 585"/>
              <a:gd name="T16" fmla="*/ 85051 w 572"/>
              <a:gd name="T17" fmla="*/ 0 h 585"/>
              <a:gd name="T18" fmla="*/ 85051 w 572"/>
              <a:gd name="T19" fmla="*/ 10004 h 585"/>
              <a:gd name="T20" fmla="*/ 159986 w 572"/>
              <a:gd name="T21" fmla="*/ 84106 h 585"/>
              <a:gd name="T22" fmla="*/ 85051 w 572"/>
              <a:gd name="T23" fmla="*/ 158208 h 585"/>
              <a:gd name="T24" fmla="*/ 10116 w 572"/>
              <a:gd name="T25" fmla="*/ 84106 h 585"/>
              <a:gd name="T26" fmla="*/ 85051 w 572"/>
              <a:gd name="T27" fmla="*/ 10004 h 585"/>
              <a:gd name="T28" fmla="*/ 80180 w 572"/>
              <a:gd name="T29" fmla="*/ 44461 h 585"/>
              <a:gd name="T30" fmla="*/ 80180 w 572"/>
              <a:gd name="T31" fmla="*/ 78919 h 585"/>
              <a:gd name="T32" fmla="*/ 44961 w 572"/>
              <a:gd name="T33" fmla="*/ 78919 h 585"/>
              <a:gd name="T34" fmla="*/ 44961 w 572"/>
              <a:gd name="T35" fmla="*/ 88923 h 585"/>
              <a:gd name="T36" fmla="*/ 80180 w 572"/>
              <a:gd name="T37" fmla="*/ 88923 h 585"/>
              <a:gd name="T38" fmla="*/ 80180 w 572"/>
              <a:gd name="T39" fmla="*/ 123380 h 585"/>
              <a:gd name="T40" fmla="*/ 89922 w 572"/>
              <a:gd name="T41" fmla="*/ 123380 h 585"/>
              <a:gd name="T42" fmla="*/ 89922 w 572"/>
              <a:gd name="T43" fmla="*/ 88923 h 585"/>
              <a:gd name="T44" fmla="*/ 125141 w 572"/>
              <a:gd name="T45" fmla="*/ 88923 h 585"/>
              <a:gd name="T46" fmla="*/ 125141 w 572"/>
              <a:gd name="T47" fmla="*/ 78919 h 585"/>
              <a:gd name="T48" fmla="*/ 89922 w 572"/>
              <a:gd name="T49" fmla="*/ 78919 h 585"/>
              <a:gd name="T50" fmla="*/ 89922 w 572"/>
              <a:gd name="T51" fmla="*/ 44461 h 585"/>
              <a:gd name="T52" fmla="*/ 80180 w 572"/>
              <a:gd name="T53" fmla="*/ 44461 h 58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2"/>
              <a:gd name="T82" fmla="*/ 0 h 585"/>
              <a:gd name="T83" fmla="*/ 572 w 572"/>
              <a:gd name="T84" fmla="*/ 585 h 58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sz="9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5" name="Button"/>
          <p:cNvSpPr>
            <a:spLocks/>
          </p:cNvSpPr>
          <p:nvPr/>
        </p:nvSpPr>
        <p:spPr bwMode="auto">
          <a:xfrm>
            <a:off x="10381190" y="4371447"/>
            <a:ext cx="714375" cy="2413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승인취소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1" name="Browser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456765" y="4214813"/>
            <a:ext cx="2359025" cy="2214562"/>
            <a:chOff x="595682" y="1261242"/>
            <a:chExt cx="6668464" cy="4352546"/>
          </a:xfrm>
        </p:grpSpPr>
        <p:sp>
          <p:nvSpPr>
            <p:cNvPr id="212" name="Window Body"/>
            <p:cNvSpPr/>
            <p:nvPr>
              <p:custDataLst>
                <p:tags r:id="rId10"/>
              </p:custDataLst>
            </p:nvPr>
          </p:nvSpPr>
          <p:spPr>
            <a:xfrm>
              <a:off x="595682" y="2278396"/>
              <a:ext cx="6668464" cy="33353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altLang="ko-KR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ko-KR" alt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발주 상세 내역</a:t>
              </a:r>
              <a:endPara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ko-KR" alt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상품번호 상품명 수량 가격</a:t>
              </a:r>
              <a:endPara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altLang="ko-KR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·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altLang="ko-KR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·</a:t>
              </a:r>
            </a:p>
            <a:p>
              <a:pPr>
                <a:defRPr/>
              </a:pPr>
              <a:r>
                <a:rPr lang="en-US" altLang="ko-KR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·</a:t>
              </a:r>
            </a:p>
            <a:p>
              <a:pPr>
                <a:defRPr/>
              </a:pPr>
              <a:endPara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ko-KR" alt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합계 </a:t>
              </a:r>
              <a:r>
                <a:rPr lang="en-US" altLang="ko-KR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1200" u="sng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</a:t>
              </a:r>
              <a:r>
                <a:rPr lang="ko-KR" alt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</a:t>
              </a:r>
              <a:endParaRPr lang="en-US" sz="1200" u="sng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Menu Button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695211" y="1846831"/>
              <a:ext cx="356889" cy="214603"/>
            </a:xfrm>
            <a:custGeom>
              <a:avLst/>
              <a:gdLst>
                <a:gd name="T0" fmla="*/ 0 w 415"/>
                <a:gd name="T1" fmla="*/ 214603 h 309"/>
                <a:gd name="T2" fmla="*/ 356889 w 415"/>
                <a:gd name="T3" fmla="*/ 214603 h 309"/>
                <a:gd name="T4" fmla="*/ 0 w 415"/>
                <a:gd name="T5" fmla="*/ 107649 h 309"/>
                <a:gd name="T6" fmla="*/ 356889 w 415"/>
                <a:gd name="T7" fmla="*/ 107649 h 309"/>
                <a:gd name="T8" fmla="*/ 0 w 415"/>
                <a:gd name="T9" fmla="*/ 0 h 309"/>
                <a:gd name="T10" fmla="*/ 356889 w 415"/>
                <a:gd name="T11" fmla="*/ 0 h 3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5"/>
                <a:gd name="T19" fmla="*/ 0 h 309"/>
                <a:gd name="T20" fmla="*/ 415 w 415"/>
                <a:gd name="T21" fmla="*/ 309 h 3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Close Button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759787" y="1396894"/>
              <a:ext cx="235395" cy="181356"/>
            </a:xfrm>
            <a:custGeom>
              <a:avLst/>
              <a:gdLst>
                <a:gd name="T0" fmla="*/ 235395 w 254"/>
                <a:gd name="T1" fmla="*/ 0 h 254"/>
                <a:gd name="T2" fmla="*/ 0 w 254"/>
                <a:gd name="T3" fmla="*/ 181356 h 254"/>
                <a:gd name="T4" fmla="*/ 0 w 254"/>
                <a:gd name="T5" fmla="*/ 0 h 254"/>
                <a:gd name="T6" fmla="*/ 235395 w 254"/>
                <a:gd name="T7" fmla="*/ 181356 h 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54"/>
                <a:gd name="T14" fmla="*/ 254 w 254"/>
                <a:gd name="T15" fmla="*/ 254 h 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Address Box"/>
            <p:cNvSpPr/>
            <p:nvPr>
              <p:custDataLst>
                <p:tags r:id="rId13"/>
              </p:custDataLst>
            </p:nvPr>
          </p:nvSpPr>
          <p:spPr>
            <a:xfrm>
              <a:off x="2754184" y="1729258"/>
              <a:ext cx="3729133" cy="4524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744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Document Icon"/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937205" y="1827187"/>
              <a:ext cx="224009" cy="253895"/>
            </a:xfrm>
            <a:custGeom>
              <a:avLst/>
              <a:gdLst>
                <a:gd name="T0" fmla="*/ 131821 w 260"/>
                <a:gd name="T1" fmla="*/ 4843 h 367"/>
                <a:gd name="T2" fmla="*/ 131821 w 260"/>
                <a:gd name="T3" fmla="*/ 74716 h 367"/>
                <a:gd name="T4" fmla="*/ 217978 w 260"/>
                <a:gd name="T5" fmla="*/ 74716 h 367"/>
                <a:gd name="T6" fmla="*/ 0 w 260"/>
                <a:gd name="T7" fmla="*/ 0 h 367"/>
                <a:gd name="T8" fmla="*/ 0 w 260"/>
                <a:gd name="T9" fmla="*/ 253895 h 367"/>
                <a:gd name="T10" fmla="*/ 224009 w 260"/>
                <a:gd name="T11" fmla="*/ 253895 h 367"/>
                <a:gd name="T12" fmla="*/ 224009 w 260"/>
                <a:gd name="T13" fmla="*/ 69181 h 367"/>
                <a:gd name="T14" fmla="*/ 138713 w 260"/>
                <a:gd name="T15" fmla="*/ 692 h 367"/>
                <a:gd name="T16" fmla="*/ 0 w 260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0"/>
                <a:gd name="T28" fmla="*/ 0 h 367"/>
                <a:gd name="T29" fmla="*/ 260 w 260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lang="en-US" altLang="ko-KR" sz="1800">
                <a:solidFill>
                  <a:srgbClr val="5F5F5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Navigation Buttons"/>
            <p:cNvGrpSpPr>
              <a:grpSpLocks/>
            </p:cNvGrpSpPr>
            <p:nvPr/>
          </p:nvGrpSpPr>
          <p:grpSpPr bwMode="auto">
            <a:xfrm>
              <a:off x="896824" y="1789401"/>
              <a:ext cx="1533891" cy="329458"/>
              <a:chOff x="896824" y="1789401"/>
              <a:chExt cx="1533891" cy="329458"/>
            </a:xfrm>
          </p:grpSpPr>
          <p:sp>
            <p:nvSpPr>
              <p:cNvPr id="219" name="Back Button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96824" y="1839275"/>
                <a:ext cx="364489" cy="229711"/>
              </a:xfrm>
              <a:custGeom>
                <a:avLst/>
                <a:gdLst>
                  <a:gd name="T0" fmla="*/ 137007 w 423"/>
                  <a:gd name="T1" fmla="*/ 229711 h 332"/>
                  <a:gd name="T2" fmla="*/ 0 w 423"/>
                  <a:gd name="T3" fmla="*/ 114856 h 332"/>
                  <a:gd name="T4" fmla="*/ 137007 w 423"/>
                  <a:gd name="T5" fmla="*/ 0 h 332"/>
                  <a:gd name="T6" fmla="*/ 12925 w 423"/>
                  <a:gd name="T7" fmla="*/ 114856 h 332"/>
                  <a:gd name="T8" fmla="*/ 364489 w 423"/>
                  <a:gd name="T9" fmla="*/ 114856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332"/>
                  <a:gd name="T17" fmla="*/ 423 w 423"/>
                  <a:gd name="T18" fmla="*/ 332 h 3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0" name="Forward Button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73930" y="1839277"/>
                <a:ext cx="364489" cy="229714"/>
              </a:xfrm>
              <a:custGeom>
                <a:avLst/>
                <a:gdLst>
                  <a:gd name="T0" fmla="*/ 228344 w 423"/>
                  <a:gd name="T1" fmla="*/ 0 h 332"/>
                  <a:gd name="T2" fmla="*/ 364489 w 423"/>
                  <a:gd name="T3" fmla="*/ 114857 h 332"/>
                  <a:gd name="T4" fmla="*/ 228344 w 423"/>
                  <a:gd name="T5" fmla="*/ 229714 h 332"/>
                  <a:gd name="T6" fmla="*/ 351564 w 423"/>
                  <a:gd name="T7" fmla="*/ 114857 h 332"/>
                  <a:gd name="T8" fmla="*/ 0 w 423"/>
                  <a:gd name="T9" fmla="*/ 114857 h 3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332"/>
                  <a:gd name="T17" fmla="*/ 423 w 423"/>
                  <a:gd name="T18" fmla="*/ 332 h 3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1" name="Reload Button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051041" y="1789401"/>
                <a:ext cx="379674" cy="329458"/>
              </a:xfrm>
              <a:custGeom>
                <a:avLst/>
                <a:gdLst>
                  <a:gd name="T0" fmla="*/ 379674 w 441"/>
                  <a:gd name="T1" fmla="*/ 4865 h 474"/>
                  <a:gd name="T2" fmla="*/ 379674 w 441"/>
                  <a:gd name="T3" fmla="*/ 100089 h 474"/>
                  <a:gd name="T4" fmla="*/ 254838 w 441"/>
                  <a:gd name="T5" fmla="*/ 100089 h 474"/>
                  <a:gd name="T6" fmla="*/ 377091 w 441"/>
                  <a:gd name="T7" fmla="*/ 214773 h 474"/>
                  <a:gd name="T8" fmla="*/ 142916 w 441"/>
                  <a:gd name="T9" fmla="*/ 301656 h 474"/>
                  <a:gd name="T10" fmla="*/ 35298 w 441"/>
                  <a:gd name="T11" fmla="*/ 112600 h 474"/>
                  <a:gd name="T12" fmla="*/ 269474 w 441"/>
                  <a:gd name="T13" fmla="*/ 25717 h 474"/>
                  <a:gd name="T14" fmla="*/ 368482 w 441"/>
                  <a:gd name="T15" fmla="*/ 96613 h 4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41"/>
                  <a:gd name="T25" fmla="*/ 0 h 474"/>
                  <a:gd name="T26" fmla="*/ 441 w 441"/>
                  <a:gd name="T27" fmla="*/ 474 h 4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lang="en-US" altLang="ko-KR" sz="1800">
                  <a:solidFill>
                    <a:srgbClr val="5F5F5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13" name="Title Bar"/>
            <p:cNvSpPr/>
            <p:nvPr>
              <p:custDataLst>
                <p:tags r:id="rId15"/>
              </p:custDataLst>
            </p:nvPr>
          </p:nvSpPr>
          <p:spPr>
            <a:xfrm>
              <a:off x="595682" y="1261242"/>
              <a:ext cx="6668464" cy="10233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3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설계내용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클래스 다이어그램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pic>
        <p:nvPicPr>
          <p:cNvPr id="1028" name="Picture 4" descr="C:\Users\sijin\Documents\카카오톡 받은 파일\KakaoTalk_20160602_16313619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64" y="1301578"/>
            <a:ext cx="10846195" cy="5300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3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설계내용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유스케이스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 다이어그램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pic>
        <p:nvPicPr>
          <p:cNvPr id="5121" name="Picture 1" descr="C:\Users\sijin\Documents\카카오톡 받은 파일\KakaoTalk_20160602_1246580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2096" y="1600068"/>
            <a:ext cx="9867900" cy="466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3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설계내용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ER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 다이어그램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pic>
        <p:nvPicPr>
          <p:cNvPr id="3074" name="Picture 2" descr="C:\Users\sijin\Documents\카카오톡 받은 파일\ERDDiagra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16" y="1293962"/>
            <a:ext cx="10446587" cy="557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각 삼각형 22"/>
          <p:cNvSpPr/>
          <p:nvPr/>
        </p:nvSpPr>
        <p:spPr>
          <a:xfrm rot="5400000">
            <a:off x="196949" y="200979"/>
            <a:ext cx="1181685" cy="1181686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775" y="29145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정글북 Regular" pitchFamily="18" charset="-127"/>
                <a:ea typeface="1훈정글북 Regular" pitchFamily="18" charset="-127"/>
              </a:rPr>
              <a:t>3</a:t>
            </a:r>
            <a:endParaRPr lang="ko-KR" altLang="en-US" sz="32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8635" y="47789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설계내용</a:t>
            </a:r>
            <a:endParaRPr lang="ko-KR" altLang="en-US" sz="24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8635" y="897359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bg1">
                      <a:alpha val="1000"/>
                    </a:schemeClr>
                  </a:solidFill>
                </a:ln>
                <a:latin typeface="1훈정글북 Regular" pitchFamily="18" charset="-127"/>
                <a:ea typeface="1훈정글북 Regular" pitchFamily="18" charset="-127"/>
              </a:rPr>
              <a:t>테이블 명세서</a:t>
            </a:r>
            <a:endParaRPr lang="ko-KR" altLang="en-US" sz="1600" dirty="0">
              <a:ln>
                <a:solidFill>
                  <a:schemeClr val="bg1">
                    <a:alpha val="1000"/>
                  </a:schemeClr>
                </a:solidFill>
              </a:ln>
              <a:latin typeface="1훈정글북 Regular" pitchFamily="18" charset="-127"/>
              <a:ea typeface="1훈정글북 Regular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34434" y="1613644"/>
          <a:ext cx="5461000" cy="261366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m_Pwd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m_Store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DEFAULT '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매장명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:'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m_Phone1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매장번호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본사 주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m_Phone2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점주번호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본사 부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지점 이메일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m_Location1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지점 지역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m_Location2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지점 상세주소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DEFAULT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회원가입 승인 요청상태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4433" y="4836081"/>
          <a:ext cx="5461000" cy="87630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GRADE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계정 권한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role_Name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계정 권한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388123" y="1613433"/>
          <a:ext cx="5461000" cy="234315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BOARD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게시판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b_Num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게시글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글제목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VARCHAR2(1000)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글내용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b_Path1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b_Path2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DEFAULT sysdate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b_Hit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DEFAULT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조회수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b_Important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전체공지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0: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88101" y="4592664"/>
          <a:ext cx="5461000" cy="1295400"/>
        </p:xfrm>
        <a:graphic>
          <a:graphicData uri="http://schemas.openxmlformats.org/drawingml/2006/table">
            <a:tbl>
              <a:tblPr/>
              <a:tblGrid>
                <a:gridCol w="1248501"/>
                <a:gridCol w="1305684"/>
                <a:gridCol w="1286623"/>
                <a:gridCol w="1620192"/>
              </a:tblGrid>
              <a:tr h="2190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STOREINCOME _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매장 수입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Constraint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si_Date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날짜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si_Sale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매출액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si_Expend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DEFAULT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지출액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2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"/>
  <p:tag name="SMARTOPTIONSCODESIGNATURE" val="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1439</Words>
  <Application>Microsoft Office PowerPoint</Application>
  <PresentationFormat>사용자 지정</PresentationFormat>
  <Paragraphs>553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Arial</vt:lpstr>
      <vt:lpstr>1훈정글북 Regular</vt:lpstr>
      <vt:lpstr>맑은 고딕</vt:lpstr>
      <vt:lpstr>Times New Roman</vt:lpstr>
      <vt:lpstr>Wingdings</vt:lpstr>
      <vt:lpstr>Segoe UI</vt:lpstr>
      <vt:lpstr>Segoe Print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sijin</cp:lastModifiedBy>
  <cp:revision>206</cp:revision>
  <dcterms:created xsi:type="dcterms:W3CDTF">2015-10-18T12:13:51Z</dcterms:created>
  <dcterms:modified xsi:type="dcterms:W3CDTF">2016-06-03T03:03:40Z</dcterms:modified>
</cp:coreProperties>
</file>