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1" r:id="rId6"/>
    <p:sldId id="270" r:id="rId7"/>
    <p:sldId id="278" r:id="rId8"/>
    <p:sldId id="274" r:id="rId9"/>
    <p:sldId id="277" r:id="rId10"/>
    <p:sldId id="280" r:id="rId11"/>
    <p:sldId id="303" r:id="rId12"/>
    <p:sldId id="281" r:id="rId13"/>
    <p:sldId id="282" r:id="rId14"/>
    <p:sldId id="301" r:id="rId15"/>
    <p:sldId id="302" r:id="rId16"/>
    <p:sldId id="296" r:id="rId17"/>
    <p:sldId id="304" r:id="rId18"/>
    <p:sldId id="283" r:id="rId19"/>
    <p:sldId id="284" r:id="rId20"/>
    <p:sldId id="286" r:id="rId21"/>
    <p:sldId id="285" r:id="rId22"/>
    <p:sldId id="297" r:id="rId23"/>
    <p:sldId id="273" r:id="rId24"/>
    <p:sldId id="287" r:id="rId25"/>
    <p:sldId id="306" r:id="rId26"/>
    <p:sldId id="307" r:id="rId27"/>
    <p:sldId id="308" r:id="rId28"/>
    <p:sldId id="305" r:id="rId29"/>
    <p:sldId id="293" r:id="rId30"/>
    <p:sldId id="299" r:id="rId31"/>
    <p:sldId id="309" r:id="rId32"/>
    <p:sldId id="289" r:id="rId33"/>
    <p:sldId id="312" r:id="rId34"/>
    <p:sldId id="311" r:id="rId35"/>
    <p:sldId id="310" r:id="rId36"/>
    <p:sldId id="288" r:id="rId37"/>
    <p:sldId id="300" r:id="rId38"/>
    <p:sldId id="290" r:id="rId39"/>
    <p:sldId id="313" r:id="rId40"/>
    <p:sldId id="314" r:id="rId41"/>
  </p:sldIdLst>
  <p:sldSz cx="12192000" cy="6858000"/>
  <p:notesSz cx="6858000" cy="9144000"/>
  <p:embeddedFontLst>
    <p:embeddedFont>
      <p:font typeface="Calibri Light" pitchFamily="34" charset="0"/>
      <p:regular r:id="rId42"/>
      <p:italic r:id="rId43"/>
    </p:embeddedFont>
    <p:embeddedFont>
      <p:font typeface="맑은 고딕" pitchFamily="50" charset="-127"/>
      <p:regular r:id="rId44"/>
      <p:bold r:id="rId45"/>
    </p:embeddedFont>
    <p:embeddedFont>
      <p:font typeface="HY헤드라인M" pitchFamily="18" charset="-127"/>
      <p:regular r:id="rId46"/>
    </p:embeddedFont>
    <p:embeddedFont>
      <p:font typeface="Verdana" pitchFamily="34" charset="0"/>
      <p:regular r:id="rId47"/>
      <p:bold r:id="rId48"/>
      <p:italic r:id="rId49"/>
      <p:boldItalic r:id="rId50"/>
    </p:embeddedFont>
    <p:embeddedFont>
      <p:font typeface="나눔바른고딕" charset="-127"/>
      <p:regular r:id="rId51"/>
      <p:bold r:id="rId52"/>
    </p:embeddedFont>
    <p:embeddedFont>
      <p:font typeface="나눔고딕 ExtraBold" charset="-127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0392B"/>
    <a:srgbClr val="F9F9F9"/>
    <a:srgbClr val="F39C12"/>
    <a:srgbClr val="9BBB59"/>
    <a:srgbClr val="16A085"/>
    <a:srgbClr val="2980B9"/>
    <a:srgbClr val="929292"/>
    <a:srgbClr val="C2C2C2"/>
    <a:srgbClr val="B64438"/>
    <a:srgbClr val="DA8C0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378" y="-354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서버다운까지의 실행 횟수</a:t>
            </a:r>
            <a:endParaRPr lang="ko-KR" altLang="en-US" dirty="0"/>
          </a:p>
        </c:rich>
      </c:tx>
      <c:layout/>
    </c:title>
    <c:view3D>
      <c:rAngAx val="1"/>
    </c:view3D>
    <c:sideWall>
      <c:spPr>
        <a:scene3d>
          <a:camera prst="orthographicFront"/>
          <a:lightRig rig="threePt" dir="t"/>
        </a:scene3d>
        <a:sp3d prstMaterial="dkEdge"/>
      </c:spPr>
    </c:sideWall>
    <c:backWall>
      <c:spPr>
        <a:scene3d>
          <a:camera prst="orthographicFront"/>
          <a:lightRig rig="threePt" dir="t"/>
        </a:scene3d>
        <a:sp3d prstMaterial="dkEdge"/>
      </c:spPr>
    </c:backWall>
    <c:plotArea>
      <c:layout>
        <c:manualLayout>
          <c:layoutTarget val="inner"/>
          <c:xMode val="edge"/>
          <c:yMode val="edge"/>
          <c:x val="5.531944444444449E-2"/>
          <c:y val="0.13316666666666666"/>
          <c:w val="0.9224583333333336"/>
          <c:h val="0.61055832604257831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횟수</c:v>
                </c:pt>
              </c:strCache>
            </c:strRef>
          </c:tx>
          <c:dPt>
            <c:idx val="2"/>
            <c:spPr>
              <a:solidFill>
                <a:srgbClr val="00B050"/>
              </a:solidFill>
            </c:spPr>
          </c:dPt>
          <c:dPt>
            <c:idx val="3"/>
            <c:spPr>
              <a:solidFill>
                <a:srgbClr val="00B050"/>
              </a:solidFill>
            </c:spPr>
          </c:dPt>
          <c:dPt>
            <c:idx val="4"/>
            <c:spPr>
              <a:solidFill>
                <a:srgbClr val="00B050"/>
              </a:solidFill>
            </c:spPr>
          </c:dPt>
          <c:dPt>
            <c:idx val="5"/>
            <c:spPr>
              <a:solidFill>
                <a:srgbClr val="00B050"/>
              </a:solidFill>
            </c:spPr>
          </c:dPt>
          <c:dPt>
            <c:idx val="8"/>
            <c:spPr>
              <a:solidFill>
                <a:srgbClr val="00B050"/>
              </a:solidFill>
            </c:spPr>
          </c:dPt>
          <c:dPt>
            <c:idx val="9"/>
            <c:spPr>
              <a:solidFill>
                <a:srgbClr val="00B050"/>
              </a:solidFill>
            </c:spPr>
          </c:dPt>
          <c:cat>
            <c:strRef>
              <c:f>Sheet1!$A$2:$A$11</c:f>
              <c:strCache>
                <c:ptCount val="10"/>
                <c:pt idx="0">
                  <c:v>게시판</c:v>
                </c:pt>
                <c:pt idx="1">
                  <c:v>스터디룸</c:v>
                </c:pt>
                <c:pt idx="2">
                  <c:v>프로필이미지설정</c:v>
                </c:pt>
                <c:pt idx="3">
                  <c:v>비밀번호 변경</c:v>
                </c:pt>
                <c:pt idx="4">
                  <c:v>출석확인</c:v>
                </c:pt>
                <c:pt idx="5">
                  <c:v>쪽지함</c:v>
                </c:pt>
                <c:pt idx="6">
                  <c:v>학생관리</c:v>
                </c:pt>
                <c:pt idx="7">
                  <c:v>출석관리</c:v>
                </c:pt>
                <c:pt idx="8">
                  <c:v>성적관리</c:v>
                </c:pt>
                <c:pt idx="9">
                  <c:v>공지사항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4.5</c:v>
                </c:pt>
                <c:pt idx="7">
                  <c:v>7.5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</c:ser>
        <c:shape val="box"/>
        <c:axId val="117553024"/>
        <c:axId val="146617856"/>
        <c:axId val="0"/>
      </c:bar3DChart>
      <c:catAx>
        <c:axId val="117553024"/>
        <c:scaling>
          <c:orientation val="minMax"/>
        </c:scaling>
        <c:axPos val="b"/>
        <c:tickLblPos val="nextTo"/>
        <c:crossAx val="146617856"/>
        <c:crosses val="autoZero"/>
        <c:auto val="1"/>
        <c:lblAlgn val="ctr"/>
        <c:lblOffset val="100"/>
      </c:catAx>
      <c:valAx>
        <c:axId val="146617856"/>
        <c:scaling>
          <c:orientation val="minMax"/>
        </c:scaling>
        <c:axPos val="l"/>
        <c:majorGridlines/>
        <c:numFmt formatCode="General" sourceLinked="1"/>
        <c:tickLblPos val="nextTo"/>
        <c:crossAx val="117553024"/>
        <c:crosses val="autoZero"/>
        <c:crossBetween val="between"/>
      </c:valAx>
    </c:plotArea>
    <c:plotVisOnly val="1"/>
  </c:chart>
  <c:spPr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ko-KR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0.76775</cdr:x>
      <cdr:y>0.90949</cdr:y>
    </cdr:from>
    <cdr:to>
      <cdr:x>0.98037</cdr:x>
      <cdr:y>0.97249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020272" y="6237312"/>
          <a:ext cx="1944216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dirty="0" smtClean="0">
              <a:solidFill>
                <a:schemeClr val="tx1"/>
              </a:solidFill>
            </a:rPr>
            <a:t> N = 3000</a:t>
          </a:r>
          <a:endParaRPr lang="ko-KR" altLang="en-US" sz="2000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4490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4002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9604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9026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78988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31123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82865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74298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13856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15373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72755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5015" y="2524873"/>
            <a:ext cx="919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  </a:t>
            </a:r>
            <a:r>
              <a:rPr lang="en-US" altLang="ko-KR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Kosta</a:t>
            </a:r>
            <a:r>
              <a:rPr lang="en-US" altLang="ko-KR" sz="32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   </a:t>
            </a:r>
            <a:r>
              <a:rPr lang="en-US" altLang="ko-KR" sz="3200" b="1" dirty="0" smtClean="0">
                <a:solidFill>
                  <a:srgbClr val="F39C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Management</a:t>
            </a:r>
            <a:r>
              <a:rPr lang="en-US" altLang="ko-KR" sz="32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  </a:t>
            </a:r>
            <a:r>
              <a:rPr lang="en-US" altLang="ko-KR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Networking  </a:t>
            </a:r>
            <a:r>
              <a:rPr lang="en-US" altLang="ko-KR" sz="3200" b="1" dirty="0" smtClean="0">
                <a:solidFill>
                  <a:srgbClr val="939B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Verdana" pitchFamily="34" charset="0"/>
              </a:rPr>
              <a:t>Service</a:t>
            </a:r>
            <a:endParaRPr lang="ko-KR" altLang="en-US" sz="3200" b="1" dirty="0">
              <a:solidFill>
                <a:srgbClr val="939B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2562" y="5473005"/>
            <a:ext cx="434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Kosta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황민우 김길현 김희영 이상민 박소정</a:t>
            </a:r>
            <a:endParaRPr lang="en-US" altLang="ko-KR" b="1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684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46386"/>
            <a:ext cx="12192000" cy="6211614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18944" y="6285186"/>
            <a:ext cx="22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5511" y="756744"/>
            <a:ext cx="294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SNS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형 게시판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29248" y="1315181"/>
            <a:ext cx="9180789" cy="4707243"/>
            <a:chOff x="1529248" y="1315181"/>
            <a:chExt cx="9180789" cy="4707243"/>
          </a:xfrm>
        </p:grpSpPr>
        <p:pic>
          <p:nvPicPr>
            <p:cNvPr id="18" name="그림 17" descr="10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3711" y="1340067"/>
              <a:ext cx="2522491" cy="46665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9" name="그림 18" descr="11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9248" y="1353259"/>
              <a:ext cx="2270244" cy="463763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그림 19" descr="12.JPG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4671" y="1315181"/>
              <a:ext cx="2364830" cy="46757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 descr="13.JPG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2011" y="1324301"/>
              <a:ext cx="2108026" cy="46981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14854"/>
            <a:ext cx="12192000" cy="6243145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5328" y="0"/>
            <a:ext cx="71533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 </a:t>
            </a:r>
            <a:r>
              <a:rPr lang="en-US" altLang="ko-KR" sz="2400" b="1" spc="-150" dirty="0" smtClean="0">
                <a:latin typeface="HY헤드라인M" pitchFamily="18" charset="-127"/>
                <a:ea typeface="HY헤드라인M" pitchFamily="18" charset="-127"/>
              </a:rPr>
              <a:t>Activity Diagram</a:t>
            </a:r>
            <a:endParaRPr lang="ko-KR" altLang="ko-KR" sz="2400" b="1" dirty="0" smtClean="0"/>
          </a:p>
          <a:p>
            <a:pPr algn="ctr"/>
            <a:endParaRPr lang="ko-KR" altLang="en-US" sz="2400" b="1" spc="-15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09574" y="48328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817475" y="3436882"/>
            <a:ext cx="1765739" cy="3421118"/>
          </a:xfrm>
          <a:prstGeom prst="ellipse">
            <a:avLst/>
          </a:prstGeom>
          <a:noFill/>
          <a:ln w="952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99890" y="2156513"/>
            <a:ext cx="414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스터디룸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예약 기능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오른쪽 화살표 12"/>
          <p:cNvSpPr/>
          <p:nvPr/>
        </p:nvSpPr>
        <p:spPr>
          <a:xfrm rot="7798900">
            <a:off x="6889533" y="2900858"/>
            <a:ext cx="693682" cy="409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39" name="AutoShape 47"/>
          <p:cNvSpPr>
            <a:spLocks noChangeArrowheads="1"/>
          </p:cNvSpPr>
          <p:nvPr/>
        </p:nvSpPr>
        <p:spPr bwMode="auto">
          <a:xfrm>
            <a:off x="5474247" y="1029356"/>
            <a:ext cx="75247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로그인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8" name="AutoShape 46"/>
          <p:cNvSpPr>
            <a:spLocks noChangeArrowheads="1"/>
          </p:cNvSpPr>
          <p:nvPr/>
        </p:nvSpPr>
        <p:spPr bwMode="auto">
          <a:xfrm>
            <a:off x="5464722" y="1727966"/>
            <a:ext cx="819150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출석체크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7" name="AutoShape 45"/>
          <p:cNvSpPr>
            <a:spLocks noChangeArrowheads="1"/>
          </p:cNvSpPr>
          <p:nvPr/>
        </p:nvSpPr>
        <p:spPr bwMode="auto">
          <a:xfrm>
            <a:off x="5579022" y="2442341"/>
            <a:ext cx="5905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확인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6" name="AutoShape 44"/>
          <p:cNvSpPr>
            <a:spLocks noChangeArrowheads="1"/>
          </p:cNvSpPr>
          <p:nvPr/>
        </p:nvSpPr>
        <p:spPr bwMode="auto">
          <a:xfrm>
            <a:off x="3683547" y="3867916"/>
            <a:ext cx="7810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게시판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6064797" y="3867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스터디룸예약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7855497" y="381076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마이페이지</a:t>
            </a:r>
            <a:endParaRPr kumimoji="1" lang="ko-KR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3" name="AutoShape 41"/>
          <p:cNvSpPr>
            <a:spLocks noChangeArrowheads="1"/>
          </p:cNvSpPr>
          <p:nvPr/>
        </p:nvSpPr>
        <p:spPr bwMode="auto">
          <a:xfrm>
            <a:off x="3102522" y="5391916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내용입력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3874047" y="5391916"/>
            <a:ext cx="11430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이름으로 검색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1" name="AutoShape 39"/>
          <p:cNvSpPr>
            <a:spLocks noChangeArrowheads="1"/>
          </p:cNvSpPr>
          <p:nvPr/>
        </p:nvSpPr>
        <p:spPr bwMode="auto">
          <a:xfrm>
            <a:off x="5017047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 글 검색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6017172" y="4496566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 목록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6131472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6131472" y="62301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예약시간선택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7" name="AutoShape 35"/>
          <p:cNvSpPr>
            <a:spLocks noChangeArrowheads="1"/>
          </p:cNvSpPr>
          <p:nvPr/>
        </p:nvSpPr>
        <p:spPr bwMode="auto">
          <a:xfrm>
            <a:off x="9750972" y="4496566"/>
            <a:ext cx="7048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쪽지함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8741322" y="4496566"/>
            <a:ext cx="8953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5" name="AutoShape 33"/>
          <p:cNvSpPr>
            <a:spLocks noChangeArrowheads="1"/>
          </p:cNvSpPr>
          <p:nvPr/>
        </p:nvSpPr>
        <p:spPr bwMode="auto">
          <a:xfrm>
            <a:off x="7474497" y="4496566"/>
            <a:ext cx="113347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비밀번호 변경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4" name="AutoShape 32"/>
          <p:cNvSpPr>
            <a:spLocks noChangeArrowheads="1"/>
          </p:cNvSpPr>
          <p:nvPr/>
        </p:nvSpPr>
        <p:spPr bwMode="auto">
          <a:xfrm>
            <a:off x="7560222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비밀번호수정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3" name="AutoShape 31"/>
          <p:cNvSpPr>
            <a:spLocks noChangeArrowheads="1"/>
          </p:cNvSpPr>
          <p:nvPr/>
        </p:nvSpPr>
        <p:spPr bwMode="auto">
          <a:xfrm>
            <a:off x="8827047" y="5391916"/>
            <a:ext cx="8096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출석현황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2" name="AutoShape 30"/>
          <p:cNvSpPr>
            <a:spLocks noChangeArrowheads="1"/>
          </p:cNvSpPr>
          <p:nvPr/>
        </p:nvSpPr>
        <p:spPr bwMode="auto">
          <a:xfrm>
            <a:off x="9579522" y="609676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쪽지함 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8607972" y="6096766"/>
            <a:ext cx="9715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쪽지보내기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0" name="AutoShape 28"/>
          <p:cNvSpPr>
            <a:spLocks noChangeShapeType="1"/>
          </p:cNvSpPr>
          <p:nvPr/>
        </p:nvSpPr>
        <p:spPr bwMode="auto">
          <a:xfrm>
            <a:off x="5845722" y="2785241"/>
            <a:ext cx="0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9" name="AutoShape 27"/>
          <p:cNvSpPr>
            <a:spLocks noChangeShapeType="1"/>
          </p:cNvSpPr>
          <p:nvPr/>
        </p:nvSpPr>
        <p:spPr bwMode="auto">
          <a:xfrm>
            <a:off x="4093122" y="4210816"/>
            <a:ext cx="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8" name="AutoShape 26"/>
          <p:cNvSpPr>
            <a:spLocks noChangeShapeType="1"/>
          </p:cNvSpPr>
          <p:nvPr/>
        </p:nvSpPr>
        <p:spPr bwMode="auto">
          <a:xfrm flipH="1">
            <a:off x="3473997" y="4772791"/>
            <a:ext cx="495300" cy="619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7" name="AutoShape 25"/>
          <p:cNvSpPr>
            <a:spLocks noChangeShapeType="1"/>
          </p:cNvSpPr>
          <p:nvPr/>
        </p:nvSpPr>
        <p:spPr bwMode="auto">
          <a:xfrm>
            <a:off x="4093122" y="4868041"/>
            <a:ext cx="200025" cy="5238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6" name="AutoShape 24"/>
          <p:cNvSpPr>
            <a:spLocks noChangeShapeType="1"/>
          </p:cNvSpPr>
          <p:nvPr/>
        </p:nvSpPr>
        <p:spPr bwMode="auto">
          <a:xfrm>
            <a:off x="4293147" y="4772791"/>
            <a:ext cx="1009650" cy="619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5" name="AutoShape 23"/>
          <p:cNvSpPr>
            <a:spLocks noChangeShapeType="1"/>
          </p:cNvSpPr>
          <p:nvPr/>
        </p:nvSpPr>
        <p:spPr bwMode="auto">
          <a:xfrm>
            <a:off x="6645822" y="4210816"/>
            <a:ext cx="9525" cy="2857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4" name="AutoShape 22"/>
          <p:cNvSpPr>
            <a:spLocks noChangeShapeType="1"/>
          </p:cNvSpPr>
          <p:nvPr/>
        </p:nvSpPr>
        <p:spPr bwMode="auto">
          <a:xfrm>
            <a:off x="6655347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3" name="AutoShape 21"/>
          <p:cNvSpPr>
            <a:spLocks noChangeShapeType="1"/>
          </p:cNvSpPr>
          <p:nvPr/>
        </p:nvSpPr>
        <p:spPr bwMode="auto">
          <a:xfrm>
            <a:off x="6655347" y="5734816"/>
            <a:ext cx="0" cy="495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2" name="AutoShape 20"/>
          <p:cNvSpPr>
            <a:spLocks noChangeShapeType="1"/>
          </p:cNvSpPr>
          <p:nvPr/>
        </p:nvSpPr>
        <p:spPr bwMode="auto">
          <a:xfrm flipH="1">
            <a:off x="8074572" y="4153666"/>
            <a:ext cx="266700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1" name="AutoShape 19"/>
          <p:cNvSpPr>
            <a:spLocks noChangeShapeType="1"/>
          </p:cNvSpPr>
          <p:nvPr/>
        </p:nvSpPr>
        <p:spPr bwMode="auto">
          <a:xfrm>
            <a:off x="8741322" y="4153666"/>
            <a:ext cx="276225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0" name="AutoShape 18"/>
          <p:cNvSpPr>
            <a:spLocks noChangeShapeType="1"/>
          </p:cNvSpPr>
          <p:nvPr/>
        </p:nvSpPr>
        <p:spPr bwMode="auto">
          <a:xfrm>
            <a:off x="8903247" y="4067941"/>
            <a:ext cx="1114425" cy="428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9" name="AutoShape 17"/>
          <p:cNvSpPr>
            <a:spLocks noChangeShapeType="1"/>
          </p:cNvSpPr>
          <p:nvPr/>
        </p:nvSpPr>
        <p:spPr bwMode="auto">
          <a:xfrm>
            <a:off x="8074572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8" name="AutoShape 16"/>
          <p:cNvSpPr>
            <a:spLocks noChangeShapeType="1"/>
          </p:cNvSpPr>
          <p:nvPr/>
        </p:nvSpPr>
        <p:spPr bwMode="auto">
          <a:xfrm>
            <a:off x="9198522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7" name="AutoShape 15"/>
          <p:cNvSpPr>
            <a:spLocks noChangeShapeType="1"/>
          </p:cNvSpPr>
          <p:nvPr/>
        </p:nvSpPr>
        <p:spPr bwMode="auto">
          <a:xfrm>
            <a:off x="10208172" y="4839466"/>
            <a:ext cx="0" cy="1257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6" name="AutoShape 14"/>
          <p:cNvSpPr>
            <a:spLocks noChangeShapeType="1"/>
          </p:cNvSpPr>
          <p:nvPr/>
        </p:nvSpPr>
        <p:spPr bwMode="auto">
          <a:xfrm flipH="1">
            <a:off x="9350922" y="4839466"/>
            <a:ext cx="857250" cy="1257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5" name="AutoShape 13"/>
          <p:cNvSpPr>
            <a:spLocks noChangeShapeType="1"/>
          </p:cNvSpPr>
          <p:nvPr/>
        </p:nvSpPr>
        <p:spPr bwMode="auto">
          <a:xfrm>
            <a:off x="5826672" y="1375541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3845472" y="4563241"/>
            <a:ext cx="533400" cy="3048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5775435" y="614855"/>
            <a:ext cx="209550" cy="276225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02" name="AutoShape 10"/>
          <p:cNvSpPr>
            <a:spLocks noChangeShapeType="1"/>
          </p:cNvSpPr>
          <p:nvPr/>
        </p:nvSpPr>
        <p:spPr bwMode="auto">
          <a:xfrm flipH="1">
            <a:off x="5858202" y="788276"/>
            <a:ext cx="45719" cy="328119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5436147" y="3128141"/>
            <a:ext cx="847725" cy="3143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0" name="AutoShape 8"/>
          <p:cNvSpPr>
            <a:spLocks noChangeShapeType="1"/>
          </p:cNvSpPr>
          <p:nvPr/>
        </p:nvSpPr>
        <p:spPr bwMode="auto">
          <a:xfrm>
            <a:off x="5836197" y="2089916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9" name="AutoShape 7"/>
          <p:cNvSpPr>
            <a:spLocks noChangeShapeType="1"/>
          </p:cNvSpPr>
          <p:nvPr/>
        </p:nvSpPr>
        <p:spPr bwMode="auto">
          <a:xfrm>
            <a:off x="6283872" y="3280541"/>
            <a:ext cx="2105025" cy="5302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AutoShape 6"/>
          <p:cNvSpPr>
            <a:spLocks noChangeShapeType="1"/>
          </p:cNvSpPr>
          <p:nvPr/>
        </p:nvSpPr>
        <p:spPr bwMode="auto">
          <a:xfrm>
            <a:off x="6064797" y="3375791"/>
            <a:ext cx="504825" cy="492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7" name="AutoShape 5"/>
          <p:cNvSpPr>
            <a:spLocks noChangeShapeType="1"/>
          </p:cNvSpPr>
          <p:nvPr/>
        </p:nvSpPr>
        <p:spPr bwMode="auto">
          <a:xfrm flipH="1">
            <a:off x="4045497" y="3375791"/>
            <a:ext cx="1590675" cy="492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AutoShape 4"/>
          <p:cNvSpPr>
            <a:spLocks noChangeShapeType="1"/>
          </p:cNvSpPr>
          <p:nvPr/>
        </p:nvSpPr>
        <p:spPr bwMode="auto">
          <a:xfrm flipH="1">
            <a:off x="2311947" y="3280541"/>
            <a:ext cx="315277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AutoShape 3"/>
          <p:cNvSpPr>
            <a:spLocks noChangeShapeType="1"/>
          </p:cNvSpPr>
          <p:nvPr/>
        </p:nvSpPr>
        <p:spPr bwMode="auto">
          <a:xfrm>
            <a:off x="2311947" y="4210816"/>
            <a:ext cx="0" cy="1127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1892847" y="5337941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사진수정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1673772" y="3918716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프로필사진선택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46386"/>
            <a:ext cx="12192000" cy="6211614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61742" y="6111765"/>
            <a:ext cx="18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Class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55784" y="804040"/>
            <a:ext cx="294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스터디룸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04042" y="1576553"/>
            <a:ext cx="2963918" cy="3815254"/>
            <a:chOff x="2107324" y="2401724"/>
            <a:chExt cx="1238250" cy="2689333"/>
          </a:xfrm>
        </p:grpSpPr>
        <p:sp>
          <p:nvSpPr>
            <p:cNvPr id="39938" name="AutoShape 2"/>
            <p:cNvSpPr>
              <a:spLocks noChangeArrowheads="1"/>
            </p:cNvSpPr>
            <p:nvPr/>
          </p:nvSpPr>
          <p:spPr bwMode="auto">
            <a:xfrm>
              <a:off x="2190093" y="3909957"/>
              <a:ext cx="10477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스터디룸선택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9939" name="AutoShape 3"/>
            <p:cNvSpPr>
              <a:spLocks noChangeArrowheads="1"/>
            </p:cNvSpPr>
            <p:nvPr/>
          </p:nvSpPr>
          <p:spPr bwMode="auto">
            <a:xfrm>
              <a:off x="2190093" y="4748157"/>
              <a:ext cx="10477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예약시간선택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9940" name="AutoShape 4"/>
            <p:cNvCxnSpPr>
              <a:cxnSpLocks noChangeShapeType="1"/>
            </p:cNvCxnSpPr>
            <p:nvPr/>
          </p:nvCxnSpPr>
          <p:spPr bwMode="auto">
            <a:xfrm>
              <a:off x="2713968" y="4252857"/>
              <a:ext cx="0" cy="4953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39941" name="AutoShape 5"/>
            <p:cNvSpPr>
              <a:spLocks noChangeArrowheads="1"/>
            </p:cNvSpPr>
            <p:nvPr/>
          </p:nvSpPr>
          <p:spPr bwMode="auto">
            <a:xfrm>
              <a:off x="2154949" y="2401724"/>
              <a:ext cx="10477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스터디룸예약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9942" name="AutoShape 6"/>
            <p:cNvSpPr>
              <a:spLocks noChangeArrowheads="1"/>
            </p:cNvSpPr>
            <p:nvPr/>
          </p:nvSpPr>
          <p:spPr bwMode="auto">
            <a:xfrm>
              <a:off x="2107324" y="3030374"/>
              <a:ext cx="12382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스터디룸 목록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9943" name="AutoShape 7"/>
            <p:cNvCxnSpPr>
              <a:cxnSpLocks noChangeShapeType="1"/>
            </p:cNvCxnSpPr>
            <p:nvPr/>
          </p:nvCxnSpPr>
          <p:spPr bwMode="auto">
            <a:xfrm>
              <a:off x="2735974" y="2744624"/>
              <a:ext cx="9525" cy="28575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9944" name="AutoShape 8"/>
            <p:cNvCxnSpPr>
              <a:cxnSpLocks noChangeShapeType="1"/>
            </p:cNvCxnSpPr>
            <p:nvPr/>
          </p:nvCxnSpPr>
          <p:spPr bwMode="auto">
            <a:xfrm>
              <a:off x="2745499" y="3373274"/>
              <a:ext cx="0" cy="55245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27" name="그림 26" descr="c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524" y="1568301"/>
            <a:ext cx="5863069" cy="40284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46386"/>
            <a:ext cx="12192000" cy="6211614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9290" y="804040"/>
            <a:ext cx="294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스터디룸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예약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그림 15" descr="1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3740" y="1529254"/>
            <a:ext cx="2928232" cy="4288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 descr="15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0441" y="1543607"/>
            <a:ext cx="2843049" cy="4226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4803194" y="6127529"/>
            <a:ext cx="22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Action Diagram</a:t>
            </a:r>
            <a:endParaRPr lang="ko-KR" alt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62152"/>
            <a:ext cx="12192000" cy="619584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9289" y="804040"/>
            <a:ext cx="376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스터디룸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예약 리셋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567" y="6190591"/>
            <a:ext cx="22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pic>
        <p:nvPicPr>
          <p:cNvPr id="9" name="그림 8" descr="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490" y="1371601"/>
            <a:ext cx="5044964" cy="46665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77916"/>
            <a:ext cx="12192000" cy="6180083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3969" y="804040"/>
            <a:ext cx="376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스터디룸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예약 리셋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812" y="1335880"/>
            <a:ext cx="6525536" cy="1675334"/>
          </a:xfrm>
          <a:prstGeom prst="rect">
            <a:avLst/>
          </a:prstGeom>
        </p:spPr>
      </p:pic>
      <p:pic>
        <p:nvPicPr>
          <p:cNvPr id="10" name="그림 9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9040" y="2033752"/>
            <a:ext cx="7489291" cy="1941125"/>
          </a:xfrm>
          <a:prstGeom prst="rect">
            <a:avLst/>
          </a:prstGeom>
        </p:spPr>
      </p:pic>
      <p:pic>
        <p:nvPicPr>
          <p:cNvPr id="12" name="그림 11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52" y="3809422"/>
            <a:ext cx="6819435" cy="1787336"/>
          </a:xfrm>
          <a:prstGeom prst="rect">
            <a:avLst/>
          </a:prstGeom>
        </p:spPr>
      </p:pic>
      <p:pic>
        <p:nvPicPr>
          <p:cNvPr id="13" name="그림 12" descr="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355835"/>
            <a:ext cx="8954814" cy="47611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77916"/>
            <a:ext cx="12192000" cy="6180083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9290" y="804040"/>
            <a:ext cx="294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스터디룸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그림 8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572" y="1620274"/>
            <a:ext cx="4605640" cy="4417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 descr="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7021" y="2191407"/>
            <a:ext cx="5409411" cy="1450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06206" y="4083268"/>
            <a:ext cx="506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DB</a:t>
            </a:r>
            <a:r>
              <a:rPr lang="ko-KR" altLang="en-US" b="1" dirty="0" smtClean="0">
                <a:solidFill>
                  <a:schemeClr val="bg1"/>
                </a:solidFill>
              </a:rPr>
              <a:t>에  예약 시간에 맞는 예약자 이름이 삽입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6386"/>
            <a:ext cx="12192000" cy="6211614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5328" y="0"/>
            <a:ext cx="71533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 </a:t>
            </a:r>
            <a:r>
              <a:rPr lang="en-US" altLang="ko-KR" sz="2400" b="1" spc="-150" dirty="0" smtClean="0">
                <a:latin typeface="HY헤드라인M" pitchFamily="18" charset="-127"/>
                <a:ea typeface="HY헤드라인M" pitchFamily="18" charset="-127"/>
              </a:rPr>
              <a:t>Activity Diagram</a:t>
            </a:r>
            <a:endParaRPr lang="ko-KR" altLang="ko-KR" sz="2400" b="1" dirty="0" smtClean="0"/>
          </a:p>
          <a:p>
            <a:pPr algn="ctr"/>
            <a:endParaRPr lang="ko-KR" altLang="en-US" sz="24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09574" y="48328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41323" y="3216164"/>
            <a:ext cx="3657601" cy="3421118"/>
          </a:xfrm>
          <a:prstGeom prst="ellipse">
            <a:avLst/>
          </a:prstGeom>
          <a:noFill/>
          <a:ln w="952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47490" y="1762375"/>
            <a:ext cx="534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비밀번호 변경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출석 확인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쪽지함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기능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5400000">
            <a:off x="8781393" y="2601313"/>
            <a:ext cx="693682" cy="409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39" name="AutoShape 47"/>
          <p:cNvSpPr>
            <a:spLocks noChangeArrowheads="1"/>
          </p:cNvSpPr>
          <p:nvPr/>
        </p:nvSpPr>
        <p:spPr bwMode="auto">
          <a:xfrm>
            <a:off x="5474247" y="1029356"/>
            <a:ext cx="75247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로그인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8" name="AutoShape 46"/>
          <p:cNvSpPr>
            <a:spLocks noChangeArrowheads="1"/>
          </p:cNvSpPr>
          <p:nvPr/>
        </p:nvSpPr>
        <p:spPr bwMode="auto">
          <a:xfrm>
            <a:off x="5464722" y="1727966"/>
            <a:ext cx="819150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출석체크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7" name="AutoShape 45"/>
          <p:cNvSpPr>
            <a:spLocks noChangeArrowheads="1"/>
          </p:cNvSpPr>
          <p:nvPr/>
        </p:nvSpPr>
        <p:spPr bwMode="auto">
          <a:xfrm>
            <a:off x="5579022" y="2442341"/>
            <a:ext cx="5905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확인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6" name="AutoShape 44"/>
          <p:cNvSpPr>
            <a:spLocks noChangeArrowheads="1"/>
          </p:cNvSpPr>
          <p:nvPr/>
        </p:nvSpPr>
        <p:spPr bwMode="auto">
          <a:xfrm>
            <a:off x="3683547" y="3867916"/>
            <a:ext cx="7810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게시판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6064797" y="3867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스터디룸예약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7855497" y="381076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마이페이지</a:t>
            </a:r>
            <a:endParaRPr kumimoji="1" lang="ko-KR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3" name="AutoShape 41"/>
          <p:cNvSpPr>
            <a:spLocks noChangeArrowheads="1"/>
          </p:cNvSpPr>
          <p:nvPr/>
        </p:nvSpPr>
        <p:spPr bwMode="auto">
          <a:xfrm>
            <a:off x="3102522" y="5391916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내용입력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3874047" y="5391916"/>
            <a:ext cx="11430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이름으로 검색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1" name="AutoShape 39"/>
          <p:cNvSpPr>
            <a:spLocks noChangeArrowheads="1"/>
          </p:cNvSpPr>
          <p:nvPr/>
        </p:nvSpPr>
        <p:spPr bwMode="auto">
          <a:xfrm>
            <a:off x="5017047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 글 검색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6017172" y="4496566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 목록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6131472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6131472" y="62301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예약시간선택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7" name="AutoShape 35"/>
          <p:cNvSpPr>
            <a:spLocks noChangeArrowheads="1"/>
          </p:cNvSpPr>
          <p:nvPr/>
        </p:nvSpPr>
        <p:spPr bwMode="auto">
          <a:xfrm>
            <a:off x="9750972" y="4496566"/>
            <a:ext cx="7048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쪽지함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8741322" y="4496566"/>
            <a:ext cx="8953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5" name="AutoShape 33"/>
          <p:cNvSpPr>
            <a:spLocks noChangeArrowheads="1"/>
          </p:cNvSpPr>
          <p:nvPr/>
        </p:nvSpPr>
        <p:spPr bwMode="auto">
          <a:xfrm>
            <a:off x="7474497" y="4496566"/>
            <a:ext cx="113347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비밀번호 변경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4" name="AutoShape 32"/>
          <p:cNvSpPr>
            <a:spLocks noChangeArrowheads="1"/>
          </p:cNvSpPr>
          <p:nvPr/>
        </p:nvSpPr>
        <p:spPr bwMode="auto">
          <a:xfrm>
            <a:off x="7560222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비밀번호수정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3" name="AutoShape 31"/>
          <p:cNvSpPr>
            <a:spLocks noChangeArrowheads="1"/>
          </p:cNvSpPr>
          <p:nvPr/>
        </p:nvSpPr>
        <p:spPr bwMode="auto">
          <a:xfrm>
            <a:off x="8827047" y="5391916"/>
            <a:ext cx="8096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출석현황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2" name="AutoShape 30"/>
          <p:cNvSpPr>
            <a:spLocks noChangeArrowheads="1"/>
          </p:cNvSpPr>
          <p:nvPr/>
        </p:nvSpPr>
        <p:spPr bwMode="auto">
          <a:xfrm>
            <a:off x="9579522" y="609676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쪽지함 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8607972" y="6096766"/>
            <a:ext cx="9715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쪽지보내기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0" name="AutoShape 28"/>
          <p:cNvSpPr>
            <a:spLocks noChangeShapeType="1"/>
          </p:cNvSpPr>
          <p:nvPr/>
        </p:nvSpPr>
        <p:spPr bwMode="auto">
          <a:xfrm>
            <a:off x="5845722" y="2785241"/>
            <a:ext cx="0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9" name="AutoShape 27"/>
          <p:cNvSpPr>
            <a:spLocks noChangeShapeType="1"/>
          </p:cNvSpPr>
          <p:nvPr/>
        </p:nvSpPr>
        <p:spPr bwMode="auto">
          <a:xfrm>
            <a:off x="4093122" y="4210816"/>
            <a:ext cx="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8" name="AutoShape 26"/>
          <p:cNvSpPr>
            <a:spLocks noChangeShapeType="1"/>
          </p:cNvSpPr>
          <p:nvPr/>
        </p:nvSpPr>
        <p:spPr bwMode="auto">
          <a:xfrm flipH="1">
            <a:off x="3473997" y="4772791"/>
            <a:ext cx="495300" cy="619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7" name="AutoShape 25"/>
          <p:cNvSpPr>
            <a:spLocks noChangeShapeType="1"/>
          </p:cNvSpPr>
          <p:nvPr/>
        </p:nvSpPr>
        <p:spPr bwMode="auto">
          <a:xfrm>
            <a:off x="4093122" y="4868041"/>
            <a:ext cx="200025" cy="5238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6" name="AutoShape 24"/>
          <p:cNvSpPr>
            <a:spLocks noChangeShapeType="1"/>
          </p:cNvSpPr>
          <p:nvPr/>
        </p:nvSpPr>
        <p:spPr bwMode="auto">
          <a:xfrm>
            <a:off x="4293147" y="4772791"/>
            <a:ext cx="1009650" cy="619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5" name="AutoShape 23"/>
          <p:cNvSpPr>
            <a:spLocks noChangeShapeType="1"/>
          </p:cNvSpPr>
          <p:nvPr/>
        </p:nvSpPr>
        <p:spPr bwMode="auto">
          <a:xfrm>
            <a:off x="6645822" y="4210816"/>
            <a:ext cx="9525" cy="2857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4" name="AutoShape 22"/>
          <p:cNvSpPr>
            <a:spLocks noChangeShapeType="1"/>
          </p:cNvSpPr>
          <p:nvPr/>
        </p:nvSpPr>
        <p:spPr bwMode="auto">
          <a:xfrm>
            <a:off x="6655347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3" name="AutoShape 21"/>
          <p:cNvSpPr>
            <a:spLocks noChangeShapeType="1"/>
          </p:cNvSpPr>
          <p:nvPr/>
        </p:nvSpPr>
        <p:spPr bwMode="auto">
          <a:xfrm>
            <a:off x="6655347" y="5734816"/>
            <a:ext cx="0" cy="495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2" name="AutoShape 20"/>
          <p:cNvSpPr>
            <a:spLocks noChangeShapeType="1"/>
          </p:cNvSpPr>
          <p:nvPr/>
        </p:nvSpPr>
        <p:spPr bwMode="auto">
          <a:xfrm flipH="1">
            <a:off x="8074572" y="4153666"/>
            <a:ext cx="266700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1" name="AutoShape 19"/>
          <p:cNvSpPr>
            <a:spLocks noChangeShapeType="1"/>
          </p:cNvSpPr>
          <p:nvPr/>
        </p:nvSpPr>
        <p:spPr bwMode="auto">
          <a:xfrm>
            <a:off x="8741322" y="4153666"/>
            <a:ext cx="276225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0" name="AutoShape 18"/>
          <p:cNvSpPr>
            <a:spLocks noChangeShapeType="1"/>
          </p:cNvSpPr>
          <p:nvPr/>
        </p:nvSpPr>
        <p:spPr bwMode="auto">
          <a:xfrm>
            <a:off x="8903247" y="4067941"/>
            <a:ext cx="1114425" cy="428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9" name="AutoShape 17"/>
          <p:cNvSpPr>
            <a:spLocks noChangeShapeType="1"/>
          </p:cNvSpPr>
          <p:nvPr/>
        </p:nvSpPr>
        <p:spPr bwMode="auto">
          <a:xfrm>
            <a:off x="8074572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8" name="AutoShape 16"/>
          <p:cNvSpPr>
            <a:spLocks noChangeShapeType="1"/>
          </p:cNvSpPr>
          <p:nvPr/>
        </p:nvSpPr>
        <p:spPr bwMode="auto">
          <a:xfrm>
            <a:off x="9198522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7" name="AutoShape 15"/>
          <p:cNvSpPr>
            <a:spLocks noChangeShapeType="1"/>
          </p:cNvSpPr>
          <p:nvPr/>
        </p:nvSpPr>
        <p:spPr bwMode="auto">
          <a:xfrm>
            <a:off x="10208172" y="4839466"/>
            <a:ext cx="0" cy="1257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6" name="AutoShape 14"/>
          <p:cNvSpPr>
            <a:spLocks noChangeShapeType="1"/>
          </p:cNvSpPr>
          <p:nvPr/>
        </p:nvSpPr>
        <p:spPr bwMode="auto">
          <a:xfrm flipH="1">
            <a:off x="9350922" y="4839466"/>
            <a:ext cx="857250" cy="1257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5" name="AutoShape 13"/>
          <p:cNvSpPr>
            <a:spLocks noChangeShapeType="1"/>
          </p:cNvSpPr>
          <p:nvPr/>
        </p:nvSpPr>
        <p:spPr bwMode="auto">
          <a:xfrm>
            <a:off x="5826672" y="1375541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3845472" y="4563241"/>
            <a:ext cx="533400" cy="3048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5775435" y="614855"/>
            <a:ext cx="209550" cy="276225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02" name="AutoShape 10"/>
          <p:cNvSpPr>
            <a:spLocks noChangeShapeType="1"/>
          </p:cNvSpPr>
          <p:nvPr/>
        </p:nvSpPr>
        <p:spPr bwMode="auto">
          <a:xfrm flipH="1">
            <a:off x="5858202" y="788276"/>
            <a:ext cx="45719" cy="328119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5436147" y="3128141"/>
            <a:ext cx="847725" cy="3143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0" name="AutoShape 8"/>
          <p:cNvSpPr>
            <a:spLocks noChangeShapeType="1"/>
          </p:cNvSpPr>
          <p:nvPr/>
        </p:nvSpPr>
        <p:spPr bwMode="auto">
          <a:xfrm>
            <a:off x="5836197" y="2089916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9" name="AutoShape 7"/>
          <p:cNvSpPr>
            <a:spLocks noChangeShapeType="1"/>
          </p:cNvSpPr>
          <p:nvPr/>
        </p:nvSpPr>
        <p:spPr bwMode="auto">
          <a:xfrm>
            <a:off x="6283872" y="3280541"/>
            <a:ext cx="2105025" cy="5302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AutoShape 6"/>
          <p:cNvSpPr>
            <a:spLocks noChangeShapeType="1"/>
          </p:cNvSpPr>
          <p:nvPr/>
        </p:nvSpPr>
        <p:spPr bwMode="auto">
          <a:xfrm>
            <a:off x="6064797" y="3375791"/>
            <a:ext cx="504825" cy="492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7" name="AutoShape 5"/>
          <p:cNvSpPr>
            <a:spLocks noChangeShapeType="1"/>
          </p:cNvSpPr>
          <p:nvPr/>
        </p:nvSpPr>
        <p:spPr bwMode="auto">
          <a:xfrm flipH="1">
            <a:off x="4045497" y="3375791"/>
            <a:ext cx="1590675" cy="492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AutoShape 4"/>
          <p:cNvSpPr>
            <a:spLocks noChangeShapeType="1"/>
          </p:cNvSpPr>
          <p:nvPr/>
        </p:nvSpPr>
        <p:spPr bwMode="auto">
          <a:xfrm flipH="1">
            <a:off x="2311947" y="3280541"/>
            <a:ext cx="315277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AutoShape 3"/>
          <p:cNvSpPr>
            <a:spLocks noChangeShapeType="1"/>
          </p:cNvSpPr>
          <p:nvPr/>
        </p:nvSpPr>
        <p:spPr bwMode="auto">
          <a:xfrm>
            <a:off x="2311947" y="4210816"/>
            <a:ext cx="0" cy="1127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1892847" y="5337941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사진수정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1673772" y="3918716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프로필사진선택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62152"/>
            <a:ext cx="12192000" cy="619584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61742" y="6111765"/>
            <a:ext cx="18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Class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2353" y="819806"/>
            <a:ext cx="294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마이 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224048" y="2652003"/>
            <a:ext cx="753084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쪽지함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79559" y="1950436"/>
            <a:ext cx="3671723" cy="2613135"/>
            <a:chOff x="1452070" y="3590049"/>
            <a:chExt cx="3436554" cy="2613135"/>
          </a:xfrm>
        </p:grpSpPr>
        <p:sp>
          <p:nvSpPr>
            <p:cNvPr id="40962" name="AutoShape 2"/>
            <p:cNvSpPr>
              <a:spLocks noChangeArrowheads="1"/>
            </p:cNvSpPr>
            <p:nvPr/>
          </p:nvSpPr>
          <p:spPr bwMode="auto">
            <a:xfrm>
              <a:off x="2053788" y="3590049"/>
              <a:ext cx="10477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마이페이지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0963" name="AutoShape 3"/>
            <p:cNvSpPr>
              <a:spLocks noChangeArrowheads="1"/>
            </p:cNvSpPr>
            <p:nvPr/>
          </p:nvSpPr>
          <p:spPr bwMode="auto">
            <a:xfrm>
              <a:off x="2718895" y="4275849"/>
              <a:ext cx="8953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출석확인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0964" name="AutoShape 4"/>
            <p:cNvSpPr>
              <a:spLocks noChangeArrowheads="1"/>
            </p:cNvSpPr>
            <p:nvPr/>
          </p:nvSpPr>
          <p:spPr bwMode="auto">
            <a:xfrm>
              <a:off x="1452070" y="4275849"/>
              <a:ext cx="1133475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비밀번호 변경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40965" name="AutoShape 5"/>
            <p:cNvCxnSpPr>
              <a:cxnSpLocks noChangeShapeType="1"/>
            </p:cNvCxnSpPr>
            <p:nvPr/>
          </p:nvCxnSpPr>
          <p:spPr bwMode="auto">
            <a:xfrm flipH="1">
              <a:off x="2052145" y="3932949"/>
              <a:ext cx="266700" cy="3429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40966" name="AutoShape 6"/>
            <p:cNvCxnSpPr>
              <a:cxnSpLocks noChangeShapeType="1"/>
            </p:cNvCxnSpPr>
            <p:nvPr/>
          </p:nvCxnSpPr>
          <p:spPr bwMode="auto">
            <a:xfrm>
              <a:off x="2718895" y="3932949"/>
              <a:ext cx="276225" cy="3429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40968" name="AutoShape 8"/>
            <p:cNvCxnSpPr>
              <a:cxnSpLocks noChangeShapeType="1"/>
              <a:stCxn id="40962" idx="3"/>
              <a:endCxn id="40967" idx="0"/>
            </p:cNvCxnSpPr>
            <p:nvPr/>
          </p:nvCxnSpPr>
          <p:spPr bwMode="auto">
            <a:xfrm>
              <a:off x="3101538" y="3761499"/>
              <a:ext cx="1084475" cy="530117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40969" name="AutoShape 9"/>
            <p:cNvSpPr>
              <a:spLocks noChangeArrowheads="1"/>
            </p:cNvSpPr>
            <p:nvPr/>
          </p:nvSpPr>
          <p:spPr bwMode="auto">
            <a:xfrm>
              <a:off x="1522030" y="5171199"/>
              <a:ext cx="10477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비밀번호수정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auto">
            <a:xfrm>
              <a:off x="2788855" y="5171199"/>
              <a:ext cx="809625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출석현황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0971" name="AutoShape 11"/>
            <p:cNvSpPr>
              <a:spLocks noChangeArrowheads="1"/>
            </p:cNvSpPr>
            <p:nvPr/>
          </p:nvSpPr>
          <p:spPr bwMode="auto">
            <a:xfrm>
              <a:off x="3840874" y="5860284"/>
              <a:ext cx="10477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쪽지함 확인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0972" name="AutoShape 12"/>
            <p:cNvSpPr>
              <a:spLocks noChangeArrowheads="1"/>
            </p:cNvSpPr>
            <p:nvPr/>
          </p:nvSpPr>
          <p:spPr bwMode="auto">
            <a:xfrm>
              <a:off x="2869324" y="5860284"/>
              <a:ext cx="9715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쪽지보내기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40973" name="AutoShape 13"/>
            <p:cNvCxnSpPr>
              <a:cxnSpLocks noChangeShapeType="1"/>
            </p:cNvCxnSpPr>
            <p:nvPr/>
          </p:nvCxnSpPr>
          <p:spPr bwMode="auto">
            <a:xfrm>
              <a:off x="2036380" y="4618749"/>
              <a:ext cx="0" cy="55245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40974" name="AutoShape 14"/>
            <p:cNvCxnSpPr>
              <a:cxnSpLocks noChangeShapeType="1"/>
            </p:cNvCxnSpPr>
            <p:nvPr/>
          </p:nvCxnSpPr>
          <p:spPr bwMode="auto">
            <a:xfrm>
              <a:off x="3160330" y="4618749"/>
              <a:ext cx="0" cy="55245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40975" name="AutoShape 15"/>
            <p:cNvCxnSpPr>
              <a:cxnSpLocks noChangeShapeType="1"/>
            </p:cNvCxnSpPr>
            <p:nvPr/>
          </p:nvCxnSpPr>
          <p:spPr bwMode="auto">
            <a:xfrm>
              <a:off x="4280339" y="4618749"/>
              <a:ext cx="0" cy="12573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40976" name="AutoShape 16"/>
            <p:cNvCxnSpPr>
              <a:cxnSpLocks noChangeShapeType="1"/>
            </p:cNvCxnSpPr>
            <p:nvPr/>
          </p:nvCxnSpPr>
          <p:spPr bwMode="auto">
            <a:xfrm flipH="1">
              <a:off x="3423089" y="4618749"/>
              <a:ext cx="857250" cy="12573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" name="그룹 26"/>
          <p:cNvGrpSpPr/>
          <p:nvPr/>
        </p:nvGrpSpPr>
        <p:grpSpPr>
          <a:xfrm>
            <a:off x="4839029" y="1466193"/>
            <a:ext cx="7352971" cy="3941380"/>
            <a:chOff x="4839029" y="1466193"/>
            <a:chExt cx="7352971" cy="3941380"/>
          </a:xfrm>
        </p:grpSpPr>
        <p:pic>
          <p:nvPicPr>
            <p:cNvPr id="45" name="그림 44" descr="c3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9029" y="1466193"/>
              <a:ext cx="2160862" cy="39413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6" name="그림 45" descr="c4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8717" y="1524001"/>
              <a:ext cx="2380593" cy="38835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7" name="그림 46" descr="c5.JPG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2014" y="1513489"/>
              <a:ext cx="2779986" cy="38940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93682"/>
            <a:ext cx="12192000" cy="616431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52186" y="851337"/>
            <a:ext cx="485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마이 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비밀번호 변경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9221" y="6017170"/>
            <a:ext cx="22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26067" y="1560788"/>
            <a:ext cx="5360919" cy="4130562"/>
            <a:chOff x="3626067" y="1560788"/>
            <a:chExt cx="5360919" cy="4130562"/>
          </a:xfrm>
        </p:grpSpPr>
        <p:pic>
          <p:nvPicPr>
            <p:cNvPr id="30" name="그림 29" descr="16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067" y="1560788"/>
              <a:ext cx="2608879" cy="40990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1" name="그림 30" descr="17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614" y="1563817"/>
              <a:ext cx="2775372" cy="41275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1" y="285101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0" y="355384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420937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4269" cy="1497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3" y="314671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985" y="384954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575" y="2665102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개요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7470" y="4025997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UI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249" y="2119938"/>
            <a:ext cx="537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Kosta</a:t>
            </a:r>
            <a:r>
              <a:rPr lang="en-US" altLang="ko-KR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management networking service</a:t>
            </a:r>
            <a:endParaRPr lang="ko-KR" altLang="en-US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17092" y="1154291"/>
            <a:ext cx="216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목차</a:t>
            </a:r>
            <a:endParaRPr lang="ko-KR" altLang="en-US" sz="4800" b="1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3809" y="3377957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요구사항 분석 </a:t>
            </a:r>
          </a:p>
        </p:txBody>
      </p:sp>
      <p:sp>
        <p:nvSpPr>
          <p:cNvPr id="41" name="타원 40"/>
          <p:cNvSpPr/>
          <p:nvPr/>
        </p:nvSpPr>
        <p:spPr>
          <a:xfrm>
            <a:off x="6045864" y="48189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07497" y="44591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40682" y="5297750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기대효과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56376" y="54285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118009" y="506874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39028" y="5701665"/>
            <a:ext cx="9524" cy="1156335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35427" y="4677640"/>
            <a:ext cx="38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Tomcat Server </a:t>
            </a:r>
            <a:r>
              <a:rPr lang="ko-KR" altLang="en-US" sz="2400" b="1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성능 비교</a:t>
            </a:r>
            <a:endParaRPr lang="ko-KR" altLang="en-US" sz="2400" b="1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62152"/>
            <a:ext cx="12192000" cy="619584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9028" y="819806"/>
            <a:ext cx="485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마이 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출석 확인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0849" y="6064467"/>
            <a:ext cx="22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pic>
        <p:nvPicPr>
          <p:cNvPr id="25" name="그림 24" descr="18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857" y="1672098"/>
            <a:ext cx="4830460" cy="4003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62152"/>
            <a:ext cx="12192000" cy="619584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3980" y="882868"/>
            <a:ext cx="368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마이 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쪽지 함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55442" y="6064467"/>
            <a:ext cx="22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80592" y="1610533"/>
            <a:ext cx="7730360" cy="3970459"/>
            <a:chOff x="2380592" y="1610533"/>
            <a:chExt cx="7730360" cy="3970459"/>
          </a:xfrm>
        </p:grpSpPr>
        <p:pic>
          <p:nvPicPr>
            <p:cNvPr id="33" name="그림 32" descr="19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0592" y="1610533"/>
              <a:ext cx="2474786" cy="39546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4" name="그림 33" descr="20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166" y="1646283"/>
              <a:ext cx="2490786" cy="39189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5" name="그림 34" descr="21.JPG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5781" y="1613193"/>
              <a:ext cx="2732689" cy="39677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93682"/>
            <a:ext cx="12192000" cy="616431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3980" y="882868"/>
            <a:ext cx="368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마이 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쪽지 함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176" y="3128723"/>
            <a:ext cx="3010320" cy="1105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 descr="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200" y="1656020"/>
            <a:ext cx="2884374" cy="4256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 descr="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2499" y="1765737"/>
            <a:ext cx="2918798" cy="4051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 descr="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62627" y="3224165"/>
            <a:ext cx="3029373" cy="10574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77916"/>
            <a:ext cx="12192000" cy="6180083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09563" y="-83622"/>
            <a:ext cx="530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32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sz="2400" b="1" dirty="0" smtClean="0"/>
              <a:t>Activity Diagram</a:t>
            </a:r>
            <a:endParaRPr lang="ko-KR" altLang="ko-KR" sz="2400" b="1" dirty="0" smtClean="0"/>
          </a:p>
          <a:p>
            <a:pPr algn="ctr"/>
            <a:endParaRPr lang="ko-KR" altLang="en-US" sz="24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57782" y="483283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324" y="914400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입장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>
            <a:off x="5483116" y="3265871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관리자페이지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5" name="AutoShape 49"/>
          <p:cNvSpPr>
            <a:spLocks noChangeArrowheads="1"/>
          </p:cNvSpPr>
          <p:nvPr/>
        </p:nvSpPr>
        <p:spPr bwMode="auto">
          <a:xfrm>
            <a:off x="4873516" y="44787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4" name="AutoShape 48"/>
          <p:cNvSpPr>
            <a:spLocks noChangeArrowheads="1"/>
          </p:cNvSpPr>
          <p:nvPr/>
        </p:nvSpPr>
        <p:spPr bwMode="auto">
          <a:xfrm>
            <a:off x="73500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3" name="AutoShape 47"/>
          <p:cNvSpPr>
            <a:spLocks noChangeArrowheads="1"/>
          </p:cNvSpPr>
          <p:nvPr/>
        </p:nvSpPr>
        <p:spPr bwMode="auto">
          <a:xfrm>
            <a:off x="21303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91407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8988316" y="53550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8988316" y="61932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등록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9" name="AutoShape 43"/>
          <p:cNvSpPr>
            <a:spLocks noChangeShapeType="1"/>
          </p:cNvSpPr>
          <p:nvPr/>
        </p:nvSpPr>
        <p:spPr bwMode="auto">
          <a:xfrm>
            <a:off x="955029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8" name="AutoShape 42"/>
          <p:cNvSpPr>
            <a:spLocks noChangeShapeType="1"/>
          </p:cNvSpPr>
          <p:nvPr/>
        </p:nvSpPr>
        <p:spPr bwMode="auto">
          <a:xfrm>
            <a:off x="9550291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7350016" y="53550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전체학생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7159516" y="6193221"/>
            <a:ext cx="11906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학생별출석현황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5" name="AutoShape 39"/>
          <p:cNvSpPr>
            <a:spLocks noChangeShapeType="1"/>
          </p:cNvSpPr>
          <p:nvPr/>
        </p:nvSpPr>
        <p:spPr bwMode="auto">
          <a:xfrm>
            <a:off x="7731016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4" name="AutoShape 38"/>
          <p:cNvSpPr>
            <a:spLocks noChangeShapeType="1"/>
          </p:cNvSpPr>
          <p:nvPr/>
        </p:nvSpPr>
        <p:spPr bwMode="auto">
          <a:xfrm>
            <a:off x="5235466" y="48216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3" name="AutoShape 37"/>
          <p:cNvSpPr>
            <a:spLocks noChangeArrowheads="1"/>
          </p:cNvSpPr>
          <p:nvPr/>
        </p:nvSpPr>
        <p:spPr bwMode="auto">
          <a:xfrm>
            <a:off x="4711591" y="5307396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2" name="AutoShape 36"/>
          <p:cNvSpPr>
            <a:spLocks noChangeShapeType="1"/>
          </p:cNvSpPr>
          <p:nvPr/>
        </p:nvSpPr>
        <p:spPr bwMode="auto">
          <a:xfrm flipH="1">
            <a:off x="4330591" y="5555046"/>
            <a:ext cx="60007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391149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검색관리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446394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수정관리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5016391" y="6193221"/>
            <a:ext cx="10382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상세정보입력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8" name="AutoShape 32"/>
          <p:cNvSpPr>
            <a:spLocks noChangeShapeType="1"/>
          </p:cNvSpPr>
          <p:nvPr/>
        </p:nvSpPr>
        <p:spPr bwMode="auto">
          <a:xfrm flipH="1">
            <a:off x="4778266" y="5631246"/>
            <a:ext cx="333375" cy="5619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7" name="AutoShape 31"/>
          <p:cNvSpPr>
            <a:spLocks noChangeShapeType="1"/>
          </p:cNvSpPr>
          <p:nvPr/>
        </p:nvSpPr>
        <p:spPr bwMode="auto">
          <a:xfrm>
            <a:off x="5483116" y="5583621"/>
            <a:ext cx="95250" cy="628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6054616" y="6193221"/>
            <a:ext cx="8763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정보보기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5" name="AutoShape 29"/>
          <p:cNvSpPr>
            <a:spLocks noChangeShapeType="1"/>
          </p:cNvSpPr>
          <p:nvPr/>
        </p:nvSpPr>
        <p:spPr bwMode="auto">
          <a:xfrm>
            <a:off x="5606941" y="5545521"/>
            <a:ext cx="84772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>
            <a:off x="5378341" y="1297371"/>
            <a:ext cx="115252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 로그인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4749691" y="2011746"/>
            <a:ext cx="819150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출석체크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5730766" y="2570546"/>
            <a:ext cx="52387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5885792" y="740979"/>
            <a:ext cx="209550" cy="276225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40" name="AutoShape 24"/>
          <p:cNvSpPr>
            <a:spLocks noChangeShapeType="1"/>
          </p:cNvSpPr>
          <p:nvPr/>
        </p:nvSpPr>
        <p:spPr bwMode="auto">
          <a:xfrm>
            <a:off x="5952797" y="851338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39" name="AutoShape 23"/>
          <p:cNvSpPr>
            <a:spLocks noChangeShapeType="1"/>
          </p:cNvSpPr>
          <p:nvPr/>
        </p:nvSpPr>
        <p:spPr bwMode="auto">
          <a:xfrm>
            <a:off x="6006991" y="2913446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8" name="AutoShape 22"/>
          <p:cNvSpPr>
            <a:spLocks noChangeShapeType="1"/>
          </p:cNvSpPr>
          <p:nvPr/>
        </p:nvSpPr>
        <p:spPr bwMode="auto">
          <a:xfrm flipH="1">
            <a:off x="5159266" y="1659321"/>
            <a:ext cx="7620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7" name="AutoShape 21"/>
          <p:cNvSpPr>
            <a:spLocks noChangeShapeType="1"/>
          </p:cNvSpPr>
          <p:nvPr/>
        </p:nvSpPr>
        <p:spPr bwMode="auto">
          <a:xfrm>
            <a:off x="5921266" y="1659321"/>
            <a:ext cx="9144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6454666" y="2011746"/>
            <a:ext cx="155257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 예약 리셋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644416" y="3437321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프로필사진선택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4" name="AutoShape 18"/>
          <p:cNvSpPr>
            <a:spLocks noChangeShapeType="1"/>
          </p:cNvSpPr>
          <p:nvPr/>
        </p:nvSpPr>
        <p:spPr bwMode="auto">
          <a:xfrm flipH="1">
            <a:off x="1263541" y="2913446"/>
            <a:ext cx="4657725" cy="5238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3" name="AutoShape 17"/>
          <p:cNvSpPr>
            <a:spLocks noChangeShapeType="1"/>
          </p:cNvSpPr>
          <p:nvPr/>
        </p:nvSpPr>
        <p:spPr bwMode="auto">
          <a:xfrm>
            <a:off x="1263541" y="3780221"/>
            <a:ext cx="0" cy="1127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828675" y="4875814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사진수정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1" name="AutoShape 15"/>
          <p:cNvSpPr>
            <a:spLocks noChangeShapeType="1"/>
          </p:cNvSpPr>
          <p:nvPr/>
        </p:nvSpPr>
        <p:spPr bwMode="auto">
          <a:xfrm>
            <a:off x="5378341" y="2373696"/>
            <a:ext cx="6286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0" name="AutoShape 14"/>
          <p:cNvSpPr>
            <a:spLocks noChangeShapeType="1"/>
          </p:cNvSpPr>
          <p:nvPr/>
        </p:nvSpPr>
        <p:spPr bwMode="auto">
          <a:xfrm flipH="1">
            <a:off x="6006991" y="2373696"/>
            <a:ext cx="5905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9" name="AutoShape 13"/>
          <p:cNvSpPr>
            <a:spLocks noChangeShapeType="1"/>
          </p:cNvSpPr>
          <p:nvPr/>
        </p:nvSpPr>
        <p:spPr bwMode="auto">
          <a:xfrm>
            <a:off x="6254641" y="3608771"/>
            <a:ext cx="32956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8" name="AutoShape 12"/>
          <p:cNvSpPr>
            <a:spLocks noChangeShapeType="1"/>
          </p:cNvSpPr>
          <p:nvPr/>
        </p:nvSpPr>
        <p:spPr bwMode="auto">
          <a:xfrm>
            <a:off x="7731016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7" name="AutoShape 11"/>
          <p:cNvSpPr>
            <a:spLocks noChangeShapeType="1"/>
          </p:cNvSpPr>
          <p:nvPr/>
        </p:nvSpPr>
        <p:spPr bwMode="auto">
          <a:xfrm>
            <a:off x="6111766" y="3608771"/>
            <a:ext cx="16192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130316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2635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30161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성적삭제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3" name="AutoShape 7"/>
          <p:cNvSpPr>
            <a:spLocks noChangeShapeType="1"/>
          </p:cNvSpPr>
          <p:nvPr/>
        </p:nvSpPr>
        <p:spPr bwMode="auto">
          <a:xfrm>
            <a:off x="252084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2" name="AutoShape 6"/>
          <p:cNvSpPr>
            <a:spLocks noChangeShapeType="1"/>
          </p:cNvSpPr>
          <p:nvPr/>
        </p:nvSpPr>
        <p:spPr bwMode="auto">
          <a:xfrm>
            <a:off x="2520841" y="57074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987441" y="5355021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AutoShape 4"/>
          <p:cNvSpPr>
            <a:spLocks noChangeShapeType="1"/>
          </p:cNvSpPr>
          <p:nvPr/>
        </p:nvSpPr>
        <p:spPr bwMode="auto">
          <a:xfrm flipH="1">
            <a:off x="164454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AutoShape 3"/>
          <p:cNvSpPr>
            <a:spLocks noChangeShapeType="1"/>
          </p:cNvSpPr>
          <p:nvPr/>
        </p:nvSpPr>
        <p:spPr bwMode="auto">
          <a:xfrm>
            <a:off x="280659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8" name="AutoShape 2"/>
          <p:cNvSpPr>
            <a:spLocks noChangeShapeType="1"/>
          </p:cNvSpPr>
          <p:nvPr/>
        </p:nvSpPr>
        <p:spPr bwMode="auto">
          <a:xfrm flipH="1">
            <a:off x="5235466" y="3608771"/>
            <a:ext cx="685800" cy="8699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7" name="AutoShape 1"/>
          <p:cNvSpPr>
            <a:spLocks noChangeShapeType="1"/>
          </p:cNvSpPr>
          <p:nvPr/>
        </p:nvSpPr>
        <p:spPr bwMode="auto">
          <a:xfrm flipH="1">
            <a:off x="2520841" y="3608771"/>
            <a:ext cx="3267075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90" name="Rectangle 7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914400" y="3878317"/>
            <a:ext cx="3389586" cy="2979683"/>
          </a:xfrm>
          <a:prstGeom prst="ellipse">
            <a:avLst/>
          </a:prstGeom>
          <a:noFill/>
          <a:ln w="952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8634" y="2361465"/>
            <a:ext cx="414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성적 관리 기능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오른쪽 화살표 59"/>
          <p:cNvSpPr/>
          <p:nvPr/>
        </p:nvSpPr>
        <p:spPr>
          <a:xfrm rot="5169523">
            <a:off x="2081049" y="3026983"/>
            <a:ext cx="693682" cy="409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677917"/>
            <a:ext cx="12192000" cy="6180083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77916"/>
            <a:ext cx="12192000" cy="6180083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61742" y="6111765"/>
            <a:ext cx="18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Class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6201" y="961697"/>
            <a:ext cx="495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성적관리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41434" y="1513490"/>
            <a:ext cx="3342291" cy="3484179"/>
            <a:chOff x="1042823" y="2114222"/>
            <a:chExt cx="2505403" cy="2060355"/>
          </a:xfrm>
        </p:grpSpPr>
        <p:sp>
          <p:nvSpPr>
            <p:cNvPr id="41986" name="AutoShape 2"/>
            <p:cNvSpPr>
              <a:spLocks noChangeArrowheads="1"/>
            </p:cNvSpPr>
            <p:nvPr/>
          </p:nvSpPr>
          <p:spPr bwMode="auto">
            <a:xfrm>
              <a:off x="1815005" y="211422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성적관리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41987" name="AutoShape 3"/>
            <p:cNvCxnSpPr>
              <a:cxnSpLocks noChangeShapeType="1"/>
            </p:cNvCxnSpPr>
            <p:nvPr/>
          </p:nvCxnSpPr>
          <p:spPr bwMode="auto">
            <a:xfrm>
              <a:off x="2205530" y="2457122"/>
              <a:ext cx="0" cy="485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988" name="AutoShape 4"/>
            <p:cNvCxnSpPr>
              <a:cxnSpLocks noChangeShapeType="1"/>
            </p:cNvCxnSpPr>
            <p:nvPr/>
          </p:nvCxnSpPr>
          <p:spPr bwMode="auto">
            <a:xfrm>
              <a:off x="2205530" y="3295322"/>
              <a:ext cx="0" cy="485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1672130" y="2942897"/>
              <a:ext cx="1076325" cy="35242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990" name="AutoShape 6"/>
            <p:cNvCxnSpPr>
              <a:cxnSpLocks noChangeShapeType="1"/>
            </p:cNvCxnSpPr>
            <p:nvPr/>
          </p:nvCxnSpPr>
          <p:spPr bwMode="auto">
            <a:xfrm flipH="1">
              <a:off x="132923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991" name="AutoShape 7"/>
            <p:cNvCxnSpPr>
              <a:cxnSpLocks noChangeShapeType="1"/>
            </p:cNvCxnSpPr>
            <p:nvPr/>
          </p:nvCxnSpPr>
          <p:spPr bwMode="auto">
            <a:xfrm>
              <a:off x="249128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>
              <a:off x="1862302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성적보기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1042823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성적입력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2748126" y="3831677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성적삭제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29" name="그림 28" descr="c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993" y="1600693"/>
            <a:ext cx="3754656" cy="3971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0" name="그룹 19"/>
          <p:cNvGrpSpPr/>
          <p:nvPr/>
        </p:nvGrpSpPr>
        <p:grpSpPr>
          <a:xfrm>
            <a:off x="441434" y="1513491"/>
            <a:ext cx="3342291" cy="3484179"/>
            <a:chOff x="1042823" y="2114222"/>
            <a:chExt cx="2505403" cy="2060355"/>
          </a:xfrm>
        </p:grpSpPr>
        <p:sp>
          <p:nvSpPr>
            <p:cNvPr id="21" name="AutoShape 2"/>
            <p:cNvSpPr>
              <a:spLocks noChangeArrowheads="1"/>
            </p:cNvSpPr>
            <p:nvPr/>
          </p:nvSpPr>
          <p:spPr bwMode="auto">
            <a:xfrm>
              <a:off x="1815005" y="211422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성적관리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4" name="AutoShape 3"/>
            <p:cNvCxnSpPr>
              <a:cxnSpLocks noChangeShapeType="1"/>
            </p:cNvCxnSpPr>
            <p:nvPr/>
          </p:nvCxnSpPr>
          <p:spPr bwMode="auto">
            <a:xfrm>
              <a:off x="2205530" y="2457122"/>
              <a:ext cx="0" cy="4857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"/>
            <p:cNvCxnSpPr>
              <a:cxnSpLocks noChangeShapeType="1"/>
            </p:cNvCxnSpPr>
            <p:nvPr/>
          </p:nvCxnSpPr>
          <p:spPr bwMode="auto">
            <a:xfrm>
              <a:off x="2205530" y="3295322"/>
              <a:ext cx="0" cy="4857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30" name="AutoShape 5"/>
            <p:cNvSpPr>
              <a:spLocks noChangeArrowheads="1"/>
            </p:cNvSpPr>
            <p:nvPr/>
          </p:nvSpPr>
          <p:spPr bwMode="auto">
            <a:xfrm>
              <a:off x="1672130" y="2942897"/>
              <a:ext cx="1076325" cy="35242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AutoShape 6"/>
            <p:cNvCxnSpPr>
              <a:cxnSpLocks noChangeShapeType="1"/>
            </p:cNvCxnSpPr>
            <p:nvPr/>
          </p:nvCxnSpPr>
          <p:spPr bwMode="auto">
            <a:xfrm flipH="1">
              <a:off x="132923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7"/>
            <p:cNvCxnSpPr>
              <a:cxnSpLocks noChangeShapeType="1"/>
            </p:cNvCxnSpPr>
            <p:nvPr/>
          </p:nvCxnSpPr>
          <p:spPr bwMode="auto">
            <a:xfrm>
              <a:off x="249128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862302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성적보기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1042823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성적입력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5" name="AutoShape 10"/>
            <p:cNvSpPr>
              <a:spLocks noChangeArrowheads="1"/>
            </p:cNvSpPr>
            <p:nvPr/>
          </p:nvSpPr>
          <p:spPr bwMode="auto">
            <a:xfrm>
              <a:off x="2748126" y="3831677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성적삭제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709448"/>
            <a:ext cx="12192000" cy="6148552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7011" y="6064469"/>
            <a:ext cx="222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55774" y="788276"/>
            <a:ext cx="25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성적관리 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0" name="그림 19" descr="3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4275" y="1608083"/>
            <a:ext cx="2979683" cy="4158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그림 20" descr="33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3683" y="1579198"/>
            <a:ext cx="3644813" cy="4190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725214"/>
            <a:ext cx="12192000" cy="61327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5774" y="788276"/>
            <a:ext cx="25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성적관리 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그림 8" descr="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511" y="2049516"/>
            <a:ext cx="10704786" cy="3358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62152"/>
            <a:ext cx="12192000" cy="619584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09563" y="-83622"/>
            <a:ext cx="530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32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sz="2400" b="1" dirty="0" smtClean="0"/>
              <a:t>Activity Diagram</a:t>
            </a:r>
            <a:endParaRPr lang="ko-KR" altLang="ko-KR" sz="2400" b="1" dirty="0" smtClean="0"/>
          </a:p>
          <a:p>
            <a:pPr algn="ctr"/>
            <a:endParaRPr lang="ko-KR" altLang="en-US" sz="24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57782" y="483283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324" y="914400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입장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>
            <a:off x="5483116" y="3265871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관리자페이지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5" name="AutoShape 49"/>
          <p:cNvSpPr>
            <a:spLocks noChangeArrowheads="1"/>
          </p:cNvSpPr>
          <p:nvPr/>
        </p:nvSpPr>
        <p:spPr bwMode="auto">
          <a:xfrm>
            <a:off x="4873516" y="44787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4" name="AutoShape 48"/>
          <p:cNvSpPr>
            <a:spLocks noChangeArrowheads="1"/>
          </p:cNvSpPr>
          <p:nvPr/>
        </p:nvSpPr>
        <p:spPr bwMode="auto">
          <a:xfrm>
            <a:off x="73500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3" name="AutoShape 47"/>
          <p:cNvSpPr>
            <a:spLocks noChangeArrowheads="1"/>
          </p:cNvSpPr>
          <p:nvPr/>
        </p:nvSpPr>
        <p:spPr bwMode="auto">
          <a:xfrm>
            <a:off x="21303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91407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8988316" y="53550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8988316" y="61932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등록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9" name="AutoShape 43"/>
          <p:cNvSpPr>
            <a:spLocks noChangeShapeType="1"/>
          </p:cNvSpPr>
          <p:nvPr/>
        </p:nvSpPr>
        <p:spPr bwMode="auto">
          <a:xfrm>
            <a:off x="955029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8" name="AutoShape 42"/>
          <p:cNvSpPr>
            <a:spLocks noChangeShapeType="1"/>
          </p:cNvSpPr>
          <p:nvPr/>
        </p:nvSpPr>
        <p:spPr bwMode="auto">
          <a:xfrm>
            <a:off x="9550291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7350016" y="53550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전체학생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7159516" y="6193221"/>
            <a:ext cx="11906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학생별출석현황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5" name="AutoShape 39"/>
          <p:cNvSpPr>
            <a:spLocks noChangeShapeType="1"/>
          </p:cNvSpPr>
          <p:nvPr/>
        </p:nvSpPr>
        <p:spPr bwMode="auto">
          <a:xfrm>
            <a:off x="7731016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4" name="AutoShape 38"/>
          <p:cNvSpPr>
            <a:spLocks noChangeShapeType="1"/>
          </p:cNvSpPr>
          <p:nvPr/>
        </p:nvSpPr>
        <p:spPr bwMode="auto">
          <a:xfrm>
            <a:off x="5235466" y="48216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3" name="AutoShape 37"/>
          <p:cNvSpPr>
            <a:spLocks noChangeArrowheads="1"/>
          </p:cNvSpPr>
          <p:nvPr/>
        </p:nvSpPr>
        <p:spPr bwMode="auto">
          <a:xfrm>
            <a:off x="4711591" y="5307396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2" name="AutoShape 36"/>
          <p:cNvSpPr>
            <a:spLocks noChangeShapeType="1"/>
          </p:cNvSpPr>
          <p:nvPr/>
        </p:nvSpPr>
        <p:spPr bwMode="auto">
          <a:xfrm flipH="1">
            <a:off x="4330591" y="5555046"/>
            <a:ext cx="60007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391149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검색관리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446394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수정관리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5016391" y="6193221"/>
            <a:ext cx="10382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상세정보입력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8" name="AutoShape 32"/>
          <p:cNvSpPr>
            <a:spLocks noChangeShapeType="1"/>
          </p:cNvSpPr>
          <p:nvPr/>
        </p:nvSpPr>
        <p:spPr bwMode="auto">
          <a:xfrm flipH="1">
            <a:off x="4778266" y="5631246"/>
            <a:ext cx="333375" cy="5619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7" name="AutoShape 31"/>
          <p:cNvSpPr>
            <a:spLocks noChangeShapeType="1"/>
          </p:cNvSpPr>
          <p:nvPr/>
        </p:nvSpPr>
        <p:spPr bwMode="auto">
          <a:xfrm>
            <a:off x="5483116" y="5583621"/>
            <a:ext cx="95250" cy="628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6054616" y="6193221"/>
            <a:ext cx="8763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정보보기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5" name="AutoShape 29"/>
          <p:cNvSpPr>
            <a:spLocks noChangeShapeType="1"/>
          </p:cNvSpPr>
          <p:nvPr/>
        </p:nvSpPr>
        <p:spPr bwMode="auto">
          <a:xfrm>
            <a:off x="5606941" y="5545521"/>
            <a:ext cx="84772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>
            <a:off x="5378341" y="1297371"/>
            <a:ext cx="115252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 로그인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4749691" y="2011746"/>
            <a:ext cx="819150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출석체크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5730766" y="2570546"/>
            <a:ext cx="52387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5885792" y="740979"/>
            <a:ext cx="209550" cy="276225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40" name="AutoShape 24"/>
          <p:cNvSpPr>
            <a:spLocks noChangeShapeType="1"/>
          </p:cNvSpPr>
          <p:nvPr/>
        </p:nvSpPr>
        <p:spPr bwMode="auto">
          <a:xfrm>
            <a:off x="5952797" y="851338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9" name="AutoShape 23"/>
          <p:cNvSpPr>
            <a:spLocks noChangeShapeType="1"/>
          </p:cNvSpPr>
          <p:nvPr/>
        </p:nvSpPr>
        <p:spPr bwMode="auto">
          <a:xfrm>
            <a:off x="6006991" y="2913446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8" name="AutoShape 22"/>
          <p:cNvSpPr>
            <a:spLocks noChangeShapeType="1"/>
          </p:cNvSpPr>
          <p:nvPr/>
        </p:nvSpPr>
        <p:spPr bwMode="auto">
          <a:xfrm flipH="1">
            <a:off x="5159266" y="1659321"/>
            <a:ext cx="7620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7" name="AutoShape 21"/>
          <p:cNvSpPr>
            <a:spLocks noChangeShapeType="1"/>
          </p:cNvSpPr>
          <p:nvPr/>
        </p:nvSpPr>
        <p:spPr bwMode="auto">
          <a:xfrm>
            <a:off x="5921266" y="1659321"/>
            <a:ext cx="9144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6454666" y="2011746"/>
            <a:ext cx="155257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 예약 리셋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644416" y="3437321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프로필사진선택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4" name="AutoShape 18"/>
          <p:cNvSpPr>
            <a:spLocks noChangeShapeType="1"/>
          </p:cNvSpPr>
          <p:nvPr/>
        </p:nvSpPr>
        <p:spPr bwMode="auto">
          <a:xfrm flipH="1">
            <a:off x="1263541" y="2913446"/>
            <a:ext cx="4657725" cy="5238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3" name="AutoShape 17"/>
          <p:cNvSpPr>
            <a:spLocks noChangeShapeType="1"/>
          </p:cNvSpPr>
          <p:nvPr/>
        </p:nvSpPr>
        <p:spPr bwMode="auto">
          <a:xfrm>
            <a:off x="1263541" y="3780221"/>
            <a:ext cx="0" cy="1127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828675" y="4875814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사진수정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1" name="AutoShape 15"/>
          <p:cNvSpPr>
            <a:spLocks noChangeShapeType="1"/>
          </p:cNvSpPr>
          <p:nvPr/>
        </p:nvSpPr>
        <p:spPr bwMode="auto">
          <a:xfrm>
            <a:off x="5378341" y="2373696"/>
            <a:ext cx="6286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0" name="AutoShape 14"/>
          <p:cNvSpPr>
            <a:spLocks noChangeShapeType="1"/>
          </p:cNvSpPr>
          <p:nvPr/>
        </p:nvSpPr>
        <p:spPr bwMode="auto">
          <a:xfrm flipH="1">
            <a:off x="6006991" y="2373696"/>
            <a:ext cx="5905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9" name="AutoShape 13"/>
          <p:cNvSpPr>
            <a:spLocks noChangeShapeType="1"/>
          </p:cNvSpPr>
          <p:nvPr/>
        </p:nvSpPr>
        <p:spPr bwMode="auto">
          <a:xfrm>
            <a:off x="6254641" y="3608771"/>
            <a:ext cx="32956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8" name="AutoShape 12"/>
          <p:cNvSpPr>
            <a:spLocks noChangeShapeType="1"/>
          </p:cNvSpPr>
          <p:nvPr/>
        </p:nvSpPr>
        <p:spPr bwMode="auto">
          <a:xfrm>
            <a:off x="7731016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7" name="AutoShape 11"/>
          <p:cNvSpPr>
            <a:spLocks noChangeShapeType="1"/>
          </p:cNvSpPr>
          <p:nvPr/>
        </p:nvSpPr>
        <p:spPr bwMode="auto">
          <a:xfrm>
            <a:off x="6111766" y="3608771"/>
            <a:ext cx="16192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130316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2635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30161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성적삭제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3" name="AutoShape 7"/>
          <p:cNvSpPr>
            <a:spLocks noChangeShapeType="1"/>
          </p:cNvSpPr>
          <p:nvPr/>
        </p:nvSpPr>
        <p:spPr bwMode="auto">
          <a:xfrm>
            <a:off x="252084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2" name="AutoShape 6"/>
          <p:cNvSpPr>
            <a:spLocks noChangeShapeType="1"/>
          </p:cNvSpPr>
          <p:nvPr/>
        </p:nvSpPr>
        <p:spPr bwMode="auto">
          <a:xfrm>
            <a:off x="2520841" y="57074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987441" y="5355021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AutoShape 4"/>
          <p:cNvSpPr>
            <a:spLocks noChangeShapeType="1"/>
          </p:cNvSpPr>
          <p:nvPr/>
        </p:nvSpPr>
        <p:spPr bwMode="auto">
          <a:xfrm flipH="1">
            <a:off x="164454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AutoShape 3"/>
          <p:cNvSpPr>
            <a:spLocks noChangeShapeType="1"/>
          </p:cNvSpPr>
          <p:nvPr/>
        </p:nvSpPr>
        <p:spPr bwMode="auto">
          <a:xfrm>
            <a:off x="280659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8" name="AutoShape 2"/>
          <p:cNvSpPr>
            <a:spLocks noChangeShapeType="1"/>
          </p:cNvSpPr>
          <p:nvPr/>
        </p:nvSpPr>
        <p:spPr bwMode="auto">
          <a:xfrm flipH="1">
            <a:off x="5235466" y="3608771"/>
            <a:ext cx="685800" cy="8699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7" name="AutoShape 1"/>
          <p:cNvSpPr>
            <a:spLocks noChangeShapeType="1"/>
          </p:cNvSpPr>
          <p:nvPr/>
        </p:nvSpPr>
        <p:spPr bwMode="auto">
          <a:xfrm flipH="1">
            <a:off x="2520841" y="3608771"/>
            <a:ext cx="3267075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90" name="Rectangle 7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731876" y="3878317"/>
            <a:ext cx="2159876" cy="2979683"/>
          </a:xfrm>
          <a:prstGeom prst="ellipse">
            <a:avLst/>
          </a:prstGeom>
          <a:noFill/>
          <a:ln w="952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09792" y="2629479"/>
            <a:ext cx="414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관리자 출석 관리 기능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 rot="6853335">
            <a:off x="8261132" y="3294997"/>
            <a:ext cx="693682" cy="409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93682"/>
            <a:ext cx="12192000" cy="616431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1577" y="6080234"/>
            <a:ext cx="18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Class Diagram</a:t>
            </a:r>
            <a:endParaRPr lang="ko-KR" altLang="en-US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006656" y="1008993"/>
            <a:ext cx="495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관리자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출석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관리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8" name="그림 27" descr="c6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130" y="1655378"/>
            <a:ext cx="3626070" cy="39256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790247" y="4348656"/>
            <a:ext cx="2998067" cy="601716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학생별출석현황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232994" y="1702677"/>
            <a:ext cx="2014701" cy="2617074"/>
            <a:chOff x="7350016" y="4526346"/>
            <a:chExt cx="800100" cy="1657350"/>
          </a:xfrm>
        </p:grpSpPr>
        <p:sp>
          <p:nvSpPr>
            <p:cNvPr id="19" name="AutoShape 48"/>
            <p:cNvSpPr>
              <a:spLocks noChangeArrowheads="1"/>
            </p:cNvSpPr>
            <p:nvPr/>
          </p:nvSpPr>
          <p:spPr bwMode="auto">
            <a:xfrm>
              <a:off x="7350016" y="4526346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출석관리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AutoShape 41"/>
            <p:cNvSpPr>
              <a:spLocks noChangeArrowheads="1"/>
            </p:cNvSpPr>
            <p:nvPr/>
          </p:nvSpPr>
          <p:spPr bwMode="auto">
            <a:xfrm>
              <a:off x="7350016" y="5355021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전체학생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4" name="AutoShape 39"/>
            <p:cNvSpPr>
              <a:spLocks noChangeShapeType="1"/>
            </p:cNvSpPr>
            <p:nvPr/>
          </p:nvSpPr>
          <p:spPr bwMode="auto">
            <a:xfrm>
              <a:off x="7731016" y="4869246"/>
              <a:ext cx="0" cy="4857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AutoShape 12"/>
            <p:cNvSpPr>
              <a:spLocks noChangeShapeType="1"/>
            </p:cNvSpPr>
            <p:nvPr/>
          </p:nvSpPr>
          <p:spPr bwMode="auto">
            <a:xfrm>
              <a:off x="7731016" y="5697921"/>
              <a:ext cx="0" cy="4857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77916"/>
            <a:ext cx="12192000" cy="6180083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5840" y="5969876"/>
            <a:ext cx="222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Action Diagram</a:t>
            </a:r>
            <a:endParaRPr lang="ko-KR" altLang="en-US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4981897" y="835573"/>
            <a:ext cx="25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출석관리 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4" name="그림 23" descr="28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738" y="1560786"/>
            <a:ext cx="3427415" cy="4020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그림 24" descr="29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1821" y="1577852"/>
            <a:ext cx="3314386" cy="3940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58674" y="-24714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0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필요성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13115" y="464109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4810" y="835571"/>
            <a:ext cx="33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현재 사용중인 출석부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 descr="chu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213" y="1576551"/>
            <a:ext cx="7763641" cy="4934607"/>
          </a:xfrm>
          <a:prstGeom prst="rect">
            <a:avLst/>
          </a:prstGeom>
          <a:ln w="60325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8576442" y="2664374"/>
            <a:ext cx="4004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서명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하나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이상의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문제발생시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전체 수정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물리적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훼손 위험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756744"/>
            <a:ext cx="12192000" cy="6101255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6131" y="835573"/>
            <a:ext cx="25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출석관리 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그림 8" descr="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7109" y="1608083"/>
            <a:ext cx="7175526" cy="4650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6386"/>
            <a:ext cx="12192000" cy="6211614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09563" y="-83622"/>
            <a:ext cx="530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32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sz="2400" b="1" dirty="0" smtClean="0"/>
              <a:t>Activity Diagram</a:t>
            </a:r>
            <a:endParaRPr lang="ko-KR" altLang="ko-KR" sz="2400" b="1" dirty="0" smtClean="0"/>
          </a:p>
          <a:p>
            <a:pPr algn="ctr"/>
            <a:endParaRPr lang="ko-KR" altLang="en-US" sz="24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57782" y="483283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324" y="914400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입장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>
            <a:off x="5483116" y="3265871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관리자페이지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5" name="AutoShape 49"/>
          <p:cNvSpPr>
            <a:spLocks noChangeArrowheads="1"/>
          </p:cNvSpPr>
          <p:nvPr/>
        </p:nvSpPr>
        <p:spPr bwMode="auto">
          <a:xfrm>
            <a:off x="4873516" y="44787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4" name="AutoShape 48"/>
          <p:cNvSpPr>
            <a:spLocks noChangeArrowheads="1"/>
          </p:cNvSpPr>
          <p:nvPr/>
        </p:nvSpPr>
        <p:spPr bwMode="auto">
          <a:xfrm>
            <a:off x="73500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3" name="AutoShape 47"/>
          <p:cNvSpPr>
            <a:spLocks noChangeArrowheads="1"/>
          </p:cNvSpPr>
          <p:nvPr/>
        </p:nvSpPr>
        <p:spPr bwMode="auto">
          <a:xfrm>
            <a:off x="21303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91407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8988316" y="53550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8988316" y="61932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등록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9" name="AutoShape 43"/>
          <p:cNvSpPr>
            <a:spLocks noChangeShapeType="1"/>
          </p:cNvSpPr>
          <p:nvPr/>
        </p:nvSpPr>
        <p:spPr bwMode="auto">
          <a:xfrm>
            <a:off x="955029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8" name="AutoShape 42"/>
          <p:cNvSpPr>
            <a:spLocks noChangeShapeType="1"/>
          </p:cNvSpPr>
          <p:nvPr/>
        </p:nvSpPr>
        <p:spPr bwMode="auto">
          <a:xfrm>
            <a:off x="9550291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7350016" y="53550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전체학생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7159516" y="6193221"/>
            <a:ext cx="11906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학생별출석현황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5" name="AutoShape 39"/>
          <p:cNvSpPr>
            <a:spLocks noChangeShapeType="1"/>
          </p:cNvSpPr>
          <p:nvPr/>
        </p:nvSpPr>
        <p:spPr bwMode="auto">
          <a:xfrm>
            <a:off x="7731016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4" name="AutoShape 38"/>
          <p:cNvSpPr>
            <a:spLocks noChangeShapeType="1"/>
          </p:cNvSpPr>
          <p:nvPr/>
        </p:nvSpPr>
        <p:spPr bwMode="auto">
          <a:xfrm>
            <a:off x="5235466" y="48216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3" name="AutoShape 37"/>
          <p:cNvSpPr>
            <a:spLocks noChangeArrowheads="1"/>
          </p:cNvSpPr>
          <p:nvPr/>
        </p:nvSpPr>
        <p:spPr bwMode="auto">
          <a:xfrm>
            <a:off x="4711591" y="5307396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2" name="AutoShape 36"/>
          <p:cNvSpPr>
            <a:spLocks noChangeShapeType="1"/>
          </p:cNvSpPr>
          <p:nvPr/>
        </p:nvSpPr>
        <p:spPr bwMode="auto">
          <a:xfrm flipH="1">
            <a:off x="4330591" y="5555046"/>
            <a:ext cx="60007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391149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검색관리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446394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수정관리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5016391" y="6193221"/>
            <a:ext cx="10382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상세정보입력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8" name="AutoShape 32"/>
          <p:cNvSpPr>
            <a:spLocks noChangeShapeType="1"/>
          </p:cNvSpPr>
          <p:nvPr/>
        </p:nvSpPr>
        <p:spPr bwMode="auto">
          <a:xfrm flipH="1">
            <a:off x="4778266" y="5631246"/>
            <a:ext cx="333375" cy="5619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7" name="AutoShape 31"/>
          <p:cNvSpPr>
            <a:spLocks noChangeShapeType="1"/>
          </p:cNvSpPr>
          <p:nvPr/>
        </p:nvSpPr>
        <p:spPr bwMode="auto">
          <a:xfrm>
            <a:off x="5483116" y="5583621"/>
            <a:ext cx="95250" cy="628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6054616" y="6193221"/>
            <a:ext cx="8763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정보보기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5" name="AutoShape 29"/>
          <p:cNvSpPr>
            <a:spLocks noChangeShapeType="1"/>
          </p:cNvSpPr>
          <p:nvPr/>
        </p:nvSpPr>
        <p:spPr bwMode="auto">
          <a:xfrm>
            <a:off x="5606941" y="5545521"/>
            <a:ext cx="84772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>
            <a:off x="5378341" y="1297371"/>
            <a:ext cx="115252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 로그인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4749691" y="2011746"/>
            <a:ext cx="819150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출석체크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5730766" y="2570546"/>
            <a:ext cx="52387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5885792" y="740979"/>
            <a:ext cx="209550" cy="276225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0" name="AutoShape 24"/>
          <p:cNvSpPr>
            <a:spLocks noChangeShapeType="1"/>
          </p:cNvSpPr>
          <p:nvPr/>
        </p:nvSpPr>
        <p:spPr bwMode="auto">
          <a:xfrm>
            <a:off x="5952797" y="851338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9" name="AutoShape 23"/>
          <p:cNvSpPr>
            <a:spLocks noChangeShapeType="1"/>
          </p:cNvSpPr>
          <p:nvPr/>
        </p:nvSpPr>
        <p:spPr bwMode="auto">
          <a:xfrm>
            <a:off x="6006991" y="2913446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8" name="AutoShape 22"/>
          <p:cNvSpPr>
            <a:spLocks noChangeShapeType="1"/>
          </p:cNvSpPr>
          <p:nvPr/>
        </p:nvSpPr>
        <p:spPr bwMode="auto">
          <a:xfrm flipH="1">
            <a:off x="5159266" y="1659321"/>
            <a:ext cx="7620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7" name="AutoShape 21"/>
          <p:cNvSpPr>
            <a:spLocks noChangeShapeType="1"/>
          </p:cNvSpPr>
          <p:nvPr/>
        </p:nvSpPr>
        <p:spPr bwMode="auto">
          <a:xfrm>
            <a:off x="5921266" y="1659321"/>
            <a:ext cx="9144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6454666" y="2011746"/>
            <a:ext cx="155257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 예약 리셋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644416" y="3437321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프로필사진선택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4" name="AutoShape 18"/>
          <p:cNvSpPr>
            <a:spLocks noChangeShapeType="1"/>
          </p:cNvSpPr>
          <p:nvPr/>
        </p:nvSpPr>
        <p:spPr bwMode="auto">
          <a:xfrm flipH="1">
            <a:off x="1263541" y="2913446"/>
            <a:ext cx="4657725" cy="5238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3" name="AutoShape 17"/>
          <p:cNvSpPr>
            <a:spLocks noChangeShapeType="1"/>
          </p:cNvSpPr>
          <p:nvPr/>
        </p:nvSpPr>
        <p:spPr bwMode="auto">
          <a:xfrm>
            <a:off x="1263541" y="3780221"/>
            <a:ext cx="0" cy="1127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828675" y="4875814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사진수정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1" name="AutoShape 15"/>
          <p:cNvSpPr>
            <a:spLocks noChangeShapeType="1"/>
          </p:cNvSpPr>
          <p:nvPr/>
        </p:nvSpPr>
        <p:spPr bwMode="auto">
          <a:xfrm>
            <a:off x="5378341" y="2373696"/>
            <a:ext cx="6286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0" name="AutoShape 14"/>
          <p:cNvSpPr>
            <a:spLocks noChangeShapeType="1"/>
          </p:cNvSpPr>
          <p:nvPr/>
        </p:nvSpPr>
        <p:spPr bwMode="auto">
          <a:xfrm flipH="1">
            <a:off x="6006991" y="2373696"/>
            <a:ext cx="5905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9" name="AutoShape 13"/>
          <p:cNvSpPr>
            <a:spLocks noChangeShapeType="1"/>
          </p:cNvSpPr>
          <p:nvPr/>
        </p:nvSpPr>
        <p:spPr bwMode="auto">
          <a:xfrm>
            <a:off x="6254641" y="3608771"/>
            <a:ext cx="32956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8" name="AutoShape 12"/>
          <p:cNvSpPr>
            <a:spLocks noChangeShapeType="1"/>
          </p:cNvSpPr>
          <p:nvPr/>
        </p:nvSpPr>
        <p:spPr bwMode="auto">
          <a:xfrm>
            <a:off x="7731016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7" name="AutoShape 11"/>
          <p:cNvSpPr>
            <a:spLocks noChangeShapeType="1"/>
          </p:cNvSpPr>
          <p:nvPr/>
        </p:nvSpPr>
        <p:spPr bwMode="auto">
          <a:xfrm>
            <a:off x="6111766" y="3608771"/>
            <a:ext cx="16192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130316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2635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30161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성적삭제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3" name="AutoShape 7"/>
          <p:cNvSpPr>
            <a:spLocks noChangeShapeType="1"/>
          </p:cNvSpPr>
          <p:nvPr/>
        </p:nvSpPr>
        <p:spPr bwMode="auto">
          <a:xfrm>
            <a:off x="252084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2" name="AutoShape 6"/>
          <p:cNvSpPr>
            <a:spLocks noChangeShapeType="1"/>
          </p:cNvSpPr>
          <p:nvPr/>
        </p:nvSpPr>
        <p:spPr bwMode="auto">
          <a:xfrm>
            <a:off x="2520841" y="57074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987441" y="5355021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AutoShape 4"/>
          <p:cNvSpPr>
            <a:spLocks noChangeShapeType="1"/>
          </p:cNvSpPr>
          <p:nvPr/>
        </p:nvSpPr>
        <p:spPr bwMode="auto">
          <a:xfrm flipH="1">
            <a:off x="164454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AutoShape 3"/>
          <p:cNvSpPr>
            <a:spLocks noChangeShapeType="1"/>
          </p:cNvSpPr>
          <p:nvPr/>
        </p:nvSpPr>
        <p:spPr bwMode="auto">
          <a:xfrm>
            <a:off x="280659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8" name="AutoShape 2"/>
          <p:cNvSpPr>
            <a:spLocks noChangeShapeType="1"/>
          </p:cNvSpPr>
          <p:nvPr/>
        </p:nvSpPr>
        <p:spPr bwMode="auto">
          <a:xfrm flipH="1">
            <a:off x="5235466" y="3608771"/>
            <a:ext cx="685800" cy="8699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7" name="AutoShape 1"/>
          <p:cNvSpPr>
            <a:spLocks noChangeShapeType="1"/>
          </p:cNvSpPr>
          <p:nvPr/>
        </p:nvSpPr>
        <p:spPr bwMode="auto">
          <a:xfrm flipH="1">
            <a:off x="2520841" y="3608771"/>
            <a:ext cx="3267075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90" name="Rectangle 7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497614" y="3878317"/>
            <a:ext cx="2159876" cy="2979683"/>
          </a:xfrm>
          <a:prstGeom prst="ellipse">
            <a:avLst/>
          </a:prstGeom>
          <a:noFill/>
          <a:ln w="952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045670" y="2597948"/>
            <a:ext cx="414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관리자 공지사항 관리 기능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 rot="4640921">
            <a:off x="8897010" y="3263466"/>
            <a:ext cx="693682" cy="409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93682"/>
            <a:ext cx="12192000" cy="616431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8059" y="6127530"/>
            <a:ext cx="18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Class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9980" y="851338"/>
            <a:ext cx="416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공지사항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632919" y="1481959"/>
            <a:ext cx="3387287" cy="3736427"/>
            <a:chOff x="1042823" y="2114222"/>
            <a:chExt cx="2505403" cy="2060355"/>
          </a:xfrm>
        </p:grpSpPr>
        <p:sp>
          <p:nvSpPr>
            <p:cNvPr id="41986" name="AutoShape 2"/>
            <p:cNvSpPr>
              <a:spLocks noChangeArrowheads="1"/>
            </p:cNvSpPr>
            <p:nvPr/>
          </p:nvSpPr>
          <p:spPr bwMode="auto">
            <a:xfrm>
              <a:off x="1815005" y="211422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성적관리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41987" name="AutoShape 3"/>
            <p:cNvCxnSpPr>
              <a:cxnSpLocks noChangeShapeType="1"/>
            </p:cNvCxnSpPr>
            <p:nvPr/>
          </p:nvCxnSpPr>
          <p:spPr bwMode="auto">
            <a:xfrm>
              <a:off x="2205530" y="2457122"/>
              <a:ext cx="0" cy="4857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41988" name="AutoShape 4"/>
            <p:cNvCxnSpPr>
              <a:cxnSpLocks noChangeShapeType="1"/>
            </p:cNvCxnSpPr>
            <p:nvPr/>
          </p:nvCxnSpPr>
          <p:spPr bwMode="auto">
            <a:xfrm>
              <a:off x="2205530" y="3295322"/>
              <a:ext cx="0" cy="4857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1672130" y="2942897"/>
              <a:ext cx="1076325" cy="35242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990" name="AutoShape 6"/>
            <p:cNvCxnSpPr>
              <a:cxnSpLocks noChangeShapeType="1"/>
            </p:cNvCxnSpPr>
            <p:nvPr/>
          </p:nvCxnSpPr>
          <p:spPr bwMode="auto">
            <a:xfrm flipH="1">
              <a:off x="132923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41991" name="AutoShape 7"/>
            <p:cNvCxnSpPr>
              <a:cxnSpLocks noChangeShapeType="1"/>
            </p:cNvCxnSpPr>
            <p:nvPr/>
          </p:nvCxnSpPr>
          <p:spPr bwMode="auto">
            <a:xfrm>
              <a:off x="249128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>
              <a:off x="1862302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성적보기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1042823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성적입력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2748126" y="3831677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성적삭제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30" name="그림 29" descr="c8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4360" y="1639615"/>
            <a:ext cx="2191406" cy="3815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그림 30" descr="c9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5414" y="1592645"/>
            <a:ext cx="4072103" cy="4019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725214"/>
            <a:ext cx="12192000" cy="61327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9355" y="6285185"/>
            <a:ext cx="222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9649" y="835572"/>
            <a:ext cx="25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공지사항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7" name="그림 26" descr="3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331" y="1562087"/>
            <a:ext cx="3026979" cy="4255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그림 27" descr="3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8840" y="1560786"/>
            <a:ext cx="2952252" cy="43197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그림 28" descr="25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4290" y="1529251"/>
            <a:ext cx="2401614" cy="4335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709448"/>
            <a:ext cx="12192000" cy="6148552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09563" y="-83622"/>
            <a:ext cx="530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32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en-US" altLang="ko-KR" sz="2400" b="1" dirty="0" smtClean="0"/>
              <a:t>Activity Diagram</a:t>
            </a:r>
            <a:endParaRPr lang="ko-KR" altLang="ko-KR" sz="2400" b="1" dirty="0" smtClean="0"/>
          </a:p>
          <a:p>
            <a:pPr algn="ctr"/>
            <a:endParaRPr lang="ko-KR" altLang="en-US" sz="24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57782" y="483283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324" y="914400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입장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>
            <a:off x="5483116" y="3265871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관리자페이지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5" name="AutoShape 49"/>
          <p:cNvSpPr>
            <a:spLocks noChangeArrowheads="1"/>
          </p:cNvSpPr>
          <p:nvPr/>
        </p:nvSpPr>
        <p:spPr bwMode="auto">
          <a:xfrm>
            <a:off x="4873516" y="44787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4" name="AutoShape 48"/>
          <p:cNvSpPr>
            <a:spLocks noChangeArrowheads="1"/>
          </p:cNvSpPr>
          <p:nvPr/>
        </p:nvSpPr>
        <p:spPr bwMode="auto">
          <a:xfrm>
            <a:off x="73500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3" name="AutoShape 47"/>
          <p:cNvSpPr>
            <a:spLocks noChangeArrowheads="1"/>
          </p:cNvSpPr>
          <p:nvPr/>
        </p:nvSpPr>
        <p:spPr bwMode="auto">
          <a:xfrm>
            <a:off x="21303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성적관리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9140716" y="4526346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8988316" y="53550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8988316" y="6193221"/>
            <a:ext cx="11049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공지사항 등록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9" name="AutoShape 43"/>
          <p:cNvSpPr>
            <a:spLocks noChangeShapeType="1"/>
          </p:cNvSpPr>
          <p:nvPr/>
        </p:nvSpPr>
        <p:spPr bwMode="auto">
          <a:xfrm>
            <a:off x="955029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8" name="AutoShape 42"/>
          <p:cNvSpPr>
            <a:spLocks noChangeShapeType="1"/>
          </p:cNvSpPr>
          <p:nvPr/>
        </p:nvSpPr>
        <p:spPr bwMode="auto">
          <a:xfrm>
            <a:off x="9550291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7350016" y="535502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전체학생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7159516" y="6193221"/>
            <a:ext cx="11906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학생별출석현황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5" name="AutoShape 39"/>
          <p:cNvSpPr>
            <a:spLocks noChangeShapeType="1"/>
          </p:cNvSpPr>
          <p:nvPr/>
        </p:nvSpPr>
        <p:spPr bwMode="auto">
          <a:xfrm>
            <a:off x="7731016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4" name="AutoShape 38"/>
          <p:cNvSpPr>
            <a:spLocks noChangeShapeType="1"/>
          </p:cNvSpPr>
          <p:nvPr/>
        </p:nvSpPr>
        <p:spPr bwMode="auto">
          <a:xfrm>
            <a:off x="5235466" y="48216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3" name="AutoShape 37"/>
          <p:cNvSpPr>
            <a:spLocks noChangeArrowheads="1"/>
          </p:cNvSpPr>
          <p:nvPr/>
        </p:nvSpPr>
        <p:spPr bwMode="auto">
          <a:xfrm>
            <a:off x="4711591" y="5307396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2" name="AutoShape 36"/>
          <p:cNvSpPr>
            <a:spLocks noChangeShapeType="1"/>
          </p:cNvSpPr>
          <p:nvPr/>
        </p:nvSpPr>
        <p:spPr bwMode="auto">
          <a:xfrm flipH="1">
            <a:off x="4330591" y="5555046"/>
            <a:ext cx="60007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391149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검색관리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4463941" y="6193221"/>
            <a:ext cx="5524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수정관리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5016391" y="6193221"/>
            <a:ext cx="10382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상세정보입력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8" name="AutoShape 32"/>
          <p:cNvSpPr>
            <a:spLocks noChangeShapeType="1"/>
          </p:cNvSpPr>
          <p:nvPr/>
        </p:nvSpPr>
        <p:spPr bwMode="auto">
          <a:xfrm flipH="1">
            <a:off x="4778266" y="5631246"/>
            <a:ext cx="333375" cy="5619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7" name="AutoShape 31"/>
          <p:cNvSpPr>
            <a:spLocks noChangeShapeType="1"/>
          </p:cNvSpPr>
          <p:nvPr/>
        </p:nvSpPr>
        <p:spPr bwMode="auto">
          <a:xfrm>
            <a:off x="5483116" y="5583621"/>
            <a:ext cx="95250" cy="628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6054616" y="6193221"/>
            <a:ext cx="8763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정보보기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5" name="AutoShape 29"/>
          <p:cNvSpPr>
            <a:spLocks noChangeShapeType="1"/>
          </p:cNvSpPr>
          <p:nvPr/>
        </p:nvSpPr>
        <p:spPr bwMode="auto">
          <a:xfrm>
            <a:off x="5606941" y="5545521"/>
            <a:ext cx="84772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>
            <a:off x="5378341" y="1297371"/>
            <a:ext cx="115252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관리자 로그인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4749691" y="2011746"/>
            <a:ext cx="819150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출석체크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5730766" y="2570546"/>
            <a:ext cx="52387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5885792" y="740979"/>
            <a:ext cx="209550" cy="276225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40" name="AutoShape 24"/>
          <p:cNvSpPr>
            <a:spLocks noChangeShapeType="1"/>
          </p:cNvSpPr>
          <p:nvPr/>
        </p:nvSpPr>
        <p:spPr bwMode="auto">
          <a:xfrm>
            <a:off x="5952797" y="851338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9" name="AutoShape 23"/>
          <p:cNvSpPr>
            <a:spLocks noChangeShapeType="1"/>
          </p:cNvSpPr>
          <p:nvPr/>
        </p:nvSpPr>
        <p:spPr bwMode="auto">
          <a:xfrm>
            <a:off x="6006991" y="2913446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8" name="AutoShape 22"/>
          <p:cNvSpPr>
            <a:spLocks noChangeShapeType="1"/>
          </p:cNvSpPr>
          <p:nvPr/>
        </p:nvSpPr>
        <p:spPr bwMode="auto">
          <a:xfrm flipH="1">
            <a:off x="5159266" y="1659321"/>
            <a:ext cx="7620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7" name="AutoShape 21"/>
          <p:cNvSpPr>
            <a:spLocks noChangeShapeType="1"/>
          </p:cNvSpPr>
          <p:nvPr/>
        </p:nvSpPr>
        <p:spPr bwMode="auto">
          <a:xfrm>
            <a:off x="5921266" y="1659321"/>
            <a:ext cx="91440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6454666" y="2011746"/>
            <a:ext cx="155257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 예약 리셋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644416" y="3437321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프로필사진선택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4" name="AutoShape 18"/>
          <p:cNvSpPr>
            <a:spLocks noChangeShapeType="1"/>
          </p:cNvSpPr>
          <p:nvPr/>
        </p:nvSpPr>
        <p:spPr bwMode="auto">
          <a:xfrm flipH="1">
            <a:off x="1263541" y="2913446"/>
            <a:ext cx="4657725" cy="5238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3" name="AutoShape 17"/>
          <p:cNvSpPr>
            <a:spLocks noChangeShapeType="1"/>
          </p:cNvSpPr>
          <p:nvPr/>
        </p:nvSpPr>
        <p:spPr bwMode="auto">
          <a:xfrm>
            <a:off x="1263541" y="3780221"/>
            <a:ext cx="0" cy="1127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828675" y="4875814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사진수정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31" name="AutoShape 15"/>
          <p:cNvSpPr>
            <a:spLocks noChangeShapeType="1"/>
          </p:cNvSpPr>
          <p:nvPr/>
        </p:nvSpPr>
        <p:spPr bwMode="auto">
          <a:xfrm>
            <a:off x="5378341" y="2373696"/>
            <a:ext cx="6286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30" name="AutoShape 14"/>
          <p:cNvSpPr>
            <a:spLocks noChangeShapeType="1"/>
          </p:cNvSpPr>
          <p:nvPr/>
        </p:nvSpPr>
        <p:spPr bwMode="auto">
          <a:xfrm flipH="1">
            <a:off x="6006991" y="2373696"/>
            <a:ext cx="590550" cy="196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9" name="AutoShape 13"/>
          <p:cNvSpPr>
            <a:spLocks noChangeShapeType="1"/>
          </p:cNvSpPr>
          <p:nvPr/>
        </p:nvSpPr>
        <p:spPr bwMode="auto">
          <a:xfrm>
            <a:off x="6254641" y="3608771"/>
            <a:ext cx="32956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8" name="AutoShape 12"/>
          <p:cNvSpPr>
            <a:spLocks noChangeShapeType="1"/>
          </p:cNvSpPr>
          <p:nvPr/>
        </p:nvSpPr>
        <p:spPr bwMode="auto">
          <a:xfrm>
            <a:off x="7731016" y="5697921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7" name="AutoShape 11"/>
          <p:cNvSpPr>
            <a:spLocks noChangeShapeType="1"/>
          </p:cNvSpPr>
          <p:nvPr/>
        </p:nvSpPr>
        <p:spPr bwMode="auto">
          <a:xfrm>
            <a:off x="6111766" y="3608771"/>
            <a:ext cx="1619250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130316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2635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3016141" y="6212271"/>
            <a:ext cx="8001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성적삭제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23" name="AutoShape 7"/>
          <p:cNvSpPr>
            <a:spLocks noChangeShapeType="1"/>
          </p:cNvSpPr>
          <p:nvPr/>
        </p:nvSpPr>
        <p:spPr bwMode="auto">
          <a:xfrm>
            <a:off x="2520841" y="48692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2" name="AutoShape 6"/>
          <p:cNvSpPr>
            <a:spLocks noChangeShapeType="1"/>
          </p:cNvSpPr>
          <p:nvPr/>
        </p:nvSpPr>
        <p:spPr bwMode="auto">
          <a:xfrm>
            <a:off x="2520841" y="5707446"/>
            <a:ext cx="0" cy="4857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987441" y="5355021"/>
            <a:ext cx="1076325" cy="3524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0" name="AutoShape 4"/>
          <p:cNvSpPr>
            <a:spLocks noChangeShapeType="1"/>
          </p:cNvSpPr>
          <p:nvPr/>
        </p:nvSpPr>
        <p:spPr bwMode="auto">
          <a:xfrm flipH="1">
            <a:off x="164454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AutoShape 3"/>
          <p:cNvSpPr>
            <a:spLocks noChangeShapeType="1"/>
          </p:cNvSpPr>
          <p:nvPr/>
        </p:nvSpPr>
        <p:spPr bwMode="auto">
          <a:xfrm>
            <a:off x="2806591" y="5631246"/>
            <a:ext cx="609600" cy="581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8" name="AutoShape 2"/>
          <p:cNvSpPr>
            <a:spLocks noChangeShapeType="1"/>
          </p:cNvSpPr>
          <p:nvPr/>
        </p:nvSpPr>
        <p:spPr bwMode="auto">
          <a:xfrm flipH="1">
            <a:off x="5235466" y="3608771"/>
            <a:ext cx="685800" cy="8699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7" name="AutoShape 1"/>
          <p:cNvSpPr>
            <a:spLocks noChangeShapeType="1"/>
          </p:cNvSpPr>
          <p:nvPr/>
        </p:nvSpPr>
        <p:spPr bwMode="auto">
          <a:xfrm flipH="1">
            <a:off x="2520841" y="3608771"/>
            <a:ext cx="3267075" cy="917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90" name="Rectangle 7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421117" y="4130566"/>
            <a:ext cx="3862552" cy="2727434"/>
          </a:xfrm>
          <a:prstGeom prst="ellipse">
            <a:avLst/>
          </a:prstGeom>
          <a:noFill/>
          <a:ln w="952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08842" y="2519120"/>
            <a:ext cx="414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관리자 학생 관리 기능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 rot="4640921">
            <a:off x="3576077" y="3467728"/>
            <a:ext cx="1035029" cy="4674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725214"/>
            <a:ext cx="12192000" cy="61327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73011" y="6111765"/>
            <a:ext cx="18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Class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0077" y="867103"/>
            <a:ext cx="416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학생관리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26"/>
          <p:cNvGrpSpPr/>
          <p:nvPr/>
        </p:nvGrpSpPr>
        <p:grpSpPr>
          <a:xfrm>
            <a:off x="632919" y="1481959"/>
            <a:ext cx="3387287" cy="3736427"/>
            <a:chOff x="1042823" y="2114222"/>
            <a:chExt cx="2505403" cy="2060355"/>
          </a:xfrm>
        </p:grpSpPr>
        <p:sp>
          <p:nvSpPr>
            <p:cNvPr id="41986" name="AutoShape 2"/>
            <p:cNvSpPr>
              <a:spLocks noChangeArrowheads="1"/>
            </p:cNvSpPr>
            <p:nvPr/>
          </p:nvSpPr>
          <p:spPr bwMode="auto">
            <a:xfrm>
              <a:off x="1815005" y="211422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성적관리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41987" name="AutoShape 3"/>
            <p:cNvCxnSpPr>
              <a:cxnSpLocks noChangeShapeType="1"/>
            </p:cNvCxnSpPr>
            <p:nvPr/>
          </p:nvCxnSpPr>
          <p:spPr bwMode="auto">
            <a:xfrm>
              <a:off x="2205530" y="2457122"/>
              <a:ext cx="0" cy="485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988" name="AutoShape 4"/>
            <p:cNvCxnSpPr>
              <a:cxnSpLocks noChangeShapeType="1"/>
            </p:cNvCxnSpPr>
            <p:nvPr/>
          </p:nvCxnSpPr>
          <p:spPr bwMode="auto">
            <a:xfrm>
              <a:off x="2205530" y="3295322"/>
              <a:ext cx="0" cy="485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1672130" y="2942897"/>
              <a:ext cx="1076325" cy="35242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990" name="AutoShape 6"/>
            <p:cNvCxnSpPr>
              <a:cxnSpLocks noChangeShapeType="1"/>
            </p:cNvCxnSpPr>
            <p:nvPr/>
          </p:nvCxnSpPr>
          <p:spPr bwMode="auto">
            <a:xfrm flipH="1">
              <a:off x="132923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1991" name="AutoShape 7"/>
            <p:cNvCxnSpPr>
              <a:cxnSpLocks noChangeShapeType="1"/>
            </p:cNvCxnSpPr>
            <p:nvPr/>
          </p:nvCxnSpPr>
          <p:spPr bwMode="auto">
            <a:xfrm>
              <a:off x="2491280" y="3219122"/>
              <a:ext cx="609600" cy="5810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>
              <a:off x="1862302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성적보기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1042823" y="3815912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성적입력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2748126" y="3831677"/>
              <a:ext cx="8001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성적삭제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30" name="그림 29" descr="c8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4360" y="1639615"/>
            <a:ext cx="2191406" cy="3815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그림 30" descr="c9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5414" y="1592645"/>
            <a:ext cx="4072103" cy="4019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93682"/>
            <a:ext cx="12192000" cy="616431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0887" y="6159063"/>
            <a:ext cx="222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4891" y="882870"/>
            <a:ext cx="406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아이디확인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회원 관리 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7" name="그림 16" descr="2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6361" y="1678708"/>
            <a:ext cx="2691114" cy="4201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 descr="24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6303" y="1647669"/>
            <a:ext cx="2979974" cy="43509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62152"/>
            <a:ext cx="12192000" cy="619584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04891" y="835574"/>
            <a:ext cx="406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아이디확인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회원 관리 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그림 10" descr="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061" y="1378629"/>
            <a:ext cx="7453757" cy="51727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725214"/>
            <a:ext cx="12192000" cy="61327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관리자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23948" y="6095999"/>
            <a:ext cx="222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Action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9290" y="867104"/>
            <a:ext cx="299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코멘트 작성 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0" name="그림 19" descr="26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090" y="1534191"/>
            <a:ext cx="3170836" cy="4188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그림 20" descr="27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9223" y="1545021"/>
            <a:ext cx="3282638" cy="4209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58674" y="-24714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Tomcat Server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성능 비교</a:t>
            </a:r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endParaRPr lang="ko-KR" altLang="en-US" sz="28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33376" y="511405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차트 43"/>
          <p:cNvGraphicFramePr/>
          <p:nvPr/>
        </p:nvGraphicFramePr>
        <p:xfrm>
          <a:off x="2033751" y="693682"/>
          <a:ext cx="8245366" cy="616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58674" y="-24714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r>
              <a:rPr lang="en-US" altLang="ko-KR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0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필요성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39239" y="479875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7"/>
          <p:cNvGrpSpPr/>
          <p:nvPr/>
        </p:nvGrpSpPr>
        <p:grpSpPr>
          <a:xfrm>
            <a:off x="2317531" y="1150884"/>
            <a:ext cx="7608224" cy="5225392"/>
            <a:chOff x="1331640" y="1476737"/>
            <a:chExt cx="6213111" cy="4907687"/>
          </a:xfrm>
        </p:grpSpPr>
        <p:sp>
          <p:nvSpPr>
            <p:cNvPr id="19" name="직사각형 18"/>
            <p:cNvSpPr/>
            <p:nvPr/>
          </p:nvSpPr>
          <p:spPr>
            <a:xfrm>
              <a:off x="1355835" y="2081048"/>
              <a:ext cx="6085489" cy="3294993"/>
            </a:xfrm>
            <a:prstGeom prst="rect">
              <a:avLst/>
            </a:prstGeom>
            <a:solidFill>
              <a:srgbClr val="F9F9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331640" y="5373216"/>
              <a:ext cx="6192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619672" y="4981902"/>
              <a:ext cx="936104" cy="387711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9085" y="5517233"/>
              <a:ext cx="1172301" cy="86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직접 서명 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하는 것이 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불편하다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663" y="5517233"/>
              <a:ext cx="1916122" cy="60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현재 출석 관리에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만족한다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8144" y="5517233"/>
              <a:ext cx="1676607" cy="607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새로운 시스템이 필요하다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5219" y="5013434"/>
              <a:ext cx="648072" cy="346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10%</a:t>
              </a:r>
              <a:endParaRPr lang="ko-KR" altLang="en-US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434663" y="4729655"/>
              <a:ext cx="600666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76703" y="4078013"/>
              <a:ext cx="600666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439919" y="3394842"/>
              <a:ext cx="600666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434663" y="2664372"/>
              <a:ext cx="600666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707904" y="3389587"/>
              <a:ext cx="1080120" cy="1980028"/>
            </a:xfrm>
            <a:prstGeom prst="rect">
              <a:avLst/>
            </a:prstGeom>
            <a:solidFill>
              <a:srgbClr val="4F6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9681" y="3591362"/>
              <a:ext cx="648072" cy="346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60%</a:t>
              </a:r>
              <a:endParaRPr lang="ko-KR" altLang="en-US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03214" y="4240923"/>
              <a:ext cx="1080120" cy="1148057"/>
            </a:xfrm>
            <a:prstGeom prst="rect">
              <a:avLst/>
            </a:prstGeom>
            <a:solidFill>
              <a:srgbClr val="94C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DE8E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35041" y="4318262"/>
              <a:ext cx="648072" cy="346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30</a:t>
              </a:r>
              <a:r>
                <a:rPr lang="en-US" altLang="ko-KR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%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1497" y="1476737"/>
              <a:ext cx="3932984" cy="433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현재  출석 관리에 대한 선호도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58674" y="-24714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기대효과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17611" y="464109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갈매기형 수장 10"/>
          <p:cNvSpPr/>
          <p:nvPr/>
        </p:nvSpPr>
        <p:spPr>
          <a:xfrm>
            <a:off x="1355235" y="2018999"/>
            <a:ext cx="2313813" cy="915835"/>
          </a:xfrm>
          <a:prstGeom prst="chevron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2532" y="4182184"/>
            <a:ext cx="2313813" cy="915835"/>
          </a:xfrm>
          <a:prstGeom prst="chevron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42"/>
          <p:cNvGrpSpPr/>
          <p:nvPr/>
        </p:nvGrpSpPr>
        <p:grpSpPr>
          <a:xfrm>
            <a:off x="3669047" y="2413303"/>
            <a:ext cx="514728" cy="108000"/>
            <a:chOff x="3369501" y="3185812"/>
            <a:chExt cx="514728" cy="108000"/>
          </a:xfrm>
        </p:grpSpPr>
        <p:sp>
          <p:nvSpPr>
            <p:cNvPr id="16" name="타원 15"/>
            <p:cNvSpPr/>
            <p:nvPr/>
          </p:nvSpPr>
          <p:spPr>
            <a:xfrm>
              <a:off x="3776229" y="318581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369501" y="3239813"/>
              <a:ext cx="406728" cy="0"/>
            </a:xfrm>
            <a:prstGeom prst="line">
              <a:avLst/>
            </a:prstGeom>
            <a:ln>
              <a:solidFill>
                <a:srgbClr val="92929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/>
          <p:cNvSpPr/>
          <p:nvPr/>
        </p:nvSpPr>
        <p:spPr>
          <a:xfrm>
            <a:off x="4075775" y="4573578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669047" y="4627579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4941" y="2182830"/>
            <a:ext cx="176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확 장 성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49534" y="5310554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1216" y="4368982"/>
            <a:ext cx="176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유지 보수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56690" y="2081048"/>
            <a:ext cx="657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다른 클래스에서 개발한 매니지먼트 시스템을 통합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통합 </a:t>
            </a:r>
            <a:r>
              <a:rPr lang="en-US" altLang="ko-KR" sz="2400" dirty="0" smtClean="0"/>
              <a:t>KOSTA MANAGEMENT Service </a:t>
            </a:r>
          </a:p>
          <a:p>
            <a:r>
              <a:rPr lang="ko-KR" altLang="en-US" sz="2400" dirty="0" smtClean="0"/>
              <a:t>구현 가능성 제시</a:t>
            </a:r>
            <a:endParaRPr lang="ko-KR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319741" y="4303986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오픈 소스를 제시함으로써 매년 유입되는 개발자들이 </a:t>
            </a:r>
            <a:endParaRPr lang="en-US" altLang="ko-KR" sz="2400" dirty="0" smtClean="0"/>
          </a:p>
          <a:p>
            <a:r>
              <a:rPr lang="ko-KR" altLang="en-US" sz="2400" dirty="0" smtClean="0"/>
              <a:t>자체적으로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시스템을 관리 및 보수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교육용으로 </a:t>
            </a:r>
            <a:endParaRPr lang="en-US" altLang="ko-KR" sz="2400" dirty="0" smtClean="0"/>
          </a:p>
          <a:p>
            <a:r>
              <a:rPr lang="ko-KR" altLang="en-US" sz="2400" dirty="0" smtClean="0"/>
              <a:t>쓰일 수 있음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2263" y="3190264"/>
            <a:ext cx="2791377" cy="63236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5963" y="3190264"/>
            <a:ext cx="2791377" cy="632361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57392" y="3174499"/>
            <a:ext cx="2791377" cy="632361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3034892" y="2976508"/>
            <a:ext cx="206457" cy="213756"/>
          </a:xfrm>
          <a:prstGeom prst="triangl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>
            <a:off x="8165193" y="2976508"/>
            <a:ext cx="206457" cy="213756"/>
          </a:xfrm>
          <a:prstGeom prst="triangl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/>
          <p:cNvSpPr/>
          <p:nvPr/>
        </p:nvSpPr>
        <p:spPr>
          <a:xfrm flipV="1">
            <a:off x="5941424" y="3791094"/>
            <a:ext cx="206457" cy="213756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897" y="4322043"/>
            <a:ext cx="233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ko-KR" altLang="en-US" sz="3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31823" y="1840314"/>
            <a:ext cx="233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ko-KR" altLang="en-US" sz="3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80130" y="4290512"/>
            <a:ext cx="233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ko-KR" altLang="en-US" sz="3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4" y="3396417"/>
            <a:ext cx="216000" cy="216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79" y="3388994"/>
            <a:ext cx="216000" cy="216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58" y="3373228"/>
            <a:ext cx="216000" cy="216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54" y="3412183"/>
            <a:ext cx="216000" cy="21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99700" y="335725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First   Plan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7406" y="3341493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Second  Plan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76438" y="3350528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Third Plan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646386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9563" y="-83622"/>
            <a:ext cx="5300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</a:t>
            </a:r>
            <a:r>
              <a:rPr lang="en-US" altLang="ko-KR" sz="32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000" spc="-15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필요성</a:t>
            </a:r>
            <a:endParaRPr lang="ko-KR" altLang="en-US" sz="20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677589" y="451752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518745" y="1481987"/>
            <a:ext cx="3258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학생들과  관리자  모두  편리하게 이용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할 수 있는  출석부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0676" y="4335545"/>
            <a:ext cx="3100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학생들의 정보와 성적을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편리하게 관리 할 수 있는 관리자 시스템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83515" y="1560814"/>
            <a:ext cx="33370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학생들 서로 정보를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편리하게 주고 받고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소통 할 수 있는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커뮤니티 사이트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9759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599090"/>
            <a:ext cx="12192000" cy="6258910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09563" y="-83622"/>
            <a:ext cx="5300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3200" b="1" spc="-15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en-US" altLang="ko-KR" sz="2400" b="1" spc="-150" dirty="0" smtClean="0">
                <a:latin typeface="HY헤드라인M" pitchFamily="18" charset="-127"/>
                <a:ea typeface="HY헤드라인M" pitchFamily="18" charset="-127"/>
              </a:rPr>
              <a:t>Use Case Diagram</a:t>
            </a:r>
            <a:endParaRPr lang="ko-KR" altLang="en-US" sz="2400" b="1" spc="-15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57782" y="483283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9905" y="2774731"/>
            <a:ext cx="81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83160" y="3352801"/>
            <a:ext cx="110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68352" y="665312"/>
            <a:ext cx="3168352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출석 체크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관리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68352" y="1601416"/>
            <a:ext cx="3240360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게시물 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44099" y="5990895"/>
            <a:ext cx="3240360" cy="6306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스터디룸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예약 관리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68352" y="2537520"/>
            <a:ext cx="3240360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메시징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768752" y="2609528"/>
            <a:ext cx="2548746" cy="2736304"/>
            <a:chOff x="4427984" y="2132856"/>
            <a:chExt cx="2619545" cy="3168352"/>
          </a:xfrm>
        </p:grpSpPr>
        <p:sp>
          <p:nvSpPr>
            <p:cNvPr id="13" name="타원 12"/>
            <p:cNvSpPr/>
            <p:nvPr/>
          </p:nvSpPr>
          <p:spPr>
            <a:xfrm>
              <a:off x="4427984" y="2132856"/>
              <a:ext cx="2592288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매니지먼트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27984" y="2780928"/>
              <a:ext cx="2592288" cy="576064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학생 정보 관리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27984" y="3429000"/>
              <a:ext cx="2592288" cy="576064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학생 출석 관리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455241" y="4077072"/>
              <a:ext cx="2592288" cy="576064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학생 성적 관리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455241" y="4725144"/>
              <a:ext cx="2592288" cy="576064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공지사항 등록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/>
        </p:nvSpPr>
        <p:spPr>
          <a:xfrm>
            <a:off x="6408712" y="1673424"/>
            <a:ext cx="1584176" cy="57606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직선 연결선 19"/>
          <p:cNvCxnSpPr>
            <a:endCxn id="8" idx="2"/>
          </p:cNvCxnSpPr>
          <p:nvPr/>
        </p:nvCxnSpPr>
        <p:spPr>
          <a:xfrm flipV="1">
            <a:off x="1354953" y="1025352"/>
            <a:ext cx="1813399" cy="1172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9" idx="2"/>
          </p:cNvCxnSpPr>
          <p:nvPr/>
        </p:nvCxnSpPr>
        <p:spPr>
          <a:xfrm flipV="1">
            <a:off x="1354953" y="1961456"/>
            <a:ext cx="1813399" cy="236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1" idx="2"/>
          </p:cNvCxnSpPr>
          <p:nvPr/>
        </p:nvCxnSpPr>
        <p:spPr>
          <a:xfrm>
            <a:off x="1354953" y="2197718"/>
            <a:ext cx="1813399" cy="6998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0" idx="2"/>
          </p:cNvCxnSpPr>
          <p:nvPr/>
        </p:nvCxnSpPr>
        <p:spPr>
          <a:xfrm>
            <a:off x="1354953" y="2197718"/>
            <a:ext cx="3789146" cy="4108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8" idx="6"/>
          </p:cNvCxnSpPr>
          <p:nvPr/>
        </p:nvCxnSpPr>
        <p:spPr>
          <a:xfrm flipH="1" flipV="1">
            <a:off x="6336704" y="1025352"/>
            <a:ext cx="4631160" cy="1919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3" idx="6"/>
          </p:cNvCxnSpPr>
          <p:nvPr/>
        </p:nvCxnSpPr>
        <p:spPr>
          <a:xfrm flipH="1" flipV="1">
            <a:off x="9290978" y="2858283"/>
            <a:ext cx="1676886" cy="86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0" idx="6"/>
          </p:cNvCxnSpPr>
          <p:nvPr/>
        </p:nvCxnSpPr>
        <p:spPr>
          <a:xfrm flipH="1">
            <a:off x="8384459" y="2944857"/>
            <a:ext cx="2583405" cy="3361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 descr="관리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7833" y="2270234"/>
            <a:ext cx="1070741" cy="1070741"/>
          </a:xfrm>
          <a:prstGeom prst="rect">
            <a:avLst/>
          </a:prstGeom>
          <a:ln>
            <a:noFill/>
          </a:ln>
        </p:spPr>
      </p:pic>
      <p:pic>
        <p:nvPicPr>
          <p:cNvPr id="49" name="그림 48" descr="GGGGG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596" y="1403131"/>
            <a:ext cx="1654066" cy="16540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77917"/>
            <a:ext cx="12192000" cy="6180083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09563" y="-83622"/>
            <a:ext cx="5300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3200" b="1" spc="-15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en-US" altLang="ko-KR" sz="2400" b="1" spc="-150" dirty="0" smtClean="0">
                <a:latin typeface="HY헤드라인M" pitchFamily="18" charset="-127"/>
                <a:ea typeface="HY헤드라인M" pitchFamily="18" charset="-127"/>
              </a:rPr>
              <a:t>ERD Diagram</a:t>
            </a:r>
            <a:endParaRPr lang="ko-KR" altLang="en-US" sz="2400" b="1" spc="-15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141561" y="467518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erd다이어그램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242" y="898635"/>
            <a:ext cx="9743090" cy="5659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0" y="583324"/>
            <a:ext cx="12192000" cy="6274675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5328" y="0"/>
            <a:ext cx="71533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 </a:t>
            </a:r>
            <a:r>
              <a:rPr lang="en-US" altLang="ko-KR" sz="2400" b="1" spc="-150" dirty="0" smtClean="0">
                <a:latin typeface="HY헤드라인M" pitchFamily="18" charset="-127"/>
                <a:ea typeface="HY헤드라인M" pitchFamily="18" charset="-127"/>
              </a:rPr>
              <a:t>Activity Diagram</a:t>
            </a:r>
            <a:endParaRPr lang="ko-KR" altLang="ko-KR" sz="2400" b="1" dirty="0" smtClean="0"/>
          </a:p>
          <a:p>
            <a:pPr algn="ctr"/>
            <a:endParaRPr lang="ko-KR" altLang="en-US" sz="2400" spc="-15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09574" y="483284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963917" y="3373820"/>
            <a:ext cx="3105807" cy="3137337"/>
          </a:xfrm>
          <a:prstGeom prst="ellipse">
            <a:avLst/>
          </a:prstGeom>
          <a:noFill/>
          <a:ln w="952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7821" y="1872734"/>
            <a:ext cx="414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학생 관점에서 자주 쓰이는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 커뮤니티 관련 기능  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3582080">
            <a:off x="3294993" y="2869327"/>
            <a:ext cx="693682" cy="409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39" name="AutoShape 47"/>
          <p:cNvSpPr>
            <a:spLocks noChangeArrowheads="1"/>
          </p:cNvSpPr>
          <p:nvPr/>
        </p:nvSpPr>
        <p:spPr bwMode="auto">
          <a:xfrm>
            <a:off x="5474247" y="1029356"/>
            <a:ext cx="752475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로그인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8" name="AutoShape 46"/>
          <p:cNvSpPr>
            <a:spLocks noChangeArrowheads="1"/>
          </p:cNvSpPr>
          <p:nvPr/>
        </p:nvSpPr>
        <p:spPr bwMode="auto">
          <a:xfrm>
            <a:off x="5464722" y="1727966"/>
            <a:ext cx="819150" cy="3619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출석체크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7" name="AutoShape 45"/>
          <p:cNvSpPr>
            <a:spLocks noChangeArrowheads="1"/>
          </p:cNvSpPr>
          <p:nvPr/>
        </p:nvSpPr>
        <p:spPr bwMode="auto">
          <a:xfrm>
            <a:off x="5579022" y="2442341"/>
            <a:ext cx="5905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확인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6" name="AutoShape 44"/>
          <p:cNvSpPr>
            <a:spLocks noChangeArrowheads="1"/>
          </p:cNvSpPr>
          <p:nvPr/>
        </p:nvSpPr>
        <p:spPr bwMode="auto">
          <a:xfrm>
            <a:off x="3683547" y="3867916"/>
            <a:ext cx="7810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게시판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6064797" y="3867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스터디룸예약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7855497" y="381076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마이페이지</a:t>
            </a:r>
            <a:endParaRPr kumimoji="1" lang="ko-KR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3" name="AutoShape 41"/>
          <p:cNvSpPr>
            <a:spLocks noChangeArrowheads="1"/>
          </p:cNvSpPr>
          <p:nvPr/>
        </p:nvSpPr>
        <p:spPr bwMode="auto">
          <a:xfrm>
            <a:off x="3102522" y="5391916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내용입력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3874047" y="5391916"/>
            <a:ext cx="114300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이름으로 검색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1" name="AutoShape 39"/>
          <p:cNvSpPr>
            <a:spLocks noChangeArrowheads="1"/>
          </p:cNvSpPr>
          <p:nvPr/>
        </p:nvSpPr>
        <p:spPr bwMode="auto">
          <a:xfrm>
            <a:off x="5017047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 글 검색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6017172" y="4496566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 목록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6131472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스터디룸선택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6131472" y="62301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예약시간선택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7" name="AutoShape 35"/>
          <p:cNvSpPr>
            <a:spLocks noChangeArrowheads="1"/>
          </p:cNvSpPr>
          <p:nvPr/>
        </p:nvSpPr>
        <p:spPr bwMode="auto">
          <a:xfrm>
            <a:off x="9750972" y="4496566"/>
            <a:ext cx="7048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쪽지함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8741322" y="4496566"/>
            <a:ext cx="8953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출석확인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5" name="AutoShape 33"/>
          <p:cNvSpPr>
            <a:spLocks noChangeArrowheads="1"/>
          </p:cNvSpPr>
          <p:nvPr/>
        </p:nvSpPr>
        <p:spPr bwMode="auto">
          <a:xfrm>
            <a:off x="7474497" y="4496566"/>
            <a:ext cx="113347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비밀번호 변경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4" name="AutoShape 32"/>
          <p:cNvSpPr>
            <a:spLocks noChangeArrowheads="1"/>
          </p:cNvSpPr>
          <p:nvPr/>
        </p:nvSpPr>
        <p:spPr bwMode="auto">
          <a:xfrm>
            <a:off x="7560222" y="539191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비밀번호수정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3" name="AutoShape 31"/>
          <p:cNvSpPr>
            <a:spLocks noChangeArrowheads="1"/>
          </p:cNvSpPr>
          <p:nvPr/>
        </p:nvSpPr>
        <p:spPr bwMode="auto">
          <a:xfrm>
            <a:off x="8827047" y="5391916"/>
            <a:ext cx="8096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출석현황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2" name="AutoShape 30"/>
          <p:cNvSpPr>
            <a:spLocks noChangeArrowheads="1"/>
          </p:cNvSpPr>
          <p:nvPr/>
        </p:nvSpPr>
        <p:spPr bwMode="auto">
          <a:xfrm>
            <a:off x="9579522" y="6096766"/>
            <a:ext cx="10477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쪽지함</a:t>
            </a: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확인</a:t>
            </a:r>
            <a:endParaRPr kumimoji="1" 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8607972" y="6096766"/>
            <a:ext cx="9715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쪽지보내기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20" name="AutoShape 28"/>
          <p:cNvSpPr>
            <a:spLocks noChangeShapeType="1"/>
          </p:cNvSpPr>
          <p:nvPr/>
        </p:nvSpPr>
        <p:spPr bwMode="auto">
          <a:xfrm>
            <a:off x="5845722" y="2785241"/>
            <a:ext cx="0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9" name="AutoShape 27"/>
          <p:cNvSpPr>
            <a:spLocks noChangeShapeType="1"/>
          </p:cNvSpPr>
          <p:nvPr/>
        </p:nvSpPr>
        <p:spPr bwMode="auto">
          <a:xfrm>
            <a:off x="4093122" y="4210816"/>
            <a:ext cx="0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8" name="AutoShape 26"/>
          <p:cNvSpPr>
            <a:spLocks noChangeShapeType="1"/>
          </p:cNvSpPr>
          <p:nvPr/>
        </p:nvSpPr>
        <p:spPr bwMode="auto">
          <a:xfrm flipH="1">
            <a:off x="3473997" y="4772791"/>
            <a:ext cx="495300" cy="619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7" name="AutoShape 25"/>
          <p:cNvSpPr>
            <a:spLocks noChangeShapeType="1"/>
          </p:cNvSpPr>
          <p:nvPr/>
        </p:nvSpPr>
        <p:spPr bwMode="auto">
          <a:xfrm>
            <a:off x="4093122" y="4868041"/>
            <a:ext cx="200025" cy="5238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6" name="AutoShape 24"/>
          <p:cNvSpPr>
            <a:spLocks noChangeShapeType="1"/>
          </p:cNvSpPr>
          <p:nvPr/>
        </p:nvSpPr>
        <p:spPr bwMode="auto">
          <a:xfrm>
            <a:off x="4293147" y="4772791"/>
            <a:ext cx="1009650" cy="619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5" name="AutoShape 23"/>
          <p:cNvSpPr>
            <a:spLocks noChangeShapeType="1"/>
          </p:cNvSpPr>
          <p:nvPr/>
        </p:nvSpPr>
        <p:spPr bwMode="auto">
          <a:xfrm>
            <a:off x="6645822" y="4210816"/>
            <a:ext cx="9525" cy="2857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4" name="AutoShape 22"/>
          <p:cNvSpPr>
            <a:spLocks noChangeShapeType="1"/>
          </p:cNvSpPr>
          <p:nvPr/>
        </p:nvSpPr>
        <p:spPr bwMode="auto">
          <a:xfrm>
            <a:off x="6655347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3" name="AutoShape 21"/>
          <p:cNvSpPr>
            <a:spLocks noChangeShapeType="1"/>
          </p:cNvSpPr>
          <p:nvPr/>
        </p:nvSpPr>
        <p:spPr bwMode="auto">
          <a:xfrm>
            <a:off x="6655347" y="5734816"/>
            <a:ext cx="0" cy="495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2" name="AutoShape 20"/>
          <p:cNvSpPr>
            <a:spLocks noChangeShapeType="1"/>
          </p:cNvSpPr>
          <p:nvPr/>
        </p:nvSpPr>
        <p:spPr bwMode="auto">
          <a:xfrm flipH="1">
            <a:off x="8074572" y="4153666"/>
            <a:ext cx="266700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1" name="AutoShape 19"/>
          <p:cNvSpPr>
            <a:spLocks noChangeShapeType="1"/>
          </p:cNvSpPr>
          <p:nvPr/>
        </p:nvSpPr>
        <p:spPr bwMode="auto">
          <a:xfrm>
            <a:off x="8741322" y="4153666"/>
            <a:ext cx="276225" cy="3429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0" name="AutoShape 18"/>
          <p:cNvSpPr>
            <a:spLocks noChangeShapeType="1"/>
          </p:cNvSpPr>
          <p:nvPr/>
        </p:nvSpPr>
        <p:spPr bwMode="auto">
          <a:xfrm>
            <a:off x="8903247" y="4067941"/>
            <a:ext cx="1114425" cy="428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9" name="AutoShape 17"/>
          <p:cNvSpPr>
            <a:spLocks noChangeShapeType="1"/>
          </p:cNvSpPr>
          <p:nvPr/>
        </p:nvSpPr>
        <p:spPr bwMode="auto">
          <a:xfrm>
            <a:off x="8074572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8" name="AutoShape 16"/>
          <p:cNvSpPr>
            <a:spLocks noChangeShapeType="1"/>
          </p:cNvSpPr>
          <p:nvPr/>
        </p:nvSpPr>
        <p:spPr bwMode="auto">
          <a:xfrm>
            <a:off x="9198522" y="4839466"/>
            <a:ext cx="0" cy="552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7" name="AutoShape 15"/>
          <p:cNvSpPr>
            <a:spLocks noChangeShapeType="1"/>
          </p:cNvSpPr>
          <p:nvPr/>
        </p:nvSpPr>
        <p:spPr bwMode="auto">
          <a:xfrm>
            <a:off x="10208172" y="4839466"/>
            <a:ext cx="0" cy="1257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6" name="AutoShape 14"/>
          <p:cNvSpPr>
            <a:spLocks noChangeShapeType="1"/>
          </p:cNvSpPr>
          <p:nvPr/>
        </p:nvSpPr>
        <p:spPr bwMode="auto">
          <a:xfrm flipH="1">
            <a:off x="9350922" y="4839466"/>
            <a:ext cx="857250" cy="12573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5" name="AutoShape 13"/>
          <p:cNvSpPr>
            <a:spLocks noChangeShapeType="1"/>
          </p:cNvSpPr>
          <p:nvPr/>
        </p:nvSpPr>
        <p:spPr bwMode="auto">
          <a:xfrm>
            <a:off x="5826672" y="1375541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3845472" y="4563241"/>
            <a:ext cx="533400" cy="3048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5775435" y="614855"/>
            <a:ext cx="209550" cy="276225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02" name="AutoShape 10"/>
          <p:cNvSpPr>
            <a:spLocks noChangeShapeType="1"/>
          </p:cNvSpPr>
          <p:nvPr/>
        </p:nvSpPr>
        <p:spPr bwMode="auto">
          <a:xfrm flipH="1">
            <a:off x="5858202" y="788276"/>
            <a:ext cx="45719" cy="328119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5436147" y="3128141"/>
            <a:ext cx="847725" cy="3143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0" name="AutoShape 8"/>
          <p:cNvSpPr>
            <a:spLocks noChangeShapeType="1"/>
          </p:cNvSpPr>
          <p:nvPr/>
        </p:nvSpPr>
        <p:spPr bwMode="auto">
          <a:xfrm>
            <a:off x="5836197" y="2089916"/>
            <a:ext cx="9525" cy="352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9" name="AutoShape 7"/>
          <p:cNvSpPr>
            <a:spLocks noChangeShapeType="1"/>
          </p:cNvSpPr>
          <p:nvPr/>
        </p:nvSpPr>
        <p:spPr bwMode="auto">
          <a:xfrm>
            <a:off x="6283872" y="3280541"/>
            <a:ext cx="2105025" cy="5302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AutoShape 6"/>
          <p:cNvSpPr>
            <a:spLocks noChangeShapeType="1"/>
          </p:cNvSpPr>
          <p:nvPr/>
        </p:nvSpPr>
        <p:spPr bwMode="auto">
          <a:xfrm>
            <a:off x="6064797" y="3375791"/>
            <a:ext cx="504825" cy="492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7" name="AutoShape 5"/>
          <p:cNvSpPr>
            <a:spLocks noChangeShapeType="1"/>
          </p:cNvSpPr>
          <p:nvPr/>
        </p:nvSpPr>
        <p:spPr bwMode="auto">
          <a:xfrm flipH="1">
            <a:off x="4045497" y="3375791"/>
            <a:ext cx="1590675" cy="492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6" name="AutoShape 4"/>
          <p:cNvSpPr>
            <a:spLocks noChangeShapeType="1"/>
          </p:cNvSpPr>
          <p:nvPr/>
        </p:nvSpPr>
        <p:spPr bwMode="auto">
          <a:xfrm flipH="1">
            <a:off x="2311947" y="3280541"/>
            <a:ext cx="3152775" cy="6381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AutoShape 3"/>
          <p:cNvSpPr>
            <a:spLocks noChangeShapeType="1"/>
          </p:cNvSpPr>
          <p:nvPr/>
        </p:nvSpPr>
        <p:spPr bwMode="auto">
          <a:xfrm>
            <a:off x="2311947" y="4210816"/>
            <a:ext cx="0" cy="11271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1892847" y="5337941"/>
            <a:ext cx="771525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사진수정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1673772" y="3918716"/>
            <a:ext cx="1238250" cy="3429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프로필사진선택</a:t>
            </a:r>
            <a:endParaRPr kumimoji="1" lang="ko-K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630620"/>
            <a:ext cx="12192000" cy="6227379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378" y="0"/>
            <a:ext cx="431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2800" b="1" spc="-150" dirty="0" smtClean="0">
                <a:latin typeface="HY헤드라인M" pitchFamily="18" charset="-127"/>
                <a:ea typeface="HY헤드라인M" pitchFamily="18" charset="-127"/>
              </a:rPr>
              <a:t>요구사항  분석</a:t>
            </a:r>
            <a:r>
              <a:rPr lang="en-US" altLang="ko-KR" sz="2800" b="1" spc="-150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spc="-150" dirty="0" smtClean="0">
                <a:latin typeface="HY헤드라인M" pitchFamily="18" charset="-127"/>
                <a:ea typeface="HY헤드라인M" pitchFamily="18" charset="-127"/>
              </a:rPr>
              <a:t>학생  입장</a:t>
            </a:r>
            <a:endParaRPr lang="ko-KR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4260866" y="511406"/>
            <a:ext cx="2055117" cy="14395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021473" y="1834167"/>
            <a:ext cx="3818541" cy="2848192"/>
            <a:chOff x="1841281" y="1991820"/>
            <a:chExt cx="2962275" cy="1866900"/>
          </a:xfrm>
        </p:grpSpPr>
        <p:sp>
          <p:nvSpPr>
            <p:cNvPr id="38914" name="AutoShape 2"/>
            <p:cNvSpPr>
              <a:spLocks noChangeArrowheads="1"/>
            </p:cNvSpPr>
            <p:nvPr/>
          </p:nvSpPr>
          <p:spPr bwMode="auto">
            <a:xfrm>
              <a:off x="2422306" y="1991820"/>
              <a:ext cx="7810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게시판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8915" name="AutoShape 3"/>
            <p:cNvCxnSpPr>
              <a:cxnSpLocks noChangeShapeType="1"/>
            </p:cNvCxnSpPr>
            <p:nvPr/>
          </p:nvCxnSpPr>
          <p:spPr bwMode="auto">
            <a:xfrm>
              <a:off x="2831881" y="2334720"/>
              <a:ext cx="0" cy="3524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8916" name="AutoShape 4"/>
            <p:cNvCxnSpPr>
              <a:cxnSpLocks noChangeShapeType="1"/>
            </p:cNvCxnSpPr>
            <p:nvPr/>
          </p:nvCxnSpPr>
          <p:spPr bwMode="auto">
            <a:xfrm flipH="1">
              <a:off x="2212756" y="2896695"/>
              <a:ext cx="495300" cy="6191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8917" name="AutoShape 5"/>
            <p:cNvCxnSpPr>
              <a:cxnSpLocks noChangeShapeType="1"/>
            </p:cNvCxnSpPr>
            <p:nvPr/>
          </p:nvCxnSpPr>
          <p:spPr bwMode="auto">
            <a:xfrm>
              <a:off x="2831881" y="2991945"/>
              <a:ext cx="200025" cy="52387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8918" name="AutoShape 6"/>
            <p:cNvCxnSpPr>
              <a:cxnSpLocks noChangeShapeType="1"/>
            </p:cNvCxnSpPr>
            <p:nvPr/>
          </p:nvCxnSpPr>
          <p:spPr bwMode="auto">
            <a:xfrm>
              <a:off x="3031906" y="2896695"/>
              <a:ext cx="1009650" cy="6191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2584231" y="2687145"/>
              <a:ext cx="533400" cy="304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1841281" y="3515820"/>
              <a:ext cx="771525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내용입력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2612806" y="3515820"/>
              <a:ext cx="114300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이름으로 검색</a:t>
              </a:r>
              <a:endParaRPr kumimoji="1" 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3755806" y="3515820"/>
              <a:ext cx="1047750" cy="3429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전체 글 검색</a:t>
              </a:r>
              <a:endParaRPr kumimoji="1" 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17" name="그림 16" descr="c1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7422" y="1450427"/>
            <a:ext cx="5309873" cy="4556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861742" y="6111765"/>
            <a:ext cx="18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chemeClr val="bg1"/>
                </a:solidFill>
              </a:rPr>
              <a:t>Class Diagram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0821" y="835572"/>
            <a:ext cx="294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SNS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형 게시판 구조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774</Words>
  <Application>Microsoft Office PowerPoint</Application>
  <PresentationFormat>사용자 지정</PresentationFormat>
  <Paragraphs>343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굴림</vt:lpstr>
      <vt:lpstr>Arial</vt:lpstr>
      <vt:lpstr>Calibri Light</vt:lpstr>
      <vt:lpstr>맑은 고딕</vt:lpstr>
      <vt:lpstr>HY헤드라인M</vt:lpstr>
      <vt:lpstr>Verdana</vt:lpstr>
      <vt:lpstr>나눔바른고딕</vt:lpstr>
      <vt:lpstr>나눔바른고딕 Light</vt:lpstr>
      <vt:lpstr>나눔고딕 ExtraBold</vt:lpstr>
      <vt:lpstr>Times New Roman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KOSTA_02_014</cp:lastModifiedBy>
  <cp:revision>175</cp:revision>
  <dcterms:created xsi:type="dcterms:W3CDTF">2014-12-18T04:01:36Z</dcterms:created>
  <dcterms:modified xsi:type="dcterms:W3CDTF">2015-04-10T02:49:59Z</dcterms:modified>
</cp:coreProperties>
</file>