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jpeg" ContentType="image/jpeg"/>
  <Default Extension="rels" ContentType="application/vnd.openxmlformats-package.relationships+xml"/>
  <Default Extension="WAV" ContentType="audio/wav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8" r:id="rId2"/>
    <p:sldId id="317" r:id="rId3"/>
    <p:sldId id="318" r:id="rId4"/>
    <p:sldId id="319" r:id="rId5"/>
    <p:sldId id="305" r:id="rId6"/>
    <p:sldId id="342" r:id="rId7"/>
    <p:sldId id="367" r:id="rId8"/>
    <p:sldId id="363" r:id="rId9"/>
    <p:sldId id="364" r:id="rId10"/>
    <p:sldId id="368" r:id="rId11"/>
    <p:sldId id="366" r:id="rId12"/>
    <p:sldId id="365" r:id="rId13"/>
    <p:sldId id="312" r:id="rId14"/>
    <p:sldId id="331" r:id="rId15"/>
    <p:sldId id="333" r:id="rId16"/>
    <p:sldId id="343" r:id="rId17"/>
    <p:sldId id="344" r:id="rId18"/>
    <p:sldId id="345" r:id="rId19"/>
    <p:sldId id="346" r:id="rId20"/>
    <p:sldId id="332" r:id="rId21"/>
    <p:sldId id="356" r:id="rId22"/>
    <p:sldId id="339" r:id="rId23"/>
    <p:sldId id="357" r:id="rId24"/>
    <p:sldId id="341" r:id="rId25"/>
    <p:sldId id="358" r:id="rId26"/>
    <p:sldId id="359" r:id="rId27"/>
    <p:sldId id="360" r:id="rId28"/>
    <p:sldId id="361" r:id="rId29"/>
    <p:sldId id="362" r:id="rId30"/>
    <p:sldId id="355" r:id="rId31"/>
    <p:sldId id="369" r:id="rId32"/>
    <p:sldId id="370" r:id="rId33"/>
    <p:sldId id="372" r:id="rId34"/>
    <p:sldId id="371" r:id="rId35"/>
    <p:sldId id="328" r:id="rId36"/>
    <p:sldId id="329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00"/>
    <a:srgbClr val="33333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9" autoAdjust="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6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75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75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773D49F-72B1-41C0-9CAA-046EBB6715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4379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C14FC9-1737-48D4-964B-B67F43972194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15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A419C1-2E49-424B-BBB3-78977D74CA71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720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A419C1-2E49-424B-BBB3-78977D74CA71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783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A419C1-2E49-424B-BBB3-78977D74CA71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907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A419C1-2E49-424B-BBB3-78977D74CA71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411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A419C1-2E49-424B-BBB3-78977D74CA71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958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A419C1-2E49-424B-BBB3-78977D74CA71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8688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A419C1-2E49-424B-BBB3-78977D74CA71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615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A419C1-2E49-424B-BBB3-78977D74CA71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731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A419C1-2E49-424B-BBB3-78977D74CA71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5964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A419C1-2E49-424B-BBB3-78977D74CA71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114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A6C9C1D-178D-41AE-8CE7-71FF3642F2F9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881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A419C1-2E49-424B-BBB3-78977D74CA71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0903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A419C1-2E49-424B-BBB3-78977D74CA71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1835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A419C1-2E49-424B-BBB3-78977D74CA71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4303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A419C1-2E49-424B-BBB3-78977D74CA71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9474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A419C1-2E49-424B-BBB3-78977D74CA71}" type="slidenum">
              <a:rPr lang="en-US" altLang="en-US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0440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A419C1-2E49-424B-BBB3-78977D74CA71}" type="slidenum">
              <a:rPr lang="en-US" altLang="en-US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9393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A419C1-2E49-424B-BBB3-78977D74CA71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5371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A419C1-2E49-424B-BBB3-78977D74CA71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6131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F3197C-22B5-4471-9B62-1F3CD9EB0618}" type="slidenum">
              <a:rPr lang="en-US" altLang="en-US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9162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DA4530-8D1C-471A-8189-DCDA646C96BF}" type="slidenum">
              <a:rPr lang="en-US" altLang="en-US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9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2BF8492-8B9D-4DF9-89C3-5525EE6C660F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849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7CC9235-9AAC-4EAA-BD48-A4119F276ABB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421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79ECCA-B718-4CFB-AEDC-0588A26402C7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980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A419C1-2E49-424B-BBB3-78977D74CA71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058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A419C1-2E49-424B-BBB3-78977D74CA71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058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A419C1-2E49-424B-BBB3-78977D74CA71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089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A419C1-2E49-424B-BBB3-78977D74CA71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089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 userDrawn="1"/>
        </p:nvGrpSpPr>
        <p:grpSpPr bwMode="auto">
          <a:xfrm>
            <a:off x="36513" y="6191250"/>
            <a:ext cx="9144000" cy="333375"/>
            <a:chOff x="22" y="4020"/>
            <a:chExt cx="5760" cy="210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22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26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511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755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1000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>
              <a:off x="1244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1489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1733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1978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14" name="AutoShape 14"/>
            <p:cNvSpPr>
              <a:spLocks noChangeArrowheads="1"/>
            </p:cNvSpPr>
            <p:nvPr/>
          </p:nvSpPr>
          <p:spPr bwMode="auto">
            <a:xfrm>
              <a:off x="2222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2711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>
              <a:off x="295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17" name="AutoShape 17"/>
            <p:cNvSpPr>
              <a:spLocks noChangeArrowheads="1"/>
            </p:cNvSpPr>
            <p:nvPr/>
          </p:nvSpPr>
          <p:spPr bwMode="auto">
            <a:xfrm>
              <a:off x="3200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18" name="AutoShape 18"/>
            <p:cNvSpPr>
              <a:spLocks noChangeArrowheads="1"/>
            </p:cNvSpPr>
            <p:nvPr/>
          </p:nvSpPr>
          <p:spPr bwMode="auto">
            <a:xfrm>
              <a:off x="3445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19" name="AutoShape 19"/>
            <p:cNvSpPr>
              <a:spLocks noChangeArrowheads="1"/>
            </p:cNvSpPr>
            <p:nvPr/>
          </p:nvSpPr>
          <p:spPr bwMode="auto">
            <a:xfrm>
              <a:off x="3689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20" name="AutoShape 20"/>
            <p:cNvSpPr>
              <a:spLocks noChangeArrowheads="1"/>
            </p:cNvSpPr>
            <p:nvPr/>
          </p:nvSpPr>
          <p:spPr bwMode="auto">
            <a:xfrm>
              <a:off x="3934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21" name="AutoShape 21"/>
            <p:cNvSpPr>
              <a:spLocks noChangeArrowheads="1"/>
            </p:cNvSpPr>
            <p:nvPr/>
          </p:nvSpPr>
          <p:spPr bwMode="auto">
            <a:xfrm>
              <a:off x="4423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22" name="AutoShape 22"/>
            <p:cNvSpPr>
              <a:spLocks noChangeArrowheads="1"/>
            </p:cNvSpPr>
            <p:nvPr/>
          </p:nvSpPr>
          <p:spPr bwMode="auto">
            <a:xfrm>
              <a:off x="4667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23" name="AutoShape 23"/>
            <p:cNvSpPr>
              <a:spLocks noChangeArrowheads="1"/>
            </p:cNvSpPr>
            <p:nvPr/>
          </p:nvSpPr>
          <p:spPr bwMode="auto">
            <a:xfrm>
              <a:off x="4912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24" name="AutoShape 24"/>
            <p:cNvSpPr>
              <a:spLocks noChangeArrowheads="1"/>
            </p:cNvSpPr>
            <p:nvPr/>
          </p:nvSpPr>
          <p:spPr bwMode="auto">
            <a:xfrm>
              <a:off x="515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25" name="AutoShape 25"/>
            <p:cNvSpPr>
              <a:spLocks noChangeArrowheads="1"/>
            </p:cNvSpPr>
            <p:nvPr/>
          </p:nvSpPr>
          <p:spPr bwMode="auto">
            <a:xfrm>
              <a:off x="5401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26" name="AutoShape 26"/>
            <p:cNvSpPr>
              <a:spLocks noChangeArrowheads="1"/>
            </p:cNvSpPr>
            <p:nvPr/>
          </p:nvSpPr>
          <p:spPr bwMode="auto">
            <a:xfrm>
              <a:off x="564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27" name="AutoShape 27"/>
            <p:cNvSpPr>
              <a:spLocks noChangeArrowheads="1"/>
            </p:cNvSpPr>
            <p:nvPr/>
          </p:nvSpPr>
          <p:spPr bwMode="auto">
            <a:xfrm>
              <a:off x="2467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28" name="AutoShape 28"/>
            <p:cNvSpPr>
              <a:spLocks noChangeArrowheads="1"/>
            </p:cNvSpPr>
            <p:nvPr/>
          </p:nvSpPr>
          <p:spPr bwMode="auto">
            <a:xfrm>
              <a:off x="4178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</p:grpSp>
      <p:grpSp>
        <p:nvGrpSpPr>
          <p:cNvPr id="29" name="Group 29"/>
          <p:cNvGrpSpPr>
            <a:grpSpLocks/>
          </p:cNvGrpSpPr>
          <p:nvPr userDrawn="1"/>
        </p:nvGrpSpPr>
        <p:grpSpPr bwMode="auto">
          <a:xfrm>
            <a:off x="36513" y="123825"/>
            <a:ext cx="9144000" cy="333375"/>
            <a:chOff x="22" y="4020"/>
            <a:chExt cx="5760" cy="210"/>
          </a:xfrm>
        </p:grpSpPr>
        <p:sp>
          <p:nvSpPr>
            <p:cNvPr id="30" name="AutoShape 30"/>
            <p:cNvSpPr>
              <a:spLocks noChangeArrowheads="1"/>
            </p:cNvSpPr>
            <p:nvPr/>
          </p:nvSpPr>
          <p:spPr bwMode="auto">
            <a:xfrm>
              <a:off x="22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31" name="AutoShape 31"/>
            <p:cNvSpPr>
              <a:spLocks noChangeArrowheads="1"/>
            </p:cNvSpPr>
            <p:nvPr/>
          </p:nvSpPr>
          <p:spPr bwMode="auto">
            <a:xfrm>
              <a:off x="26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32" name="AutoShape 32"/>
            <p:cNvSpPr>
              <a:spLocks noChangeArrowheads="1"/>
            </p:cNvSpPr>
            <p:nvPr/>
          </p:nvSpPr>
          <p:spPr bwMode="auto">
            <a:xfrm>
              <a:off x="511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33" name="AutoShape 33"/>
            <p:cNvSpPr>
              <a:spLocks noChangeArrowheads="1"/>
            </p:cNvSpPr>
            <p:nvPr/>
          </p:nvSpPr>
          <p:spPr bwMode="auto">
            <a:xfrm>
              <a:off x="755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34" name="AutoShape 34"/>
            <p:cNvSpPr>
              <a:spLocks noChangeArrowheads="1"/>
            </p:cNvSpPr>
            <p:nvPr/>
          </p:nvSpPr>
          <p:spPr bwMode="auto">
            <a:xfrm>
              <a:off x="1000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35" name="AutoShape 35"/>
            <p:cNvSpPr>
              <a:spLocks noChangeArrowheads="1"/>
            </p:cNvSpPr>
            <p:nvPr/>
          </p:nvSpPr>
          <p:spPr bwMode="auto">
            <a:xfrm>
              <a:off x="1244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36" name="AutoShape 36"/>
            <p:cNvSpPr>
              <a:spLocks noChangeArrowheads="1"/>
            </p:cNvSpPr>
            <p:nvPr/>
          </p:nvSpPr>
          <p:spPr bwMode="auto">
            <a:xfrm>
              <a:off x="1489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37" name="AutoShape 37"/>
            <p:cNvSpPr>
              <a:spLocks noChangeArrowheads="1"/>
            </p:cNvSpPr>
            <p:nvPr/>
          </p:nvSpPr>
          <p:spPr bwMode="auto">
            <a:xfrm>
              <a:off x="1733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38" name="AutoShape 38"/>
            <p:cNvSpPr>
              <a:spLocks noChangeArrowheads="1"/>
            </p:cNvSpPr>
            <p:nvPr/>
          </p:nvSpPr>
          <p:spPr bwMode="auto">
            <a:xfrm>
              <a:off x="1978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39" name="AutoShape 39"/>
            <p:cNvSpPr>
              <a:spLocks noChangeArrowheads="1"/>
            </p:cNvSpPr>
            <p:nvPr/>
          </p:nvSpPr>
          <p:spPr bwMode="auto">
            <a:xfrm>
              <a:off x="2222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40" name="AutoShape 40"/>
            <p:cNvSpPr>
              <a:spLocks noChangeArrowheads="1"/>
            </p:cNvSpPr>
            <p:nvPr/>
          </p:nvSpPr>
          <p:spPr bwMode="auto">
            <a:xfrm>
              <a:off x="2711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41" name="AutoShape 41"/>
            <p:cNvSpPr>
              <a:spLocks noChangeArrowheads="1"/>
            </p:cNvSpPr>
            <p:nvPr/>
          </p:nvSpPr>
          <p:spPr bwMode="auto">
            <a:xfrm>
              <a:off x="295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42" name="AutoShape 42"/>
            <p:cNvSpPr>
              <a:spLocks noChangeArrowheads="1"/>
            </p:cNvSpPr>
            <p:nvPr/>
          </p:nvSpPr>
          <p:spPr bwMode="auto">
            <a:xfrm>
              <a:off x="3200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43" name="AutoShape 43"/>
            <p:cNvSpPr>
              <a:spLocks noChangeArrowheads="1"/>
            </p:cNvSpPr>
            <p:nvPr/>
          </p:nvSpPr>
          <p:spPr bwMode="auto">
            <a:xfrm>
              <a:off x="3445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44" name="AutoShape 44"/>
            <p:cNvSpPr>
              <a:spLocks noChangeArrowheads="1"/>
            </p:cNvSpPr>
            <p:nvPr/>
          </p:nvSpPr>
          <p:spPr bwMode="auto">
            <a:xfrm>
              <a:off x="3689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45" name="AutoShape 45"/>
            <p:cNvSpPr>
              <a:spLocks noChangeArrowheads="1"/>
            </p:cNvSpPr>
            <p:nvPr/>
          </p:nvSpPr>
          <p:spPr bwMode="auto">
            <a:xfrm>
              <a:off x="3934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46" name="AutoShape 46"/>
            <p:cNvSpPr>
              <a:spLocks noChangeArrowheads="1"/>
            </p:cNvSpPr>
            <p:nvPr/>
          </p:nvSpPr>
          <p:spPr bwMode="auto">
            <a:xfrm>
              <a:off x="4423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47" name="AutoShape 47"/>
            <p:cNvSpPr>
              <a:spLocks noChangeArrowheads="1"/>
            </p:cNvSpPr>
            <p:nvPr/>
          </p:nvSpPr>
          <p:spPr bwMode="auto">
            <a:xfrm>
              <a:off x="4667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48" name="AutoShape 48"/>
            <p:cNvSpPr>
              <a:spLocks noChangeArrowheads="1"/>
            </p:cNvSpPr>
            <p:nvPr/>
          </p:nvSpPr>
          <p:spPr bwMode="auto">
            <a:xfrm>
              <a:off x="4912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49" name="AutoShape 49"/>
            <p:cNvSpPr>
              <a:spLocks noChangeArrowheads="1"/>
            </p:cNvSpPr>
            <p:nvPr/>
          </p:nvSpPr>
          <p:spPr bwMode="auto">
            <a:xfrm>
              <a:off x="515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50" name="AutoShape 50"/>
            <p:cNvSpPr>
              <a:spLocks noChangeArrowheads="1"/>
            </p:cNvSpPr>
            <p:nvPr/>
          </p:nvSpPr>
          <p:spPr bwMode="auto">
            <a:xfrm>
              <a:off x="5401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51" name="AutoShape 51"/>
            <p:cNvSpPr>
              <a:spLocks noChangeArrowheads="1"/>
            </p:cNvSpPr>
            <p:nvPr/>
          </p:nvSpPr>
          <p:spPr bwMode="auto">
            <a:xfrm>
              <a:off x="564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52" name="AutoShape 52"/>
            <p:cNvSpPr>
              <a:spLocks noChangeArrowheads="1"/>
            </p:cNvSpPr>
            <p:nvPr/>
          </p:nvSpPr>
          <p:spPr bwMode="auto">
            <a:xfrm>
              <a:off x="2467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53" name="AutoShape 53"/>
            <p:cNvSpPr>
              <a:spLocks noChangeArrowheads="1"/>
            </p:cNvSpPr>
            <p:nvPr/>
          </p:nvSpPr>
          <p:spPr bwMode="auto">
            <a:xfrm>
              <a:off x="4178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</p:grpSp>
      <p:sp>
        <p:nvSpPr>
          <p:cNvPr id="54" name="Text Box 54"/>
          <p:cNvSpPr txBox="1">
            <a:spLocks noChangeArrowheads="1"/>
          </p:cNvSpPr>
          <p:nvPr userDrawn="1"/>
        </p:nvSpPr>
        <p:spPr bwMode="auto">
          <a:xfrm>
            <a:off x="0" y="6553200"/>
            <a:ext cx="932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1800" smtClean="0">
                <a:solidFill>
                  <a:srgbClr val="FFFF00"/>
                </a:solidFill>
                <a:latin typeface="Courier New" panose="02070309020205020404" pitchFamily="49" charset="0"/>
              </a:rPr>
              <a:t>&gt;&gt;	0     &gt;&gt;	1     &gt;&gt; 	2     &gt;&gt; 	3     &gt;&gt; 	4   &gt;&gt;	</a:t>
            </a:r>
            <a:endParaRPr lang="en-US" altLang="en-US" sz="1800" smtClean="0">
              <a:solidFill>
                <a:srgbClr val="FFFF00"/>
              </a:solidFill>
              <a:latin typeface="Courier New" panose="02070309020205020404" pitchFamily="49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388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38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49275"/>
            <a:ext cx="2057400" cy="5576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5"/>
            <a:ext cx="6019800" cy="5576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424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9275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773238"/>
            <a:ext cx="8229600" cy="4352925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1479600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9275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73238"/>
            <a:ext cx="4038600" cy="4352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38600" cy="4352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01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13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102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238"/>
            <a:ext cx="4038600" cy="4352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38600" cy="4352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127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48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19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50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501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109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49275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73238"/>
            <a:ext cx="8229600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grpSp>
        <p:nvGrpSpPr>
          <p:cNvPr id="1028" name="Group 7"/>
          <p:cNvGrpSpPr>
            <a:grpSpLocks/>
          </p:cNvGrpSpPr>
          <p:nvPr userDrawn="1"/>
        </p:nvGrpSpPr>
        <p:grpSpPr bwMode="auto">
          <a:xfrm>
            <a:off x="36513" y="6191250"/>
            <a:ext cx="9144000" cy="333375"/>
            <a:chOff x="22" y="4020"/>
            <a:chExt cx="5760" cy="210"/>
          </a:xfrm>
        </p:grpSpPr>
        <p:sp>
          <p:nvSpPr>
            <p:cNvPr id="1055" name="AutoShape 8"/>
            <p:cNvSpPr>
              <a:spLocks noChangeArrowheads="1"/>
            </p:cNvSpPr>
            <p:nvPr/>
          </p:nvSpPr>
          <p:spPr bwMode="auto">
            <a:xfrm>
              <a:off x="22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1056" name="AutoShape 9"/>
            <p:cNvSpPr>
              <a:spLocks noChangeArrowheads="1"/>
            </p:cNvSpPr>
            <p:nvPr/>
          </p:nvSpPr>
          <p:spPr bwMode="auto">
            <a:xfrm>
              <a:off x="26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1057" name="AutoShape 10"/>
            <p:cNvSpPr>
              <a:spLocks noChangeArrowheads="1"/>
            </p:cNvSpPr>
            <p:nvPr/>
          </p:nvSpPr>
          <p:spPr bwMode="auto">
            <a:xfrm>
              <a:off x="511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1058" name="AutoShape 11"/>
            <p:cNvSpPr>
              <a:spLocks noChangeArrowheads="1"/>
            </p:cNvSpPr>
            <p:nvPr/>
          </p:nvSpPr>
          <p:spPr bwMode="auto">
            <a:xfrm>
              <a:off x="755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1059" name="AutoShape 12"/>
            <p:cNvSpPr>
              <a:spLocks noChangeArrowheads="1"/>
            </p:cNvSpPr>
            <p:nvPr/>
          </p:nvSpPr>
          <p:spPr bwMode="auto">
            <a:xfrm>
              <a:off x="1000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1060" name="AutoShape 13"/>
            <p:cNvSpPr>
              <a:spLocks noChangeArrowheads="1"/>
            </p:cNvSpPr>
            <p:nvPr/>
          </p:nvSpPr>
          <p:spPr bwMode="auto">
            <a:xfrm>
              <a:off x="1244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1061" name="AutoShape 14"/>
            <p:cNvSpPr>
              <a:spLocks noChangeArrowheads="1"/>
            </p:cNvSpPr>
            <p:nvPr/>
          </p:nvSpPr>
          <p:spPr bwMode="auto">
            <a:xfrm>
              <a:off x="1489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1062" name="AutoShape 15"/>
            <p:cNvSpPr>
              <a:spLocks noChangeArrowheads="1"/>
            </p:cNvSpPr>
            <p:nvPr/>
          </p:nvSpPr>
          <p:spPr bwMode="auto">
            <a:xfrm>
              <a:off x="1733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1063" name="AutoShape 16"/>
            <p:cNvSpPr>
              <a:spLocks noChangeArrowheads="1"/>
            </p:cNvSpPr>
            <p:nvPr/>
          </p:nvSpPr>
          <p:spPr bwMode="auto">
            <a:xfrm>
              <a:off x="1978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1064" name="AutoShape 17"/>
            <p:cNvSpPr>
              <a:spLocks noChangeArrowheads="1"/>
            </p:cNvSpPr>
            <p:nvPr/>
          </p:nvSpPr>
          <p:spPr bwMode="auto">
            <a:xfrm>
              <a:off x="2222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1065" name="AutoShape 18"/>
            <p:cNvSpPr>
              <a:spLocks noChangeArrowheads="1"/>
            </p:cNvSpPr>
            <p:nvPr/>
          </p:nvSpPr>
          <p:spPr bwMode="auto">
            <a:xfrm>
              <a:off x="2711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1066" name="AutoShape 19"/>
            <p:cNvSpPr>
              <a:spLocks noChangeArrowheads="1"/>
            </p:cNvSpPr>
            <p:nvPr/>
          </p:nvSpPr>
          <p:spPr bwMode="auto">
            <a:xfrm>
              <a:off x="295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1067" name="AutoShape 20"/>
            <p:cNvSpPr>
              <a:spLocks noChangeArrowheads="1"/>
            </p:cNvSpPr>
            <p:nvPr/>
          </p:nvSpPr>
          <p:spPr bwMode="auto">
            <a:xfrm>
              <a:off x="3200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1068" name="AutoShape 21"/>
            <p:cNvSpPr>
              <a:spLocks noChangeArrowheads="1"/>
            </p:cNvSpPr>
            <p:nvPr/>
          </p:nvSpPr>
          <p:spPr bwMode="auto">
            <a:xfrm>
              <a:off x="3445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1069" name="AutoShape 22"/>
            <p:cNvSpPr>
              <a:spLocks noChangeArrowheads="1"/>
            </p:cNvSpPr>
            <p:nvPr/>
          </p:nvSpPr>
          <p:spPr bwMode="auto">
            <a:xfrm>
              <a:off x="3689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1070" name="AutoShape 23"/>
            <p:cNvSpPr>
              <a:spLocks noChangeArrowheads="1"/>
            </p:cNvSpPr>
            <p:nvPr/>
          </p:nvSpPr>
          <p:spPr bwMode="auto">
            <a:xfrm>
              <a:off x="3934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1071" name="AutoShape 24"/>
            <p:cNvSpPr>
              <a:spLocks noChangeArrowheads="1"/>
            </p:cNvSpPr>
            <p:nvPr/>
          </p:nvSpPr>
          <p:spPr bwMode="auto">
            <a:xfrm>
              <a:off x="4423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1072" name="AutoShape 25"/>
            <p:cNvSpPr>
              <a:spLocks noChangeArrowheads="1"/>
            </p:cNvSpPr>
            <p:nvPr/>
          </p:nvSpPr>
          <p:spPr bwMode="auto">
            <a:xfrm>
              <a:off x="4667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1073" name="AutoShape 26"/>
            <p:cNvSpPr>
              <a:spLocks noChangeArrowheads="1"/>
            </p:cNvSpPr>
            <p:nvPr/>
          </p:nvSpPr>
          <p:spPr bwMode="auto">
            <a:xfrm>
              <a:off x="4912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1074" name="AutoShape 27"/>
            <p:cNvSpPr>
              <a:spLocks noChangeArrowheads="1"/>
            </p:cNvSpPr>
            <p:nvPr/>
          </p:nvSpPr>
          <p:spPr bwMode="auto">
            <a:xfrm>
              <a:off x="515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1075" name="AutoShape 28"/>
            <p:cNvSpPr>
              <a:spLocks noChangeArrowheads="1"/>
            </p:cNvSpPr>
            <p:nvPr/>
          </p:nvSpPr>
          <p:spPr bwMode="auto">
            <a:xfrm>
              <a:off x="5401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1076" name="AutoShape 29"/>
            <p:cNvSpPr>
              <a:spLocks noChangeArrowheads="1"/>
            </p:cNvSpPr>
            <p:nvPr/>
          </p:nvSpPr>
          <p:spPr bwMode="auto">
            <a:xfrm>
              <a:off x="564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1077" name="AutoShape 30"/>
            <p:cNvSpPr>
              <a:spLocks noChangeArrowheads="1"/>
            </p:cNvSpPr>
            <p:nvPr/>
          </p:nvSpPr>
          <p:spPr bwMode="auto">
            <a:xfrm>
              <a:off x="2467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1078" name="AutoShape 31"/>
            <p:cNvSpPr>
              <a:spLocks noChangeArrowheads="1"/>
            </p:cNvSpPr>
            <p:nvPr/>
          </p:nvSpPr>
          <p:spPr bwMode="auto">
            <a:xfrm>
              <a:off x="4178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</p:grpSp>
      <p:grpSp>
        <p:nvGrpSpPr>
          <p:cNvPr id="1029" name="Group 32"/>
          <p:cNvGrpSpPr>
            <a:grpSpLocks/>
          </p:cNvGrpSpPr>
          <p:nvPr userDrawn="1"/>
        </p:nvGrpSpPr>
        <p:grpSpPr bwMode="auto">
          <a:xfrm>
            <a:off x="36513" y="123825"/>
            <a:ext cx="9144000" cy="333375"/>
            <a:chOff x="22" y="4020"/>
            <a:chExt cx="5760" cy="210"/>
          </a:xfrm>
        </p:grpSpPr>
        <p:sp>
          <p:nvSpPr>
            <p:cNvPr id="1031" name="AutoShape 33"/>
            <p:cNvSpPr>
              <a:spLocks noChangeArrowheads="1"/>
            </p:cNvSpPr>
            <p:nvPr/>
          </p:nvSpPr>
          <p:spPr bwMode="auto">
            <a:xfrm>
              <a:off x="22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1032" name="AutoShape 34"/>
            <p:cNvSpPr>
              <a:spLocks noChangeArrowheads="1"/>
            </p:cNvSpPr>
            <p:nvPr/>
          </p:nvSpPr>
          <p:spPr bwMode="auto">
            <a:xfrm>
              <a:off x="26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1033" name="AutoShape 35"/>
            <p:cNvSpPr>
              <a:spLocks noChangeArrowheads="1"/>
            </p:cNvSpPr>
            <p:nvPr/>
          </p:nvSpPr>
          <p:spPr bwMode="auto">
            <a:xfrm>
              <a:off x="511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1034" name="AutoShape 36"/>
            <p:cNvSpPr>
              <a:spLocks noChangeArrowheads="1"/>
            </p:cNvSpPr>
            <p:nvPr/>
          </p:nvSpPr>
          <p:spPr bwMode="auto">
            <a:xfrm>
              <a:off x="755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1035" name="AutoShape 37"/>
            <p:cNvSpPr>
              <a:spLocks noChangeArrowheads="1"/>
            </p:cNvSpPr>
            <p:nvPr/>
          </p:nvSpPr>
          <p:spPr bwMode="auto">
            <a:xfrm>
              <a:off x="1000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1036" name="AutoShape 38"/>
            <p:cNvSpPr>
              <a:spLocks noChangeArrowheads="1"/>
            </p:cNvSpPr>
            <p:nvPr/>
          </p:nvSpPr>
          <p:spPr bwMode="auto">
            <a:xfrm>
              <a:off x="1244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1037" name="AutoShape 39"/>
            <p:cNvSpPr>
              <a:spLocks noChangeArrowheads="1"/>
            </p:cNvSpPr>
            <p:nvPr/>
          </p:nvSpPr>
          <p:spPr bwMode="auto">
            <a:xfrm>
              <a:off x="1489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1038" name="AutoShape 40"/>
            <p:cNvSpPr>
              <a:spLocks noChangeArrowheads="1"/>
            </p:cNvSpPr>
            <p:nvPr/>
          </p:nvSpPr>
          <p:spPr bwMode="auto">
            <a:xfrm>
              <a:off x="1733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1039" name="AutoShape 41"/>
            <p:cNvSpPr>
              <a:spLocks noChangeArrowheads="1"/>
            </p:cNvSpPr>
            <p:nvPr/>
          </p:nvSpPr>
          <p:spPr bwMode="auto">
            <a:xfrm>
              <a:off x="1978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1040" name="AutoShape 42"/>
            <p:cNvSpPr>
              <a:spLocks noChangeArrowheads="1"/>
            </p:cNvSpPr>
            <p:nvPr/>
          </p:nvSpPr>
          <p:spPr bwMode="auto">
            <a:xfrm>
              <a:off x="2222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1041" name="AutoShape 43"/>
            <p:cNvSpPr>
              <a:spLocks noChangeArrowheads="1"/>
            </p:cNvSpPr>
            <p:nvPr/>
          </p:nvSpPr>
          <p:spPr bwMode="auto">
            <a:xfrm>
              <a:off x="2711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1042" name="AutoShape 44"/>
            <p:cNvSpPr>
              <a:spLocks noChangeArrowheads="1"/>
            </p:cNvSpPr>
            <p:nvPr/>
          </p:nvSpPr>
          <p:spPr bwMode="auto">
            <a:xfrm>
              <a:off x="295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1043" name="AutoShape 45"/>
            <p:cNvSpPr>
              <a:spLocks noChangeArrowheads="1"/>
            </p:cNvSpPr>
            <p:nvPr/>
          </p:nvSpPr>
          <p:spPr bwMode="auto">
            <a:xfrm>
              <a:off x="3200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1044" name="AutoShape 46"/>
            <p:cNvSpPr>
              <a:spLocks noChangeArrowheads="1"/>
            </p:cNvSpPr>
            <p:nvPr/>
          </p:nvSpPr>
          <p:spPr bwMode="auto">
            <a:xfrm>
              <a:off x="3445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1045" name="AutoShape 47"/>
            <p:cNvSpPr>
              <a:spLocks noChangeArrowheads="1"/>
            </p:cNvSpPr>
            <p:nvPr/>
          </p:nvSpPr>
          <p:spPr bwMode="auto">
            <a:xfrm>
              <a:off x="3689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1046" name="AutoShape 48"/>
            <p:cNvSpPr>
              <a:spLocks noChangeArrowheads="1"/>
            </p:cNvSpPr>
            <p:nvPr/>
          </p:nvSpPr>
          <p:spPr bwMode="auto">
            <a:xfrm>
              <a:off x="3934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1047" name="AutoShape 49"/>
            <p:cNvSpPr>
              <a:spLocks noChangeArrowheads="1"/>
            </p:cNvSpPr>
            <p:nvPr/>
          </p:nvSpPr>
          <p:spPr bwMode="auto">
            <a:xfrm>
              <a:off x="4423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1048" name="AutoShape 50"/>
            <p:cNvSpPr>
              <a:spLocks noChangeArrowheads="1"/>
            </p:cNvSpPr>
            <p:nvPr/>
          </p:nvSpPr>
          <p:spPr bwMode="auto">
            <a:xfrm>
              <a:off x="4667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1049" name="AutoShape 51"/>
            <p:cNvSpPr>
              <a:spLocks noChangeArrowheads="1"/>
            </p:cNvSpPr>
            <p:nvPr/>
          </p:nvSpPr>
          <p:spPr bwMode="auto">
            <a:xfrm>
              <a:off x="4912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1050" name="AutoShape 52"/>
            <p:cNvSpPr>
              <a:spLocks noChangeArrowheads="1"/>
            </p:cNvSpPr>
            <p:nvPr/>
          </p:nvSpPr>
          <p:spPr bwMode="auto">
            <a:xfrm>
              <a:off x="515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1051" name="AutoShape 53"/>
            <p:cNvSpPr>
              <a:spLocks noChangeArrowheads="1"/>
            </p:cNvSpPr>
            <p:nvPr/>
          </p:nvSpPr>
          <p:spPr bwMode="auto">
            <a:xfrm>
              <a:off x="5401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1052" name="AutoShape 54"/>
            <p:cNvSpPr>
              <a:spLocks noChangeArrowheads="1"/>
            </p:cNvSpPr>
            <p:nvPr/>
          </p:nvSpPr>
          <p:spPr bwMode="auto">
            <a:xfrm>
              <a:off x="564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1053" name="AutoShape 55"/>
            <p:cNvSpPr>
              <a:spLocks noChangeArrowheads="1"/>
            </p:cNvSpPr>
            <p:nvPr/>
          </p:nvSpPr>
          <p:spPr bwMode="auto">
            <a:xfrm>
              <a:off x="2467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  <p:sp>
          <p:nvSpPr>
            <p:cNvPr id="1054" name="AutoShape 56"/>
            <p:cNvSpPr>
              <a:spLocks noChangeArrowheads="1"/>
            </p:cNvSpPr>
            <p:nvPr/>
          </p:nvSpPr>
          <p:spPr bwMode="auto">
            <a:xfrm>
              <a:off x="4178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 smtClean="0"/>
            </a:p>
          </p:txBody>
        </p:sp>
      </p:grpSp>
      <p:sp>
        <p:nvSpPr>
          <p:cNvPr id="1030" name="Text Box 57"/>
          <p:cNvSpPr txBox="1">
            <a:spLocks noChangeArrowheads="1"/>
          </p:cNvSpPr>
          <p:nvPr userDrawn="1"/>
        </p:nvSpPr>
        <p:spPr bwMode="auto">
          <a:xfrm>
            <a:off x="0" y="6553200"/>
            <a:ext cx="932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1800" smtClean="0">
                <a:solidFill>
                  <a:srgbClr val="FFFF00"/>
                </a:solidFill>
                <a:latin typeface="Courier New" panose="02070309020205020404" pitchFamily="49" charset="0"/>
              </a:rPr>
              <a:t>&gt;&gt;	0     &gt;&gt;	1     &gt;&gt; 	2     &gt;&gt; 	3     &gt;&gt; 	4   &gt;&gt;	</a:t>
            </a:r>
            <a:endParaRPr lang="en-US" altLang="en-US" sz="1800" smtClean="0">
              <a:solidFill>
                <a:srgbClr val="FFFF00"/>
              </a:solidFill>
              <a:latin typeface="Courier New" panose="02070309020205020404" pitchFamily="49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3.jp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3.jp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6" Type="http://schemas.openxmlformats.org/officeDocument/2006/relationships/image" Target="../media/image3.jp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1.JPG"/><Relationship Id="rId5" Type="http://schemas.openxmlformats.org/officeDocument/2006/relationships/image" Target="../media/image12.JPG"/><Relationship Id="rId6" Type="http://schemas.openxmlformats.org/officeDocument/2006/relationships/image" Target="../media/image3.jp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3.jpg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5.JPG"/><Relationship Id="rId5" Type="http://schemas.openxmlformats.org/officeDocument/2006/relationships/image" Target="../media/image16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8.jpg"/><Relationship Id="rId5" Type="http://schemas.openxmlformats.org/officeDocument/2006/relationships/image" Target="../media/image19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21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22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23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24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25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26.JPG"/><Relationship Id="rId5" Type="http://schemas.openxmlformats.org/officeDocument/2006/relationships/image" Target="../media/image27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8.xml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1" Type="http://schemas.microsoft.com/office/2007/relationships/media" Target="../media/media1.WAV"/><Relationship Id="rId2" Type="http://schemas.openxmlformats.org/officeDocument/2006/relationships/audio" Target="../media/media1.WAV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9.xml"/><Relationship Id="rId5" Type="http://schemas.openxmlformats.org/officeDocument/2006/relationships/image" Target="../media/image28.png"/><Relationship Id="rId6" Type="http://schemas.openxmlformats.org/officeDocument/2006/relationships/image" Target="../media/image30.png"/><Relationship Id="rId1" Type="http://schemas.microsoft.com/office/2007/relationships/media" Target="../media/media1.WAV"/><Relationship Id="rId2" Type="http://schemas.openxmlformats.org/officeDocument/2006/relationships/audio" Target="../media/media1.WAV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imdb.co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18" y="1826852"/>
            <a:ext cx="5734850" cy="24673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18162" y="4804013"/>
            <a:ext cx="37258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	       5</a:t>
            </a:r>
            <a:r>
              <a:rPr lang="ko-KR" altLang="en-US" dirty="0" smtClean="0"/>
              <a:t>조</a:t>
            </a:r>
            <a:endParaRPr lang="en-US" altLang="ko-KR" dirty="0" smtClean="0"/>
          </a:p>
          <a:p>
            <a:r>
              <a:rPr lang="en-US" altLang="ko-KR" dirty="0" smtClean="0"/>
              <a:t>	   </a:t>
            </a:r>
            <a:r>
              <a:rPr lang="ko-KR" altLang="en-US" dirty="0" smtClean="0"/>
              <a:t>이성희 이현재 </a:t>
            </a:r>
            <a:endParaRPr lang="en-US" altLang="ko-KR" dirty="0" smtClean="0"/>
          </a:p>
          <a:p>
            <a:r>
              <a:rPr lang="ko-KR" altLang="en-US" dirty="0" smtClean="0"/>
              <a:t>황혜영 조용희 한근희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로그인 </a:t>
            </a:r>
            <a:r>
              <a:rPr lang="ko-KR" altLang="en-US" dirty="0" smtClean="0"/>
              <a:t>추가 </a:t>
            </a:r>
            <a:r>
              <a:rPr lang="ko-KR" altLang="en-US" dirty="0"/>
              <a:t>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회원 강제 탈퇴</a:t>
            </a:r>
            <a:endParaRPr lang="en-US" altLang="ko-KR" sz="2400" dirty="0" smtClean="0"/>
          </a:p>
          <a:p>
            <a:r>
              <a:rPr lang="ko-KR" altLang="en-US" sz="2400" dirty="0" smtClean="0"/>
              <a:t>컬럼에 글 남기기</a:t>
            </a:r>
            <a:endParaRPr lang="en-US" altLang="ko-KR" sz="2400" dirty="0" smtClean="0"/>
          </a:p>
          <a:p>
            <a:endParaRPr lang="en-US" altLang="ko-KR" dirty="0"/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18429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09350" y="1856002"/>
          <a:ext cx="2706806" cy="3821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6806"/>
              </a:tblGrid>
              <a:tr h="854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Column DB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C_Num</a:t>
                      </a:r>
                      <a:r>
                        <a:rPr lang="en-US" altLang="ko-KR" b="1" baseline="0" dirty="0" smtClean="0"/>
                        <a:t> – Primary Key</a:t>
                      </a:r>
                      <a:endParaRPr lang="ko-KR" altLang="en-US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C_Writer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C_Email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C_Subject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C_Passwd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C_Reg_Date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C_Readcount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C_Content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DataBase</a:t>
            </a:r>
            <a:endParaRPr lang="en-US" altLang="en-US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206096" y="1858276"/>
          <a:ext cx="2706806" cy="3821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6806"/>
              </a:tblGrid>
              <a:tr h="854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Member</a:t>
                      </a:r>
                      <a:r>
                        <a:rPr lang="en-US" altLang="ko-KR" b="1" baseline="0" dirty="0" smtClean="0"/>
                        <a:t> DB</a:t>
                      </a:r>
                      <a:endParaRPr lang="ko-KR" altLang="en-US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ID – Primary Key</a:t>
                      </a:r>
                      <a:endParaRPr lang="ko-KR" altLang="en-US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Password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Gender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Email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Phone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100556" y="1858274"/>
          <a:ext cx="2706806" cy="3821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6806"/>
              </a:tblGrid>
              <a:tr h="854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Review DB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Num</a:t>
                      </a:r>
                      <a:r>
                        <a:rPr lang="en-US" altLang="ko-KR" b="1" dirty="0" smtClean="0"/>
                        <a:t> – Primary Key</a:t>
                      </a:r>
                      <a:endParaRPr lang="ko-KR" altLang="en-US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Writer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Email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Subject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Reg_Date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Readcount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Content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Passwd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0" name="꺾인 연결선 19"/>
          <p:cNvCxnSpPr/>
          <p:nvPr/>
        </p:nvCxnSpPr>
        <p:spPr>
          <a:xfrm flipV="1">
            <a:off x="309350" y="1530680"/>
            <a:ext cx="593678" cy="327594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/>
          <p:nvPr/>
        </p:nvCxnSpPr>
        <p:spPr>
          <a:xfrm rot="10800000">
            <a:off x="8229600" y="1530680"/>
            <a:ext cx="577762" cy="327596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03028" y="1289171"/>
            <a:ext cx="1824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FF00"/>
                </a:solidFill>
              </a:rPr>
              <a:t>Column Board</a:t>
            </a:r>
            <a:endParaRPr lang="ko-KR" altLang="en-US" sz="2000" dirty="0">
              <a:solidFill>
                <a:srgbClr val="FFFF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05366" y="1291443"/>
            <a:ext cx="1782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FF00"/>
                </a:solidFill>
              </a:rPr>
              <a:t>Review Board</a:t>
            </a:r>
            <a:endParaRPr lang="ko-KR" alt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588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DataBase</a:t>
            </a:r>
            <a:endParaRPr lang="en-US" altLang="en-US" dirty="0" smtClean="0"/>
          </a:p>
        </p:txBody>
      </p:sp>
      <p:cxnSp>
        <p:nvCxnSpPr>
          <p:cNvPr id="20" name="꺾인 연결선 19"/>
          <p:cNvCxnSpPr/>
          <p:nvPr/>
        </p:nvCxnSpPr>
        <p:spPr>
          <a:xfrm flipV="1">
            <a:off x="309350" y="1530680"/>
            <a:ext cx="593678" cy="327594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/>
          <p:nvPr/>
        </p:nvCxnSpPr>
        <p:spPr>
          <a:xfrm rot="10800000">
            <a:off x="8229600" y="1530680"/>
            <a:ext cx="577762" cy="327596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03028" y="1289171"/>
            <a:ext cx="1596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FF00"/>
                </a:solidFill>
              </a:rPr>
              <a:t>Reply Board</a:t>
            </a:r>
            <a:endParaRPr lang="ko-KR" altLang="en-US" sz="2000" dirty="0">
              <a:solidFill>
                <a:srgbClr val="FFFF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05366" y="1291443"/>
            <a:ext cx="1782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FF00"/>
                </a:solidFill>
              </a:rPr>
              <a:t>Review Board</a:t>
            </a:r>
            <a:endParaRPr lang="ko-KR" altLang="en-US" sz="2000" dirty="0">
              <a:solidFill>
                <a:srgbClr val="FFFF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536727"/>
              </p:ext>
            </p:extLst>
          </p:nvPr>
        </p:nvGraphicFramePr>
        <p:xfrm>
          <a:off x="309350" y="1875320"/>
          <a:ext cx="3311627" cy="2957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1627"/>
              </a:tblGrid>
              <a:tr h="492983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Reply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DB</a:t>
                      </a:r>
                      <a:endParaRPr lang="en-US" dirty="0"/>
                    </a:p>
                  </a:txBody>
                  <a:tcPr/>
                </a:tc>
              </a:tr>
              <a:tr h="492983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re_num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– Primary Key</a:t>
                      </a:r>
                      <a:endParaRPr lang="en-US" dirty="0"/>
                    </a:p>
                  </a:txBody>
                  <a:tcPr/>
                </a:tc>
              </a:tr>
              <a:tr h="492983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mem_id</a:t>
                      </a:r>
                      <a:endParaRPr lang="en-US" dirty="0"/>
                    </a:p>
                  </a:txBody>
                  <a:tcPr/>
                </a:tc>
              </a:tr>
              <a:tr h="492983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re_content</a:t>
                      </a:r>
                      <a:endParaRPr lang="en-US" dirty="0"/>
                    </a:p>
                  </a:txBody>
                  <a:tcPr/>
                </a:tc>
              </a:tr>
              <a:tr h="492983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re_writedate</a:t>
                      </a:r>
                      <a:endParaRPr lang="en-US" dirty="0"/>
                    </a:p>
                  </a:txBody>
                  <a:tcPr/>
                </a:tc>
              </a:tr>
              <a:tr h="492983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review_num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 Foreign Key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823866"/>
              </p:ext>
            </p:extLst>
          </p:nvPr>
        </p:nvGraphicFramePr>
        <p:xfrm>
          <a:off x="4572000" y="1858274"/>
          <a:ext cx="3773638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638"/>
              </a:tblGrid>
              <a:tr h="171232">
                <a:tc>
                  <a:txBody>
                    <a:bodyPr/>
                    <a:lstStyle/>
                    <a:p>
                      <a:r>
                        <a:rPr lang="en-US" dirty="0" smtClean="0"/>
                        <a:t>Comment</a:t>
                      </a:r>
                      <a:endParaRPr lang="en-US" dirty="0"/>
                    </a:p>
                  </a:txBody>
                  <a:tcPr/>
                </a:tc>
              </a:tr>
              <a:tr h="17123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</a:t>
                      </a:r>
                      <a:r>
                        <a:rPr lang="en-US" baseline="0" dirty="0" smtClean="0"/>
                        <a:t> – Primary Key</a:t>
                      </a:r>
                      <a:endParaRPr lang="en-US" dirty="0"/>
                    </a:p>
                  </a:txBody>
                  <a:tcPr/>
                </a:tc>
              </a:tr>
              <a:tr h="171232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</a:tr>
              <a:tr h="17123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MovieId</a:t>
                      </a:r>
                      <a:endParaRPr lang="en-US" dirty="0" smtClean="0"/>
                    </a:p>
                  </a:txBody>
                  <a:tcPr/>
                </a:tc>
              </a:tr>
              <a:tr h="171232">
                <a:tc>
                  <a:txBody>
                    <a:bodyPr/>
                    <a:lstStyle/>
                    <a:p>
                      <a:r>
                        <a:rPr lang="en-US" dirty="0" smtClean="0"/>
                        <a:t>Thumbnail</a:t>
                      </a:r>
                      <a:endParaRPr lang="en-US" dirty="0"/>
                    </a:p>
                  </a:txBody>
                  <a:tcPr/>
                </a:tc>
              </a:tr>
              <a:tr h="171232">
                <a:tc>
                  <a:txBody>
                    <a:bodyPr/>
                    <a:lstStyle/>
                    <a:p>
                      <a:r>
                        <a:rPr lang="en-US" dirty="0" smtClean="0"/>
                        <a:t>Director</a:t>
                      </a:r>
                      <a:endParaRPr lang="en-US" dirty="0"/>
                    </a:p>
                  </a:txBody>
                  <a:tcPr/>
                </a:tc>
              </a:tr>
              <a:tr h="17123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DirectorPicture</a:t>
                      </a:r>
                      <a:endParaRPr lang="en-US" dirty="0"/>
                    </a:p>
                  </a:txBody>
                  <a:tcPr/>
                </a:tc>
              </a:tr>
              <a:tr h="171232">
                <a:tc>
                  <a:txBody>
                    <a:bodyPr/>
                    <a:lstStyle/>
                    <a:p>
                      <a:r>
                        <a:rPr lang="en-US" dirty="0" smtClean="0"/>
                        <a:t>actor</a:t>
                      </a:r>
                      <a:endParaRPr lang="en-US" dirty="0"/>
                    </a:p>
                  </a:txBody>
                  <a:tcPr/>
                </a:tc>
              </a:tr>
              <a:tr h="17123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actorPicture</a:t>
                      </a:r>
                      <a:endParaRPr lang="en-US" dirty="0"/>
                    </a:p>
                  </a:txBody>
                  <a:tcPr/>
                </a:tc>
              </a:tr>
              <a:tr h="17123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actorRole</a:t>
                      </a:r>
                      <a:endParaRPr lang="en-US" dirty="0"/>
                    </a:p>
                  </a:txBody>
                  <a:tcPr/>
                </a:tc>
              </a:tr>
              <a:tr h="171232">
                <a:tc>
                  <a:txBody>
                    <a:bodyPr/>
                    <a:lstStyle/>
                    <a:p>
                      <a:r>
                        <a:rPr lang="en-US" dirty="0" smtClean="0"/>
                        <a:t>Nation</a:t>
                      </a:r>
                      <a:endParaRPr lang="en-US" dirty="0"/>
                    </a:p>
                  </a:txBody>
                  <a:tcPr/>
                </a:tc>
              </a:tr>
              <a:tr h="171232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</a:tr>
              <a:tr h="171232">
                <a:tc>
                  <a:txBody>
                    <a:bodyPr/>
                    <a:lstStyle/>
                    <a:p>
                      <a:r>
                        <a:rPr lang="en-US" dirty="0" smtClean="0"/>
                        <a:t>comment</a:t>
                      </a:r>
                      <a:endParaRPr lang="en-US" dirty="0"/>
                    </a:p>
                  </a:txBody>
                  <a:tcPr/>
                </a:tc>
              </a:tr>
              <a:tr h="17123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commentDate</a:t>
                      </a:r>
                      <a:endParaRPr lang="en-US" dirty="0"/>
                    </a:p>
                  </a:txBody>
                  <a:tcPr/>
                </a:tc>
              </a:tr>
              <a:tr h="171232"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</a:tr>
              <a:tr h="17123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memberid</a:t>
                      </a:r>
                      <a:endParaRPr lang="en-US" dirty="0"/>
                    </a:p>
                  </a:txBody>
                  <a:tcPr/>
                </a:tc>
              </a:tr>
              <a:tr h="171232">
                <a:tc>
                  <a:txBody>
                    <a:bodyPr/>
                    <a:lstStyle/>
                    <a:p>
                      <a:r>
                        <a:rPr lang="en-US" dirty="0" smtClean="0"/>
                        <a:t>genre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879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1. </a:t>
            </a:r>
            <a:r>
              <a:rPr lang="ko-KR" altLang="en-US" dirty="0" smtClean="0"/>
              <a:t>메인 </a:t>
            </a:r>
            <a:endParaRPr lang="en-US" altLang="en-US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22" y="2470244"/>
            <a:ext cx="7130955" cy="31673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74" y="3170238"/>
            <a:ext cx="5734850" cy="246731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866030" y="2510209"/>
            <a:ext cx="1351128" cy="27393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06220" y="2492694"/>
            <a:ext cx="736979" cy="31389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cxnSp>
        <p:nvCxnSpPr>
          <p:cNvPr id="8" name="구부러진 연결선 7"/>
          <p:cNvCxnSpPr/>
          <p:nvPr/>
        </p:nvCxnSpPr>
        <p:spPr>
          <a:xfrm rot="5400000" flipH="1" flipV="1">
            <a:off x="3031759" y="2131006"/>
            <a:ext cx="487409" cy="327546"/>
          </a:xfrm>
          <a:prstGeom prst="curved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11"/>
          <p:cNvCxnSpPr/>
          <p:nvPr/>
        </p:nvCxnSpPr>
        <p:spPr>
          <a:xfrm rot="5400000" flipH="1" flipV="1">
            <a:off x="2131005" y="2098864"/>
            <a:ext cx="487409" cy="327546"/>
          </a:xfrm>
          <a:prstGeom prst="curved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13045" y="1692275"/>
            <a:ext cx="989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FF00"/>
                </a:solidFill>
              </a:rPr>
              <a:t>홈 버튼</a:t>
            </a:r>
            <a:r>
              <a:rPr lang="en-US" altLang="ko-KR" sz="1400" dirty="0" smtClean="0">
                <a:solidFill>
                  <a:srgbClr val="FFFF00"/>
                </a:solidFill>
              </a:rPr>
              <a:t>!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87805" y="1705945"/>
            <a:ext cx="989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FF00"/>
                </a:solidFill>
              </a:rPr>
              <a:t>검색 창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353634" y="2506342"/>
            <a:ext cx="568086" cy="27491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245555" y="2506341"/>
            <a:ext cx="428200" cy="27491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49117" y="2510209"/>
            <a:ext cx="428200" cy="27491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82283" y="2509593"/>
            <a:ext cx="657651" cy="27491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823881" y="2429300"/>
            <a:ext cx="491319" cy="450377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구부러진 연결선 21"/>
          <p:cNvCxnSpPr/>
          <p:nvPr/>
        </p:nvCxnSpPr>
        <p:spPr>
          <a:xfrm rot="5400000" flipH="1" flipV="1">
            <a:off x="5719513" y="2110761"/>
            <a:ext cx="487409" cy="327546"/>
          </a:xfrm>
          <a:prstGeom prst="curved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/>
          <p:nvPr/>
        </p:nvCxnSpPr>
        <p:spPr>
          <a:xfrm rot="5400000" flipH="1" flipV="1">
            <a:off x="6246665" y="2104688"/>
            <a:ext cx="487409" cy="327546"/>
          </a:xfrm>
          <a:prstGeom prst="curved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/>
          <p:nvPr/>
        </p:nvCxnSpPr>
        <p:spPr>
          <a:xfrm rot="5400000" flipH="1" flipV="1">
            <a:off x="7057849" y="2051076"/>
            <a:ext cx="487409" cy="327546"/>
          </a:xfrm>
          <a:prstGeom prst="curved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420976" y="1777747"/>
            <a:ext cx="989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FF00"/>
                </a:solidFill>
              </a:rPr>
              <a:t>로그인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84287" y="1722233"/>
            <a:ext cx="624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FF00"/>
                </a:solidFill>
              </a:rPr>
              <a:t>추천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36180" y="1749458"/>
            <a:ext cx="1271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FFFF00"/>
                </a:solidFill>
              </a:rPr>
              <a:t>박스오피스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01231" y="1721322"/>
            <a:ext cx="1227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FF00"/>
                </a:solidFill>
              </a:rPr>
              <a:t>회원정보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cxnSp>
        <p:nvCxnSpPr>
          <p:cNvPr id="30" name="구부러진 연결선 29"/>
          <p:cNvCxnSpPr/>
          <p:nvPr/>
        </p:nvCxnSpPr>
        <p:spPr>
          <a:xfrm rot="16200000" flipV="1">
            <a:off x="4176920" y="2220443"/>
            <a:ext cx="407170" cy="137331"/>
          </a:xfrm>
          <a:prstGeom prst="curved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 32"/>
          <p:cNvCxnSpPr/>
          <p:nvPr/>
        </p:nvCxnSpPr>
        <p:spPr>
          <a:xfrm rot="16200000" flipV="1">
            <a:off x="4837136" y="2206809"/>
            <a:ext cx="407170" cy="137331"/>
          </a:xfrm>
          <a:prstGeom prst="curved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691314" y="1749781"/>
            <a:ext cx="755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FF00"/>
                </a:solidFill>
              </a:rPr>
              <a:t>게시판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/>
      <p:bldP spid="14" grpId="0"/>
      <p:bldP spid="15" grpId="0" animBg="1"/>
      <p:bldP spid="16" grpId="0" animBg="1"/>
      <p:bldP spid="17" grpId="0" animBg="1"/>
      <p:bldP spid="18" grpId="0" animBg="1"/>
      <p:bldP spid="11" grpId="0" animBg="1"/>
      <p:bldP spid="25" grpId="0"/>
      <p:bldP spid="26" grpId="0"/>
      <p:bldP spid="27" grpId="0"/>
      <p:bldP spid="28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2. It List(</a:t>
            </a:r>
            <a:r>
              <a:rPr lang="ko-KR" altLang="en-US" dirty="0" smtClean="0"/>
              <a:t>추천</a:t>
            </a:r>
            <a:r>
              <a:rPr lang="en-US" altLang="ko-KR" dirty="0" smtClean="0"/>
              <a:t>)</a:t>
            </a:r>
            <a:endParaRPr lang="en-US" altLang="en-US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33" y="2482046"/>
            <a:ext cx="7131600" cy="299588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08226" y="2934269"/>
            <a:ext cx="573207" cy="18622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08226" y="3220724"/>
            <a:ext cx="573207" cy="18622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08225" y="3513930"/>
            <a:ext cx="573207" cy="18622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08226" y="3809411"/>
            <a:ext cx="573207" cy="18622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08226" y="4103606"/>
            <a:ext cx="573207" cy="18622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127" y="3135689"/>
            <a:ext cx="5734800" cy="2467298"/>
          </a:xfrm>
          <a:prstGeom prst="rect">
            <a:avLst/>
          </a:prstGeom>
        </p:spPr>
      </p:pic>
      <p:cxnSp>
        <p:nvCxnSpPr>
          <p:cNvPr id="13" name="구부러진 연결선 12"/>
          <p:cNvCxnSpPr/>
          <p:nvPr/>
        </p:nvCxnSpPr>
        <p:spPr>
          <a:xfrm rot="5400000" flipH="1" flipV="1">
            <a:off x="4792647" y="2507001"/>
            <a:ext cx="692417" cy="314845"/>
          </a:xfrm>
          <a:prstGeom prst="curved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/>
          <p:nvPr/>
        </p:nvCxnSpPr>
        <p:spPr>
          <a:xfrm rot="16200000" flipV="1">
            <a:off x="3764964" y="2600851"/>
            <a:ext cx="944201" cy="336335"/>
          </a:xfrm>
          <a:prstGeom prst="curved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/>
          <p:nvPr/>
        </p:nvCxnSpPr>
        <p:spPr>
          <a:xfrm flipV="1">
            <a:off x="4981433" y="2482046"/>
            <a:ext cx="1296537" cy="1186176"/>
          </a:xfrm>
          <a:prstGeom prst="curved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/>
          <p:nvPr/>
        </p:nvCxnSpPr>
        <p:spPr>
          <a:xfrm flipV="1">
            <a:off x="4990245" y="2482046"/>
            <a:ext cx="2189631" cy="1497940"/>
          </a:xfrm>
          <a:prstGeom prst="curved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/>
          <p:nvPr/>
        </p:nvCxnSpPr>
        <p:spPr>
          <a:xfrm rot="16200000" flipV="1">
            <a:off x="3055136" y="2858420"/>
            <a:ext cx="1840362" cy="859828"/>
          </a:xfrm>
          <a:prstGeom prst="curved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53078" y="2105099"/>
            <a:ext cx="1324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FF00"/>
                </a:solidFill>
              </a:rPr>
              <a:t>영화제 수상작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38469" y="1777659"/>
            <a:ext cx="1189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FF00"/>
                </a:solidFill>
              </a:rPr>
              <a:t>인물 별</a:t>
            </a:r>
            <a:endParaRPr lang="en-US" altLang="ko-KR" sz="1400" dirty="0" smtClean="0">
              <a:solidFill>
                <a:srgbClr val="FFFF00"/>
              </a:solidFill>
            </a:endParaRPr>
          </a:p>
          <a:p>
            <a:r>
              <a:rPr lang="en-US" altLang="ko-KR" sz="1400" dirty="0" smtClean="0">
                <a:solidFill>
                  <a:srgbClr val="FFFF00"/>
                </a:solidFill>
              </a:rPr>
              <a:t>(</a:t>
            </a:r>
            <a:r>
              <a:rPr lang="ko-KR" altLang="en-US" sz="1400" dirty="0" smtClean="0">
                <a:solidFill>
                  <a:srgbClr val="FFFF00"/>
                </a:solidFill>
              </a:rPr>
              <a:t>배우</a:t>
            </a:r>
            <a:r>
              <a:rPr lang="en-US" altLang="ko-KR" sz="1400" dirty="0" smtClean="0">
                <a:solidFill>
                  <a:srgbClr val="FFFF00"/>
                </a:solidFill>
              </a:rPr>
              <a:t>, </a:t>
            </a:r>
            <a:r>
              <a:rPr lang="ko-KR" altLang="en-US" sz="1400" dirty="0" smtClean="0">
                <a:solidFill>
                  <a:srgbClr val="FFFF00"/>
                </a:solidFill>
              </a:rPr>
              <a:t>감독</a:t>
            </a:r>
            <a:r>
              <a:rPr lang="en-US" altLang="ko-KR" sz="1400" dirty="0" smtClean="0">
                <a:solidFill>
                  <a:srgbClr val="FFFF00"/>
                </a:solidFill>
              </a:rPr>
              <a:t>)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50670" y="2039269"/>
            <a:ext cx="779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FF00"/>
                </a:solidFill>
              </a:rPr>
              <a:t>장르 별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34725" y="2123618"/>
            <a:ext cx="779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FF00"/>
                </a:solidFill>
              </a:rPr>
              <a:t>국가 별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43795" y="2164326"/>
            <a:ext cx="779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FF00"/>
                </a:solidFill>
              </a:rPr>
              <a:t>연도 별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034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28" grpId="0"/>
      <p:bldP spid="29" grpId="0"/>
      <p:bldP spid="30" grpId="0"/>
      <p:bldP spid="31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8533"/>
            <a:ext cx="9125229" cy="432101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472757" y="4163105"/>
            <a:ext cx="35277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평점 순으로 배열</a:t>
            </a:r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회원평점평균 기반 </a:t>
            </a:r>
            <a:endParaRPr lang="en-US" altLang="ko-KR" dirty="0" smtClean="0"/>
          </a:p>
          <a:p>
            <a:r>
              <a:rPr lang="en-US" altLang="ko-KR" dirty="0" smtClean="0"/>
              <a:t>  (5</a:t>
            </a:r>
            <a:r>
              <a:rPr lang="ko-KR" altLang="en-US" dirty="0" smtClean="0"/>
              <a:t>점 만점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2-1. It what(</a:t>
            </a:r>
            <a:r>
              <a:rPr lang="ko-KR" altLang="en-US" dirty="0" smtClean="0"/>
              <a:t>장르 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9181"/>
            <a:ext cx="4605003" cy="16315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271558"/>
            <a:ext cx="4605003" cy="161683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57200" y="2519181"/>
            <a:ext cx="532263" cy="1930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cxnSp>
        <p:nvCxnSpPr>
          <p:cNvPr id="9" name="구부러진 연결선 8"/>
          <p:cNvCxnSpPr/>
          <p:nvPr/>
        </p:nvCxnSpPr>
        <p:spPr>
          <a:xfrm rot="5400000" flipH="1" flipV="1">
            <a:off x="460913" y="2344315"/>
            <a:ext cx="341711" cy="12700"/>
          </a:xfrm>
          <a:prstGeom prst="curved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5995" y="1851299"/>
            <a:ext cx="989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FF00"/>
                </a:solidFill>
              </a:rPr>
              <a:t>스릴러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4346" y="4261252"/>
            <a:ext cx="327546" cy="1930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cxnSp>
        <p:nvCxnSpPr>
          <p:cNvPr id="14" name="구부러진 연결선 13"/>
          <p:cNvCxnSpPr/>
          <p:nvPr/>
        </p:nvCxnSpPr>
        <p:spPr>
          <a:xfrm>
            <a:off x="712627" y="4260300"/>
            <a:ext cx="1787855" cy="1702510"/>
          </a:xfrm>
          <a:prstGeom prst="curved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02006" y="5821771"/>
            <a:ext cx="989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FF00"/>
                </a:solidFill>
              </a:rPr>
              <a:t>범죄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06875" y="2331931"/>
            <a:ext cx="35142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장르별 영화 추천 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스릴러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호러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액션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범죄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로맨스 등등</a:t>
            </a:r>
            <a:r>
              <a:rPr lang="en-US" altLang="ko-KR" dirty="0" smtClean="0"/>
              <a:t>…)</a:t>
            </a:r>
            <a:endParaRPr lang="en-US" altLang="ko-KR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66" y="1706343"/>
            <a:ext cx="8584268" cy="4437272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4343821" y="2372944"/>
            <a:ext cx="696214" cy="28022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14" y="2916772"/>
            <a:ext cx="6804172" cy="3157425"/>
          </a:xfrm>
          <a:prstGeom prst="rect">
            <a:avLst/>
          </a:prstGeom>
        </p:spPr>
      </p:pic>
      <p:cxnSp>
        <p:nvCxnSpPr>
          <p:cNvPr id="21" name="구부러진 연결선 20"/>
          <p:cNvCxnSpPr/>
          <p:nvPr/>
        </p:nvCxnSpPr>
        <p:spPr>
          <a:xfrm flipV="1">
            <a:off x="4706417" y="1735162"/>
            <a:ext cx="1003113" cy="636132"/>
          </a:xfrm>
          <a:prstGeom prst="curved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64467" y="1569275"/>
            <a:ext cx="909453" cy="316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FF00"/>
                </a:solidFill>
              </a:rPr>
              <a:t>장르 별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809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8592"/>
            <a:ext cx="9125229" cy="4320956"/>
          </a:xfrm>
          <a:prstGeom prst="rect">
            <a:avLst/>
          </a:prstGeom>
        </p:spPr>
      </p:pic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2-2. It who(</a:t>
            </a:r>
            <a:r>
              <a:rPr lang="ko-KR" altLang="en-US" dirty="0" smtClean="0"/>
              <a:t>인물 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68036" y="2647347"/>
            <a:ext cx="38759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인물 별 영화 추천 </a:t>
            </a:r>
            <a:endParaRPr lang="en-US" altLang="ko-KR" dirty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감독 별</a:t>
            </a:r>
            <a:r>
              <a:rPr lang="en-US" altLang="ko-KR" dirty="0" smtClean="0"/>
              <a:t> / </a:t>
            </a:r>
            <a:r>
              <a:rPr lang="ko-KR" altLang="en-US" dirty="0" smtClean="0"/>
              <a:t>배우 별 추천</a:t>
            </a:r>
            <a:endParaRPr lang="en-US" altLang="ko-KR" dirty="0"/>
          </a:p>
        </p:txBody>
      </p:sp>
      <p:sp>
        <p:nvSpPr>
          <p:cNvPr id="18" name="TextBox 17"/>
          <p:cNvSpPr txBox="1"/>
          <p:nvPr/>
        </p:nvSpPr>
        <p:spPr>
          <a:xfrm>
            <a:off x="5268037" y="4163105"/>
            <a:ext cx="36661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평점 순으로 배열</a:t>
            </a:r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회원평점평균 기반 </a:t>
            </a:r>
            <a:endParaRPr lang="en-US" altLang="ko-KR" dirty="0" smtClean="0"/>
          </a:p>
          <a:p>
            <a:r>
              <a:rPr lang="en-US" altLang="ko-KR" dirty="0" smtClean="0"/>
              <a:t>  (5</a:t>
            </a:r>
            <a:r>
              <a:rPr lang="ko-KR" altLang="en-US" dirty="0" smtClean="0"/>
              <a:t>점 만점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3" name="그림 2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61" y="2520017"/>
            <a:ext cx="4604400" cy="1630800"/>
          </a:xfrm>
          <a:prstGeom prst="rect">
            <a:avLst/>
          </a:prstGeom>
        </p:spPr>
      </p:pic>
      <p:pic>
        <p:nvPicPr>
          <p:cNvPr id="4" name="그림 3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61" y="4294126"/>
            <a:ext cx="4604400" cy="16308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52130" y="2492777"/>
            <a:ext cx="762944" cy="1953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cxnSp>
        <p:nvCxnSpPr>
          <p:cNvPr id="9" name="구부러진 연결선 8"/>
          <p:cNvCxnSpPr/>
          <p:nvPr/>
        </p:nvCxnSpPr>
        <p:spPr>
          <a:xfrm rot="16200000" flipV="1">
            <a:off x="678523" y="2183860"/>
            <a:ext cx="505163" cy="100315"/>
          </a:xfrm>
          <a:prstGeom prst="curved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4803" y="1824533"/>
            <a:ext cx="989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FF00"/>
                </a:solidFill>
              </a:rPr>
              <a:t>감독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7200" y="4280454"/>
            <a:ext cx="885773" cy="1930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cxnSp>
        <p:nvCxnSpPr>
          <p:cNvPr id="14" name="구부러진 연결선 13"/>
          <p:cNvCxnSpPr/>
          <p:nvPr/>
        </p:nvCxnSpPr>
        <p:spPr>
          <a:xfrm>
            <a:off x="652996" y="4471740"/>
            <a:ext cx="1803602" cy="1574259"/>
          </a:xfrm>
          <a:prstGeom prst="curved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56598" y="5892111"/>
            <a:ext cx="989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FF00"/>
                </a:solidFill>
              </a:rPr>
              <a:t>배우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8" y="1696772"/>
            <a:ext cx="9125229" cy="455809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4347768" y="2835275"/>
            <a:ext cx="634722" cy="25403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20" y="2763804"/>
            <a:ext cx="6852758" cy="3365743"/>
          </a:xfrm>
          <a:prstGeom prst="rect">
            <a:avLst/>
          </a:prstGeom>
        </p:spPr>
      </p:pic>
      <p:cxnSp>
        <p:nvCxnSpPr>
          <p:cNvPr id="21" name="구부러진 연결선 20"/>
          <p:cNvCxnSpPr/>
          <p:nvPr/>
        </p:nvCxnSpPr>
        <p:spPr>
          <a:xfrm rot="10800000">
            <a:off x="3665365" y="2590468"/>
            <a:ext cx="646839" cy="261610"/>
          </a:xfrm>
          <a:prstGeom prst="curved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75788" y="2328858"/>
            <a:ext cx="1317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FF00"/>
                </a:solidFill>
              </a:rPr>
              <a:t>인물 별</a:t>
            </a:r>
            <a:endParaRPr lang="en-US" altLang="ko-KR" sz="1400" dirty="0" smtClean="0">
              <a:solidFill>
                <a:srgbClr val="FFFF00"/>
              </a:solidFill>
            </a:endParaRPr>
          </a:p>
          <a:p>
            <a:r>
              <a:rPr lang="en-US" altLang="ko-KR" sz="1400" dirty="0" smtClean="0">
                <a:solidFill>
                  <a:srgbClr val="FFFF00"/>
                </a:solidFill>
              </a:rPr>
              <a:t>(</a:t>
            </a:r>
            <a:r>
              <a:rPr lang="ko-KR" altLang="en-US" sz="1400" dirty="0" smtClean="0">
                <a:solidFill>
                  <a:srgbClr val="FFFF00"/>
                </a:solidFill>
              </a:rPr>
              <a:t>배우</a:t>
            </a:r>
            <a:r>
              <a:rPr lang="en-US" altLang="ko-KR" sz="1400" dirty="0" smtClean="0">
                <a:solidFill>
                  <a:srgbClr val="FFFF00"/>
                </a:solidFill>
              </a:rPr>
              <a:t>, </a:t>
            </a:r>
            <a:r>
              <a:rPr lang="ko-KR" altLang="en-US" sz="1400" dirty="0" smtClean="0">
                <a:solidFill>
                  <a:srgbClr val="FFFF00"/>
                </a:solidFill>
              </a:rPr>
              <a:t>감독</a:t>
            </a:r>
            <a:r>
              <a:rPr lang="en-US" altLang="ko-KR" sz="1400" dirty="0" smtClean="0">
                <a:solidFill>
                  <a:srgbClr val="FFFF00"/>
                </a:solidFill>
              </a:rPr>
              <a:t>)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947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8592"/>
            <a:ext cx="9125229" cy="4320956"/>
          </a:xfrm>
          <a:prstGeom prst="rect">
            <a:avLst/>
          </a:prstGeom>
        </p:spPr>
      </p:pic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2-3. It where(</a:t>
            </a:r>
            <a:r>
              <a:rPr lang="ko-KR" altLang="en-US" dirty="0" smtClean="0"/>
              <a:t>국가 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43958" y="2614263"/>
            <a:ext cx="35142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국가별 영화 추천 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미국</a:t>
            </a:r>
            <a:r>
              <a:rPr lang="en-US" altLang="ko-KR" dirty="0" smtClean="0"/>
              <a:t>/</a:t>
            </a:r>
            <a:r>
              <a:rPr lang="ko-KR" altLang="en-US" dirty="0" smtClean="0"/>
              <a:t>한국</a:t>
            </a:r>
            <a:r>
              <a:rPr lang="en-US" altLang="ko-KR" dirty="0" smtClean="0"/>
              <a:t>/</a:t>
            </a:r>
            <a:r>
              <a:rPr lang="ko-KR" altLang="en-US" dirty="0" smtClean="0"/>
              <a:t>일본 등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3" name="그림 2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16850"/>
            <a:ext cx="4604400" cy="16308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57200" y="2309001"/>
            <a:ext cx="532263" cy="1930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cxnSp>
        <p:nvCxnSpPr>
          <p:cNvPr id="9" name="구부러진 연결선 8"/>
          <p:cNvCxnSpPr/>
          <p:nvPr/>
        </p:nvCxnSpPr>
        <p:spPr>
          <a:xfrm rot="16200000" flipV="1">
            <a:off x="725308" y="2083276"/>
            <a:ext cx="330419" cy="225186"/>
          </a:xfrm>
          <a:prstGeom prst="curved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3193" y="1857448"/>
            <a:ext cx="989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FF00"/>
                </a:solidFill>
              </a:rPr>
              <a:t>미국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pic>
        <p:nvPicPr>
          <p:cNvPr id="4" name="그림 3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12823"/>
            <a:ext cx="4604400" cy="16308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50378" y="4088674"/>
            <a:ext cx="327546" cy="1930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cxnSp>
        <p:nvCxnSpPr>
          <p:cNvPr id="14" name="구부러진 연결선 13"/>
          <p:cNvCxnSpPr/>
          <p:nvPr/>
        </p:nvCxnSpPr>
        <p:spPr>
          <a:xfrm>
            <a:off x="614151" y="4288856"/>
            <a:ext cx="1787855" cy="1702510"/>
          </a:xfrm>
          <a:prstGeom prst="curved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88358" y="5821771"/>
            <a:ext cx="989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FF00"/>
                </a:solidFill>
              </a:rPr>
              <a:t>한국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68037" y="4163105"/>
            <a:ext cx="36661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평점 순으로 배열</a:t>
            </a:r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회원평점평균 기반 </a:t>
            </a:r>
            <a:endParaRPr lang="en-US" altLang="ko-KR" dirty="0" smtClean="0"/>
          </a:p>
          <a:p>
            <a:r>
              <a:rPr lang="en-US" altLang="ko-KR" dirty="0" smtClean="0"/>
              <a:t>  (5</a:t>
            </a:r>
            <a:r>
              <a:rPr lang="ko-KR" altLang="en-US" dirty="0" smtClean="0"/>
              <a:t>점 만점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7" y="1714308"/>
            <a:ext cx="8825597" cy="4392489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4293305" y="3249336"/>
            <a:ext cx="660362" cy="26718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98" y="2589597"/>
            <a:ext cx="7097010" cy="3539951"/>
          </a:xfrm>
          <a:prstGeom prst="rect">
            <a:avLst/>
          </a:prstGeom>
        </p:spPr>
      </p:pic>
      <p:cxnSp>
        <p:nvCxnSpPr>
          <p:cNvPr id="21" name="구부러진 연결선 20"/>
          <p:cNvCxnSpPr/>
          <p:nvPr/>
        </p:nvCxnSpPr>
        <p:spPr>
          <a:xfrm flipV="1">
            <a:off x="4953669" y="1884803"/>
            <a:ext cx="1591266" cy="1498124"/>
          </a:xfrm>
          <a:prstGeom prst="curved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62685" y="1560420"/>
            <a:ext cx="897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FF00"/>
                </a:solidFill>
              </a:rPr>
              <a:t>국가 별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800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8592"/>
            <a:ext cx="9125229" cy="4320956"/>
          </a:xfrm>
          <a:prstGeom prst="rect">
            <a:avLst/>
          </a:prstGeom>
        </p:spPr>
      </p:pic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2-4. It when(</a:t>
            </a:r>
            <a:r>
              <a:rPr lang="ko-KR" altLang="en-US" dirty="0" smtClean="0"/>
              <a:t>연도 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13449" y="2663772"/>
            <a:ext cx="37804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연도별 영화 추천 </a:t>
            </a:r>
            <a:endParaRPr lang="en-US" altLang="ko-KR" dirty="0" smtClean="0"/>
          </a:p>
          <a:p>
            <a:r>
              <a:rPr lang="en-US" altLang="ko-KR" dirty="0" smtClean="0"/>
              <a:t>1990</a:t>
            </a:r>
            <a:r>
              <a:rPr lang="ko-KR" altLang="en-US" dirty="0" smtClean="0"/>
              <a:t>년대</a:t>
            </a:r>
            <a:r>
              <a:rPr lang="en-US" altLang="ko-KR" dirty="0"/>
              <a:t>/</a:t>
            </a:r>
            <a:r>
              <a:rPr lang="en-US" altLang="ko-KR" dirty="0" smtClean="0"/>
              <a:t>2000</a:t>
            </a:r>
            <a:r>
              <a:rPr lang="ko-KR" altLang="en-US" dirty="0" smtClean="0"/>
              <a:t>년대 등</a:t>
            </a:r>
            <a:endParaRPr lang="en-US" altLang="ko-KR" dirty="0" smtClean="0"/>
          </a:p>
        </p:txBody>
      </p:sp>
      <p:pic>
        <p:nvPicPr>
          <p:cNvPr id="3" name="그림 2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25426"/>
            <a:ext cx="4604400" cy="1630800"/>
          </a:xfrm>
          <a:prstGeom prst="rect">
            <a:avLst/>
          </a:prstGeom>
        </p:spPr>
      </p:pic>
      <p:pic>
        <p:nvPicPr>
          <p:cNvPr id="4" name="그림 3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78" y="4112823"/>
            <a:ext cx="4604400" cy="16308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57200" y="2309001"/>
            <a:ext cx="532263" cy="1930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cxnSp>
        <p:nvCxnSpPr>
          <p:cNvPr id="9" name="구부러진 연결선 8"/>
          <p:cNvCxnSpPr/>
          <p:nvPr/>
        </p:nvCxnSpPr>
        <p:spPr>
          <a:xfrm rot="5400000" flipH="1" flipV="1">
            <a:off x="837280" y="2147480"/>
            <a:ext cx="365779" cy="61413"/>
          </a:xfrm>
          <a:prstGeom prst="curved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-61413" y="1742807"/>
            <a:ext cx="1351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FF00"/>
                </a:solidFill>
              </a:rPr>
              <a:t>1990~2000</a:t>
            </a:r>
            <a:r>
              <a:rPr lang="ko-KR" altLang="en-US" sz="1400" dirty="0" smtClean="0">
                <a:solidFill>
                  <a:srgbClr val="FFFF00"/>
                </a:solidFill>
              </a:rPr>
              <a:t>년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0377" y="4088674"/>
            <a:ext cx="436727" cy="1930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cxnSp>
        <p:nvCxnSpPr>
          <p:cNvPr id="14" name="구부러진 연결선 13"/>
          <p:cNvCxnSpPr/>
          <p:nvPr/>
        </p:nvCxnSpPr>
        <p:spPr>
          <a:xfrm>
            <a:off x="614151" y="4302504"/>
            <a:ext cx="1787855" cy="1702510"/>
          </a:xfrm>
          <a:prstGeom prst="curved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02006" y="5821771"/>
            <a:ext cx="1269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FF00"/>
                </a:solidFill>
              </a:rPr>
              <a:t>2000~2010</a:t>
            </a:r>
            <a:r>
              <a:rPr lang="ko-KR" altLang="en-US" sz="1400" dirty="0">
                <a:solidFill>
                  <a:srgbClr val="FFFF00"/>
                </a:solidFill>
              </a:rPr>
              <a:t>년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68037" y="4163105"/>
            <a:ext cx="36661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평점 순으로 배열</a:t>
            </a:r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회원평점평균 기반 </a:t>
            </a:r>
            <a:endParaRPr lang="en-US" altLang="ko-KR" dirty="0" smtClean="0"/>
          </a:p>
          <a:p>
            <a:r>
              <a:rPr lang="en-US" altLang="ko-KR" dirty="0" smtClean="0"/>
              <a:t>  (5</a:t>
            </a:r>
            <a:r>
              <a:rPr lang="ko-KR" altLang="en-US" dirty="0" smtClean="0"/>
              <a:t>점 만점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07236"/>
            <a:ext cx="9125228" cy="4422312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4333761" y="3674776"/>
            <a:ext cx="681891" cy="26502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33" y="2614230"/>
            <a:ext cx="6946840" cy="3515318"/>
          </a:xfrm>
          <a:prstGeom prst="rect">
            <a:avLst/>
          </a:prstGeom>
        </p:spPr>
      </p:pic>
      <p:cxnSp>
        <p:nvCxnSpPr>
          <p:cNvPr id="21" name="구부러진 연결선 20"/>
          <p:cNvCxnSpPr/>
          <p:nvPr/>
        </p:nvCxnSpPr>
        <p:spPr>
          <a:xfrm flipV="1">
            <a:off x="5047952" y="2614230"/>
            <a:ext cx="2096880" cy="1237202"/>
          </a:xfrm>
          <a:prstGeom prst="curved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58481" y="2457633"/>
            <a:ext cx="926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FF00"/>
                </a:solidFill>
              </a:rPr>
              <a:t>연도 별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884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8592"/>
            <a:ext cx="9125229" cy="4320956"/>
          </a:xfrm>
          <a:prstGeom prst="rect">
            <a:avLst/>
          </a:prstGeom>
        </p:spPr>
      </p:pic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2-5. It why(</a:t>
            </a:r>
            <a:r>
              <a:rPr lang="ko-KR" altLang="en-US" dirty="0" smtClean="0"/>
              <a:t>영화제 수상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49345" y="2238622"/>
            <a:ext cx="35142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수상작 추천 </a:t>
            </a:r>
            <a:endParaRPr lang="en-US" altLang="ko-KR" dirty="0" smtClean="0"/>
          </a:p>
          <a:p>
            <a:r>
              <a:rPr lang="ko-KR" altLang="en-US" dirty="0" smtClean="0"/>
              <a:t>수상배우 추천</a:t>
            </a:r>
            <a:endParaRPr lang="en-US" altLang="ko-KR" dirty="0" smtClean="0"/>
          </a:p>
          <a:p>
            <a:r>
              <a:rPr lang="ko-KR" altLang="en-US" dirty="0" smtClean="0"/>
              <a:t>수상감독 추천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5" y="2490627"/>
            <a:ext cx="4730795" cy="365086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07827" y="3663553"/>
            <a:ext cx="532263" cy="1930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cxnSp>
        <p:nvCxnSpPr>
          <p:cNvPr id="9" name="구부러진 연결선 8"/>
          <p:cNvCxnSpPr>
            <a:stCxn id="8" idx="0"/>
          </p:cNvCxnSpPr>
          <p:nvPr/>
        </p:nvCxnSpPr>
        <p:spPr>
          <a:xfrm rot="16200000" flipV="1">
            <a:off x="349252" y="2538846"/>
            <a:ext cx="1388146" cy="861268"/>
          </a:xfrm>
          <a:prstGeom prst="curved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415353" y="3649906"/>
            <a:ext cx="515201" cy="25483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cxnSp>
        <p:nvCxnSpPr>
          <p:cNvPr id="14" name="구부러진 연결선 13"/>
          <p:cNvCxnSpPr/>
          <p:nvPr/>
        </p:nvCxnSpPr>
        <p:spPr>
          <a:xfrm rot="16200000" flipH="1">
            <a:off x="3010847" y="4566389"/>
            <a:ext cx="1983964" cy="660670"/>
          </a:xfrm>
          <a:prstGeom prst="curved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09222" y="5858927"/>
            <a:ext cx="989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FF00"/>
                </a:solidFill>
              </a:rPr>
              <a:t>감독상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0005" y="1956324"/>
            <a:ext cx="989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FF00"/>
                </a:solidFill>
              </a:rPr>
              <a:t>작품상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97501" y="4163105"/>
            <a:ext cx="36661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평점 순으로 배열</a:t>
            </a:r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회원평점평균 기반 </a:t>
            </a:r>
            <a:endParaRPr lang="en-US" altLang="ko-KR" dirty="0" smtClean="0"/>
          </a:p>
          <a:p>
            <a:r>
              <a:rPr lang="en-US" altLang="ko-KR" dirty="0" smtClean="0"/>
              <a:t>  (5</a:t>
            </a:r>
            <a:r>
              <a:rPr lang="ko-KR" altLang="en-US" dirty="0" smtClean="0"/>
              <a:t>점 만점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6" y="1723975"/>
            <a:ext cx="9029694" cy="4361532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4332914" y="4109044"/>
            <a:ext cx="637090" cy="25911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14" y="2911690"/>
            <a:ext cx="6766700" cy="3433078"/>
          </a:xfrm>
          <a:prstGeom prst="rect">
            <a:avLst/>
          </a:prstGeom>
        </p:spPr>
      </p:pic>
      <p:cxnSp>
        <p:nvCxnSpPr>
          <p:cNvPr id="26" name="구부러진 연결선 25"/>
          <p:cNvCxnSpPr/>
          <p:nvPr/>
        </p:nvCxnSpPr>
        <p:spPr>
          <a:xfrm rot="16200000" flipV="1">
            <a:off x="3094281" y="2874143"/>
            <a:ext cx="1251118" cy="1218686"/>
          </a:xfrm>
          <a:prstGeom prst="curved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48217" y="2521614"/>
            <a:ext cx="147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FF00"/>
                </a:solidFill>
              </a:rPr>
              <a:t>영화제 수상작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910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043113" y="908050"/>
            <a:ext cx="5038725" cy="5038725"/>
          </a:xfrm>
          <a:prstGeom prst="rect">
            <a:avLst/>
          </a:prstGeom>
          <a:solidFill>
            <a:srgbClr val="77777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2800"/>
          </a:p>
        </p:txBody>
      </p:sp>
      <p:grpSp>
        <p:nvGrpSpPr>
          <p:cNvPr id="100355" name="Group 3"/>
          <p:cNvGrpSpPr>
            <a:grpSpLocks/>
          </p:cNvGrpSpPr>
          <p:nvPr/>
        </p:nvGrpSpPr>
        <p:grpSpPr bwMode="auto">
          <a:xfrm>
            <a:off x="2589213" y="1436688"/>
            <a:ext cx="3948112" cy="3981450"/>
            <a:chOff x="1292" y="572"/>
            <a:chExt cx="3176" cy="3175"/>
          </a:xfrm>
        </p:grpSpPr>
        <p:sp>
          <p:nvSpPr>
            <p:cNvPr id="14344" name="Oval 4"/>
            <p:cNvSpPr>
              <a:spLocks noChangeArrowheads="1"/>
            </p:cNvSpPr>
            <p:nvPr/>
          </p:nvSpPr>
          <p:spPr bwMode="auto">
            <a:xfrm>
              <a:off x="1292" y="572"/>
              <a:ext cx="3176" cy="317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2800"/>
            </a:p>
          </p:txBody>
        </p:sp>
        <p:sp>
          <p:nvSpPr>
            <p:cNvPr id="14345" name="Rectangle 5"/>
            <p:cNvSpPr>
              <a:spLocks noChangeArrowheads="1"/>
            </p:cNvSpPr>
            <p:nvPr/>
          </p:nvSpPr>
          <p:spPr bwMode="auto">
            <a:xfrm>
              <a:off x="2829" y="582"/>
              <a:ext cx="102" cy="15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2800"/>
            </a:p>
          </p:txBody>
        </p:sp>
      </p:grpSp>
      <p:sp>
        <p:nvSpPr>
          <p:cNvPr id="14340" name="Line 6"/>
          <p:cNvSpPr>
            <a:spLocks noChangeShapeType="1"/>
          </p:cNvSpPr>
          <p:nvPr/>
        </p:nvSpPr>
        <p:spPr bwMode="auto">
          <a:xfrm>
            <a:off x="4556125" y="901700"/>
            <a:ext cx="14288" cy="5051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41" name="Line 7"/>
          <p:cNvSpPr>
            <a:spLocks noChangeShapeType="1"/>
          </p:cNvSpPr>
          <p:nvPr/>
        </p:nvSpPr>
        <p:spPr bwMode="auto">
          <a:xfrm rot="5400000">
            <a:off x="4559301" y="908050"/>
            <a:ext cx="6350" cy="5038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42" name="Oval 8"/>
          <p:cNvSpPr>
            <a:spLocks noChangeAspect="1" noChangeArrowheads="1"/>
          </p:cNvSpPr>
          <p:nvPr/>
        </p:nvSpPr>
        <p:spPr bwMode="auto">
          <a:xfrm>
            <a:off x="2573338" y="1436688"/>
            <a:ext cx="3979862" cy="3981450"/>
          </a:xfrm>
          <a:prstGeom prst="ellips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0800" b="1" dirty="0"/>
              <a:t>3</a:t>
            </a:r>
            <a:endParaRPr lang="en-US" altLang="en-US" sz="20800" b="1" dirty="0"/>
          </a:p>
        </p:txBody>
      </p:sp>
      <p:sp>
        <p:nvSpPr>
          <p:cNvPr id="14343" name="Oval 9"/>
          <p:cNvSpPr>
            <a:spLocks noChangeAspect="1" noChangeArrowheads="1"/>
          </p:cNvSpPr>
          <p:nvPr/>
        </p:nvSpPr>
        <p:spPr bwMode="auto">
          <a:xfrm>
            <a:off x="2311400" y="1174750"/>
            <a:ext cx="4503738" cy="4505325"/>
          </a:xfrm>
          <a:prstGeom prst="ellips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2800"/>
          </a:p>
        </p:txBody>
      </p:sp>
    </p:spTree>
  </p:cSld>
  <p:clrMapOvr>
    <a:masterClrMapping/>
  </p:clrMapOvr>
  <p:transition xmlns:p14="http://schemas.microsoft.com/office/powerpoint/2010/main" advClick="0" advTm="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300000">
                                      <p:cBhvr>
                                        <p:cTn id="6" dur="20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3. It Cinema (</a:t>
            </a:r>
            <a:r>
              <a:rPr lang="ko-KR" altLang="en-US" dirty="0" smtClean="0"/>
              <a:t>박스오피스</a:t>
            </a:r>
            <a:r>
              <a:rPr lang="en-US" altLang="ko-KR" dirty="0" smtClean="0"/>
              <a:t>)</a:t>
            </a:r>
            <a:endParaRPr lang="en-US" altLang="en-US" dirty="0" smtClean="0"/>
          </a:p>
        </p:txBody>
      </p:sp>
      <p:pic>
        <p:nvPicPr>
          <p:cNvPr id="2" name="그림 1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122" y="2437006"/>
            <a:ext cx="7135200" cy="2995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607" y="3135689"/>
            <a:ext cx="5734800" cy="246729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138382" y="2803297"/>
            <a:ext cx="675564" cy="19309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cxnSp>
        <p:nvCxnSpPr>
          <p:cNvPr id="7" name="구부러진 연결선 6"/>
          <p:cNvCxnSpPr>
            <a:stCxn id="6" idx="0"/>
          </p:cNvCxnSpPr>
          <p:nvPr/>
        </p:nvCxnSpPr>
        <p:spPr>
          <a:xfrm rot="5400000" flipH="1" flipV="1">
            <a:off x="5368224" y="2166507"/>
            <a:ext cx="744731" cy="528851"/>
          </a:xfrm>
          <a:prstGeom prst="curved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76164" y="1779887"/>
            <a:ext cx="989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FF00"/>
                </a:solidFill>
              </a:rPr>
              <a:t>무비차트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38382" y="3074313"/>
            <a:ext cx="675564" cy="19309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cxnSp>
        <p:nvCxnSpPr>
          <p:cNvPr id="12" name="구부러진 연결선 11"/>
          <p:cNvCxnSpPr>
            <a:stCxn id="11" idx="0"/>
          </p:cNvCxnSpPr>
          <p:nvPr/>
        </p:nvCxnSpPr>
        <p:spPr>
          <a:xfrm rot="5400000" flipH="1" flipV="1">
            <a:off x="5757936" y="2035665"/>
            <a:ext cx="756877" cy="1320420"/>
          </a:xfrm>
          <a:prstGeom prst="curved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96584" y="2107815"/>
            <a:ext cx="1201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FF00"/>
                </a:solidFill>
              </a:rPr>
              <a:t>상영 </a:t>
            </a:r>
            <a:r>
              <a:rPr lang="ko-KR" altLang="en-US" sz="1400" dirty="0" err="1" smtClean="0">
                <a:solidFill>
                  <a:srgbClr val="FFFF00"/>
                </a:solidFill>
              </a:rPr>
              <a:t>예정작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858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 animBg="1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33" y="1379559"/>
            <a:ext cx="8653644" cy="4658640"/>
          </a:xfrm>
          <a:prstGeom prst="rect">
            <a:avLst/>
          </a:prstGeom>
        </p:spPr>
      </p:pic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3-1 it now, 3-2 it Coming 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11526" y="2491878"/>
            <a:ext cx="35142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극장에서 상영중인 영화목록</a:t>
            </a:r>
            <a:endParaRPr lang="en-US" altLang="ko-KR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5411525" y="4368419"/>
            <a:ext cx="35142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개봉 </a:t>
            </a:r>
            <a:r>
              <a:rPr lang="ko-KR" altLang="en-US" dirty="0" err="1" smtClean="0"/>
              <a:t>예정작</a:t>
            </a:r>
            <a:r>
              <a:rPr lang="ko-KR" altLang="en-US" dirty="0" smtClean="0"/>
              <a:t> 목록과 상영예정정보</a:t>
            </a:r>
            <a:endParaRPr lang="en-US" altLang="ko-KR" dirty="0"/>
          </a:p>
        </p:txBody>
      </p:sp>
      <p:pic>
        <p:nvPicPr>
          <p:cNvPr id="2" name="그림 1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48" y="4179586"/>
            <a:ext cx="4604400" cy="16308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21475" y="5617289"/>
            <a:ext cx="532263" cy="1930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cxnSp>
        <p:nvCxnSpPr>
          <p:cNvPr id="9" name="구부러진 연결선 8"/>
          <p:cNvCxnSpPr>
            <a:endCxn id="12" idx="1"/>
          </p:cNvCxnSpPr>
          <p:nvPr/>
        </p:nvCxnSpPr>
        <p:spPr>
          <a:xfrm>
            <a:off x="1289717" y="5810388"/>
            <a:ext cx="513030" cy="240324"/>
          </a:xfrm>
          <a:prstGeom prst="curved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02747" y="5896823"/>
            <a:ext cx="1422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FF00"/>
                </a:solidFill>
              </a:rPr>
              <a:t>상영예정정보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pic>
        <p:nvPicPr>
          <p:cNvPr id="7" name="그림 6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14" y="2240220"/>
            <a:ext cx="4604400" cy="16308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705768" y="2604659"/>
            <a:ext cx="314105" cy="1930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cxnSp>
        <p:nvCxnSpPr>
          <p:cNvPr id="19" name="구부러진 연결선 18"/>
          <p:cNvCxnSpPr/>
          <p:nvPr/>
        </p:nvCxnSpPr>
        <p:spPr>
          <a:xfrm rot="16200000" flipV="1">
            <a:off x="1681272" y="2274662"/>
            <a:ext cx="540721" cy="1"/>
          </a:xfrm>
          <a:prstGeom prst="curved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58403" y="1775596"/>
            <a:ext cx="1422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FF00"/>
                </a:solidFill>
              </a:rPr>
              <a:t>무비차트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6524" y="3907035"/>
            <a:ext cx="1146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It Coming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422672" y="1929485"/>
            <a:ext cx="1146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It Now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5814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4</a:t>
            </a:r>
            <a:r>
              <a:rPr lang="en-US" altLang="en-US" dirty="0" smtClean="0"/>
              <a:t>. Pub (</a:t>
            </a:r>
            <a:r>
              <a:rPr lang="ko-KR" altLang="en-US" dirty="0" smtClean="0"/>
              <a:t>게시판</a:t>
            </a:r>
            <a:r>
              <a:rPr lang="en-US" altLang="ko-KR" dirty="0" smtClean="0"/>
              <a:t>)</a:t>
            </a:r>
            <a:endParaRPr lang="en-US" altLang="en-US" dirty="0" smtClean="0"/>
          </a:p>
        </p:txBody>
      </p:sp>
      <p:pic>
        <p:nvPicPr>
          <p:cNvPr id="3" name="그림 2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89" y="2412372"/>
            <a:ext cx="7135200" cy="2995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607" y="3135689"/>
            <a:ext cx="5734800" cy="246729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766186" y="2803297"/>
            <a:ext cx="675564" cy="19309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cxnSp>
        <p:nvCxnSpPr>
          <p:cNvPr id="7" name="구부러진 연결선 6"/>
          <p:cNvCxnSpPr>
            <a:stCxn id="6" idx="0"/>
          </p:cNvCxnSpPr>
          <p:nvPr/>
        </p:nvCxnSpPr>
        <p:spPr>
          <a:xfrm rot="5400000" flipH="1" flipV="1">
            <a:off x="5996028" y="2166507"/>
            <a:ext cx="744731" cy="528851"/>
          </a:xfrm>
          <a:prstGeom prst="curved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96598" y="1594428"/>
            <a:ext cx="1868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FFFF00"/>
                </a:solidFill>
              </a:rPr>
              <a:t>전문가 칼럼 게시판</a:t>
            </a:r>
            <a:endParaRPr lang="en-US" altLang="ko-KR" sz="1400" dirty="0" smtClean="0">
              <a:solidFill>
                <a:srgbClr val="FFFF00"/>
              </a:solidFill>
            </a:endParaRPr>
          </a:p>
          <a:p>
            <a:r>
              <a:rPr lang="en-US" altLang="ko-KR" sz="1400" dirty="0" smtClean="0">
                <a:solidFill>
                  <a:srgbClr val="FFFF00"/>
                </a:solidFill>
              </a:rPr>
              <a:t>(</a:t>
            </a:r>
            <a:r>
              <a:rPr lang="ko-KR" altLang="en-US" sz="1400" dirty="0" smtClean="0">
                <a:solidFill>
                  <a:srgbClr val="FFFF00"/>
                </a:solidFill>
              </a:rPr>
              <a:t>이동진</a:t>
            </a:r>
            <a:r>
              <a:rPr lang="en-US" altLang="ko-KR" sz="1400" dirty="0" smtClean="0">
                <a:solidFill>
                  <a:srgbClr val="FFFF00"/>
                </a:solidFill>
              </a:rPr>
              <a:t>, </a:t>
            </a:r>
            <a:r>
              <a:rPr lang="ko-KR" altLang="en-US" sz="1400" dirty="0" smtClean="0">
                <a:solidFill>
                  <a:srgbClr val="FFFF00"/>
                </a:solidFill>
              </a:rPr>
              <a:t>허지웅</a:t>
            </a:r>
            <a:r>
              <a:rPr lang="en-US" altLang="ko-KR" sz="1400" dirty="0" smtClean="0">
                <a:solidFill>
                  <a:srgbClr val="FFFF00"/>
                </a:solidFill>
              </a:rPr>
              <a:t>)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66186" y="3074313"/>
            <a:ext cx="675564" cy="19309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cxnSp>
        <p:nvCxnSpPr>
          <p:cNvPr id="12" name="구부러진 연결선 11"/>
          <p:cNvCxnSpPr>
            <a:stCxn id="11" idx="0"/>
          </p:cNvCxnSpPr>
          <p:nvPr/>
        </p:nvCxnSpPr>
        <p:spPr>
          <a:xfrm rot="5400000" flipH="1" flipV="1">
            <a:off x="6385740" y="2035665"/>
            <a:ext cx="756877" cy="1320420"/>
          </a:xfrm>
          <a:prstGeom prst="curved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4388" y="2107815"/>
            <a:ext cx="1201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FF00"/>
                </a:solidFill>
              </a:rPr>
              <a:t>리뷰 게시판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525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 animBg="1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33" y="1379559"/>
            <a:ext cx="8653644" cy="4658640"/>
          </a:xfrm>
          <a:prstGeom prst="rect">
            <a:avLst/>
          </a:prstGeom>
        </p:spPr>
      </p:pic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-1 Column, 4-2 Review 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06875" y="2331931"/>
            <a:ext cx="35142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Column </a:t>
            </a:r>
            <a:r>
              <a:rPr lang="ko-KR" altLang="en-US" dirty="0" smtClean="0"/>
              <a:t>게시판</a:t>
            </a:r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전문가만 작성가능</a:t>
            </a:r>
            <a:endParaRPr lang="en-US" altLang="ko-KR" dirty="0"/>
          </a:p>
        </p:txBody>
      </p:sp>
      <p:sp>
        <p:nvSpPr>
          <p:cNvPr id="18" name="TextBox 17"/>
          <p:cNvSpPr txBox="1"/>
          <p:nvPr/>
        </p:nvSpPr>
        <p:spPr>
          <a:xfrm>
            <a:off x="5506875" y="4365115"/>
            <a:ext cx="35142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</a:t>
            </a:r>
            <a:r>
              <a:rPr lang="ko-KR" altLang="en-US" dirty="0" smtClean="0"/>
              <a:t>게시판</a:t>
            </a:r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회원만 작성가능</a:t>
            </a:r>
            <a:endParaRPr lang="en-US" altLang="ko-KR" dirty="0"/>
          </a:p>
        </p:txBody>
      </p:sp>
      <p:pic>
        <p:nvPicPr>
          <p:cNvPr id="3" name="그림 2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97" y="4245589"/>
            <a:ext cx="4604400" cy="1630800"/>
          </a:xfrm>
          <a:prstGeom prst="rect">
            <a:avLst/>
          </a:prstGeom>
        </p:spPr>
      </p:pic>
      <p:pic>
        <p:nvPicPr>
          <p:cNvPr id="4" name="그림 3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97" y="2232839"/>
            <a:ext cx="4604400" cy="16308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 flipV="1">
            <a:off x="395997" y="5428437"/>
            <a:ext cx="4489902" cy="18885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cxnSp>
        <p:nvCxnSpPr>
          <p:cNvPr id="9" name="구부러진 연결선 8"/>
          <p:cNvCxnSpPr>
            <a:endCxn id="12" idx="1"/>
          </p:cNvCxnSpPr>
          <p:nvPr/>
        </p:nvCxnSpPr>
        <p:spPr>
          <a:xfrm>
            <a:off x="1037230" y="5637722"/>
            <a:ext cx="765517" cy="412990"/>
          </a:xfrm>
          <a:prstGeom prst="curved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02747" y="5896823"/>
            <a:ext cx="4761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FF00"/>
                </a:solidFill>
              </a:rPr>
              <a:t>글 번호</a:t>
            </a:r>
            <a:r>
              <a:rPr lang="en-US" altLang="ko-KR" sz="1400" dirty="0" smtClean="0">
                <a:solidFill>
                  <a:srgbClr val="FFFF00"/>
                </a:solidFill>
              </a:rPr>
              <a:t>, </a:t>
            </a:r>
            <a:r>
              <a:rPr lang="ko-KR" altLang="en-US" sz="1400" dirty="0" smtClean="0">
                <a:solidFill>
                  <a:srgbClr val="FFFF00"/>
                </a:solidFill>
              </a:rPr>
              <a:t>글 제목</a:t>
            </a:r>
            <a:r>
              <a:rPr lang="en-US" altLang="ko-KR" sz="1400" dirty="0" smtClean="0">
                <a:solidFill>
                  <a:srgbClr val="FFFF00"/>
                </a:solidFill>
              </a:rPr>
              <a:t>, </a:t>
            </a:r>
            <a:r>
              <a:rPr lang="ko-KR" altLang="en-US" sz="1400" dirty="0" smtClean="0">
                <a:solidFill>
                  <a:srgbClr val="FFFF00"/>
                </a:solidFill>
              </a:rPr>
              <a:t>작성자</a:t>
            </a:r>
            <a:r>
              <a:rPr lang="en-US" altLang="ko-KR" sz="1400" dirty="0" smtClean="0">
                <a:solidFill>
                  <a:srgbClr val="FFFF00"/>
                </a:solidFill>
              </a:rPr>
              <a:t>, </a:t>
            </a:r>
            <a:r>
              <a:rPr lang="ko-KR" altLang="en-US" sz="1400" dirty="0" smtClean="0">
                <a:solidFill>
                  <a:srgbClr val="FFFF00"/>
                </a:solidFill>
              </a:rPr>
              <a:t>작성날짜</a:t>
            </a:r>
            <a:r>
              <a:rPr lang="en-US" altLang="ko-KR" sz="1400" dirty="0" smtClean="0">
                <a:solidFill>
                  <a:srgbClr val="FFFF00"/>
                </a:solidFill>
              </a:rPr>
              <a:t>, </a:t>
            </a:r>
            <a:r>
              <a:rPr lang="ko-KR" altLang="en-US" sz="1400" dirty="0" smtClean="0">
                <a:solidFill>
                  <a:srgbClr val="FFFF00"/>
                </a:solidFill>
              </a:rPr>
              <a:t>조회수</a:t>
            </a:r>
            <a:r>
              <a:rPr lang="en-US" altLang="ko-KR" sz="1400" dirty="0" smtClean="0">
                <a:solidFill>
                  <a:srgbClr val="FFFF00"/>
                </a:solidFill>
              </a:rPr>
              <a:t>, </a:t>
            </a:r>
            <a:r>
              <a:rPr lang="ko-KR" altLang="en-US" sz="1400" dirty="0" smtClean="0">
                <a:solidFill>
                  <a:srgbClr val="FFFF00"/>
                </a:solidFill>
              </a:rPr>
              <a:t>추천수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6524" y="2604659"/>
            <a:ext cx="1021879" cy="48092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cxnSp>
        <p:nvCxnSpPr>
          <p:cNvPr id="19" name="구부러진 연결선 18"/>
          <p:cNvCxnSpPr>
            <a:endCxn id="20" idx="1"/>
          </p:cNvCxnSpPr>
          <p:nvPr/>
        </p:nvCxnSpPr>
        <p:spPr>
          <a:xfrm rot="5400000" flipH="1" flipV="1">
            <a:off x="1416766" y="2066658"/>
            <a:ext cx="547299" cy="491321"/>
          </a:xfrm>
          <a:prstGeom prst="curved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36076" y="1884779"/>
            <a:ext cx="1422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FF00"/>
                </a:solidFill>
              </a:rPr>
              <a:t>영화 칼럼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6524" y="3907035"/>
            <a:ext cx="1146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Review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422672" y="1929485"/>
            <a:ext cx="1146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Column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26111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5. My IT (</a:t>
            </a:r>
            <a:r>
              <a:rPr lang="ko-KR" altLang="en-US" dirty="0" smtClean="0"/>
              <a:t>회원 정보</a:t>
            </a:r>
            <a:r>
              <a:rPr lang="en-US" altLang="ko-KR" dirty="0" smtClean="0"/>
              <a:t>)</a:t>
            </a:r>
            <a:endParaRPr lang="en-US" altLang="en-US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21" y="2347369"/>
            <a:ext cx="7952158" cy="341144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387152" y="2347369"/>
            <a:ext cx="583172" cy="33677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cxnSp>
        <p:nvCxnSpPr>
          <p:cNvPr id="6" name="구부러진 연결선 5"/>
          <p:cNvCxnSpPr/>
          <p:nvPr/>
        </p:nvCxnSpPr>
        <p:spPr>
          <a:xfrm rot="5400000" flipH="1" flipV="1">
            <a:off x="6543234" y="1966638"/>
            <a:ext cx="487409" cy="327546"/>
          </a:xfrm>
          <a:prstGeom prst="curved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97800" y="1624216"/>
            <a:ext cx="1227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FF00"/>
                </a:solidFill>
              </a:rPr>
              <a:t>회원정보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585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33" y="1379559"/>
            <a:ext cx="8653644" cy="4658640"/>
          </a:xfrm>
          <a:prstGeom prst="rect">
            <a:avLst/>
          </a:prstGeom>
        </p:spPr>
      </p:pic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5-1. </a:t>
            </a:r>
            <a:r>
              <a:rPr lang="ko-KR" altLang="en-US" dirty="0" smtClean="0"/>
              <a:t>선호감독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40493" y="3112578"/>
            <a:ext cx="425810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내가 본 영화 </a:t>
            </a:r>
            <a:r>
              <a:rPr lang="en-US" altLang="ko-KR" dirty="0"/>
              <a:t>DB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기반으로 한 감독 별 </a:t>
            </a:r>
            <a:r>
              <a:rPr lang="ko-KR" altLang="en-US" dirty="0" smtClean="0"/>
              <a:t>순위</a:t>
            </a:r>
            <a:endParaRPr lang="en-US" altLang="ko-KR" dirty="0" smtClean="0"/>
          </a:p>
          <a:p>
            <a:endParaRPr lang="en-US" altLang="ko-KR" sz="1200" dirty="0" smtClean="0"/>
          </a:p>
          <a:p>
            <a:r>
              <a:rPr lang="en-US" altLang="ko-KR" dirty="0" smtClean="0"/>
              <a:t>- Top3</a:t>
            </a:r>
            <a:r>
              <a:rPr lang="ko-KR" altLang="en-US" dirty="0" smtClean="0"/>
              <a:t>만 보여줌</a:t>
            </a:r>
            <a:r>
              <a:rPr lang="en-US" altLang="ko-KR" dirty="0" smtClean="0"/>
              <a:t>.</a:t>
            </a:r>
          </a:p>
          <a:p>
            <a:pPr marL="457200" indent="-45720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" y="2663772"/>
            <a:ext cx="4162425" cy="26955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787254" y="3229984"/>
            <a:ext cx="648269" cy="1930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cxnSp>
        <p:nvCxnSpPr>
          <p:cNvPr id="9" name="구부러진 연결선 8"/>
          <p:cNvCxnSpPr>
            <a:stCxn id="8" idx="0"/>
          </p:cNvCxnSpPr>
          <p:nvPr/>
        </p:nvCxnSpPr>
        <p:spPr>
          <a:xfrm rot="16200000" flipV="1">
            <a:off x="3463575" y="2582170"/>
            <a:ext cx="971496" cy="324132"/>
          </a:xfrm>
          <a:prstGeom prst="curved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56345" y="1939902"/>
            <a:ext cx="3603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FF00"/>
                </a:solidFill>
              </a:rPr>
              <a:t>Ex)  </a:t>
            </a:r>
            <a:r>
              <a:rPr lang="ko-KR" altLang="en-US" sz="1400" dirty="0" err="1" smtClean="0">
                <a:solidFill>
                  <a:srgbClr val="FFFF00"/>
                </a:solidFill>
              </a:rPr>
              <a:t>미야자키</a:t>
            </a:r>
            <a:r>
              <a:rPr lang="ko-KR" altLang="en-US" sz="1400" dirty="0" smtClean="0">
                <a:solidFill>
                  <a:srgbClr val="FFFF00"/>
                </a:solidFill>
              </a:rPr>
              <a:t> 하야오</a:t>
            </a:r>
            <a:r>
              <a:rPr lang="en-US" altLang="ko-KR" sz="1400" dirty="0">
                <a:solidFill>
                  <a:srgbClr val="FFFF00"/>
                </a:solidFill>
              </a:rPr>
              <a:t> </a:t>
            </a:r>
            <a:r>
              <a:rPr lang="en-US" altLang="ko-KR" sz="1400" dirty="0" smtClean="0">
                <a:solidFill>
                  <a:srgbClr val="FFFF00"/>
                </a:solidFill>
              </a:rPr>
              <a:t>– 5</a:t>
            </a:r>
            <a:r>
              <a:rPr lang="ko-KR" altLang="en-US" sz="1400" dirty="0" smtClean="0">
                <a:solidFill>
                  <a:srgbClr val="FFFF00"/>
                </a:solidFill>
              </a:rPr>
              <a:t>편 감상</a:t>
            </a:r>
            <a:r>
              <a:rPr lang="en-US" altLang="ko-KR" sz="1400" dirty="0">
                <a:solidFill>
                  <a:srgbClr val="FFFF00"/>
                </a:solidFill>
              </a:rPr>
              <a:t> </a:t>
            </a:r>
            <a:r>
              <a:rPr lang="en-US" altLang="ko-KR" sz="1400" dirty="0" smtClean="0">
                <a:solidFill>
                  <a:srgbClr val="FFFF00"/>
                </a:solidFill>
              </a:rPr>
              <a:t>(111</a:t>
            </a:r>
            <a:r>
              <a:rPr lang="ko-KR" altLang="en-US" sz="1400" dirty="0" smtClean="0">
                <a:solidFill>
                  <a:srgbClr val="FFFF00"/>
                </a:solidFill>
              </a:rPr>
              <a:t>편 中</a:t>
            </a:r>
            <a:r>
              <a:rPr lang="en-US" altLang="ko-KR" sz="1400" dirty="0" smtClean="0">
                <a:solidFill>
                  <a:srgbClr val="FFFF00"/>
                </a:solidFill>
              </a:rPr>
              <a:t>)</a:t>
            </a:r>
            <a:r>
              <a:rPr lang="ko-KR" altLang="en-US" sz="1400" dirty="0" smtClean="0">
                <a:solidFill>
                  <a:srgbClr val="FFFF00"/>
                </a:solidFill>
              </a:rPr>
              <a:t> 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783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33" y="1379559"/>
            <a:ext cx="8653644" cy="4658640"/>
          </a:xfrm>
          <a:prstGeom prst="rect">
            <a:avLst/>
          </a:prstGeom>
        </p:spPr>
      </p:pic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5-2. </a:t>
            </a:r>
            <a:r>
              <a:rPr lang="ko-KR" altLang="en-US" dirty="0" smtClean="0"/>
              <a:t>선호배우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54" y="2576911"/>
            <a:ext cx="4210050" cy="29241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787254" y="3229984"/>
            <a:ext cx="648269" cy="1930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cxnSp>
        <p:nvCxnSpPr>
          <p:cNvPr id="9" name="구부러진 연결선 8"/>
          <p:cNvCxnSpPr>
            <a:stCxn id="8" idx="0"/>
          </p:cNvCxnSpPr>
          <p:nvPr/>
        </p:nvCxnSpPr>
        <p:spPr>
          <a:xfrm rot="16200000" flipV="1">
            <a:off x="3463575" y="2582170"/>
            <a:ext cx="971496" cy="324132"/>
          </a:xfrm>
          <a:prstGeom prst="curved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16308" y="1950710"/>
            <a:ext cx="3190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FF00"/>
                </a:solidFill>
              </a:rPr>
              <a:t>Ex)  </a:t>
            </a:r>
            <a:r>
              <a:rPr lang="ko-KR" altLang="en-US" sz="1400" dirty="0" smtClean="0">
                <a:solidFill>
                  <a:srgbClr val="FFFF00"/>
                </a:solidFill>
              </a:rPr>
              <a:t>조니 </a:t>
            </a:r>
            <a:r>
              <a:rPr lang="ko-KR" altLang="en-US" sz="1400" dirty="0" err="1" smtClean="0">
                <a:solidFill>
                  <a:srgbClr val="FFFF00"/>
                </a:solidFill>
              </a:rPr>
              <a:t>뎁</a:t>
            </a:r>
            <a:r>
              <a:rPr lang="ko-KR" altLang="en-US" sz="1400" dirty="0" smtClean="0">
                <a:solidFill>
                  <a:srgbClr val="FFFF00"/>
                </a:solidFill>
              </a:rPr>
              <a:t> </a:t>
            </a:r>
            <a:r>
              <a:rPr lang="en-US" altLang="ko-KR" sz="1400" dirty="0" smtClean="0">
                <a:solidFill>
                  <a:srgbClr val="FFFF00"/>
                </a:solidFill>
              </a:rPr>
              <a:t>– 6</a:t>
            </a:r>
            <a:r>
              <a:rPr lang="ko-KR" altLang="en-US" sz="1400" dirty="0" smtClean="0">
                <a:solidFill>
                  <a:srgbClr val="FFFF00"/>
                </a:solidFill>
              </a:rPr>
              <a:t>편 </a:t>
            </a:r>
            <a:r>
              <a:rPr lang="ko-KR" altLang="en-US" sz="1400" dirty="0">
                <a:solidFill>
                  <a:srgbClr val="FFFF00"/>
                </a:solidFill>
              </a:rPr>
              <a:t>감상</a:t>
            </a:r>
            <a:r>
              <a:rPr lang="en-US" altLang="ko-KR" sz="1400" dirty="0">
                <a:solidFill>
                  <a:srgbClr val="FFFF00"/>
                </a:solidFill>
              </a:rPr>
              <a:t> (111</a:t>
            </a:r>
            <a:r>
              <a:rPr lang="ko-KR" altLang="en-US" sz="1400" dirty="0">
                <a:solidFill>
                  <a:srgbClr val="FFFF00"/>
                </a:solidFill>
              </a:rPr>
              <a:t>편 中</a:t>
            </a:r>
            <a:r>
              <a:rPr lang="en-US" altLang="ko-KR" sz="1400" dirty="0">
                <a:solidFill>
                  <a:srgbClr val="FFFF00"/>
                </a:solidFill>
              </a:rPr>
              <a:t>)</a:t>
            </a:r>
            <a:r>
              <a:rPr lang="ko-KR" altLang="en-US" sz="1400" dirty="0">
                <a:solidFill>
                  <a:srgbClr val="FFFF00"/>
                </a:solidFill>
              </a:rPr>
              <a:t> </a:t>
            </a:r>
          </a:p>
          <a:p>
            <a:r>
              <a:rPr lang="ko-KR" altLang="en-US" sz="1400" dirty="0" smtClean="0">
                <a:solidFill>
                  <a:srgbClr val="FFFF00"/>
                </a:solidFill>
              </a:rPr>
              <a:t> 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40493" y="3112578"/>
            <a:ext cx="425810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내가 본 영화 </a:t>
            </a:r>
            <a:r>
              <a:rPr lang="en-US" altLang="ko-KR" dirty="0"/>
              <a:t>DB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기반으로 한 </a:t>
            </a:r>
            <a:r>
              <a:rPr lang="ko-KR" altLang="en-US" dirty="0" smtClean="0"/>
              <a:t>배우 </a:t>
            </a:r>
            <a:r>
              <a:rPr lang="ko-KR" altLang="en-US" dirty="0"/>
              <a:t>별 </a:t>
            </a:r>
            <a:r>
              <a:rPr lang="ko-KR" altLang="en-US" dirty="0" smtClean="0"/>
              <a:t>순위</a:t>
            </a:r>
            <a:endParaRPr lang="en-US" altLang="ko-KR" dirty="0" smtClean="0"/>
          </a:p>
          <a:p>
            <a:endParaRPr lang="en-US" altLang="ko-KR" sz="1200" dirty="0" smtClean="0"/>
          </a:p>
          <a:p>
            <a:r>
              <a:rPr lang="en-US" altLang="ko-KR" dirty="0" smtClean="0"/>
              <a:t>- Top3</a:t>
            </a:r>
            <a:r>
              <a:rPr lang="ko-KR" altLang="en-US" dirty="0" smtClean="0"/>
              <a:t>만 보여줌</a:t>
            </a:r>
            <a:r>
              <a:rPr lang="en-US" altLang="ko-KR" dirty="0" smtClean="0"/>
              <a:t>.</a:t>
            </a:r>
          </a:p>
          <a:p>
            <a:pPr marL="457200" indent="-45720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86457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33" y="1379559"/>
            <a:ext cx="8653644" cy="4658640"/>
          </a:xfrm>
          <a:prstGeom prst="rect">
            <a:avLst/>
          </a:prstGeom>
        </p:spPr>
      </p:pic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5-3. </a:t>
            </a:r>
            <a:r>
              <a:rPr lang="ko-KR" altLang="en-US" dirty="0" smtClean="0"/>
              <a:t>선호국가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84" y="2075957"/>
            <a:ext cx="4114800" cy="395297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884668" y="4877267"/>
            <a:ext cx="648269" cy="1930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cxnSp>
        <p:nvCxnSpPr>
          <p:cNvPr id="9" name="구부러진 연결선 8"/>
          <p:cNvCxnSpPr/>
          <p:nvPr/>
        </p:nvCxnSpPr>
        <p:spPr>
          <a:xfrm rot="16200000" flipH="1">
            <a:off x="4222100" y="5265833"/>
            <a:ext cx="824334" cy="421374"/>
          </a:xfrm>
          <a:prstGeom prst="curved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31306" y="5721150"/>
            <a:ext cx="3166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FF00"/>
                </a:solidFill>
              </a:rPr>
              <a:t>Ex) </a:t>
            </a:r>
            <a:r>
              <a:rPr lang="ko-KR" altLang="en-US" sz="1400" dirty="0" smtClean="0">
                <a:solidFill>
                  <a:srgbClr val="FFFF00"/>
                </a:solidFill>
              </a:rPr>
              <a:t>미국  </a:t>
            </a:r>
            <a:r>
              <a:rPr lang="en-US" altLang="ko-KR" sz="1400" dirty="0" smtClean="0">
                <a:solidFill>
                  <a:srgbClr val="FFFF00"/>
                </a:solidFill>
              </a:rPr>
              <a:t>–  82</a:t>
            </a:r>
            <a:r>
              <a:rPr lang="ko-KR" altLang="en-US" sz="1400" dirty="0" smtClean="0">
                <a:solidFill>
                  <a:srgbClr val="FFFF00"/>
                </a:solidFill>
              </a:rPr>
              <a:t>편 감상 </a:t>
            </a:r>
            <a:r>
              <a:rPr lang="en-US" altLang="ko-KR" sz="1400" dirty="0" smtClean="0">
                <a:solidFill>
                  <a:srgbClr val="FFFF00"/>
                </a:solidFill>
              </a:rPr>
              <a:t>(111</a:t>
            </a:r>
            <a:r>
              <a:rPr lang="ko-KR" altLang="en-US" sz="1400" dirty="0" smtClean="0">
                <a:solidFill>
                  <a:srgbClr val="FFFF00"/>
                </a:solidFill>
              </a:rPr>
              <a:t>편 中</a:t>
            </a:r>
            <a:r>
              <a:rPr lang="en-US" altLang="ko-KR" sz="1400" dirty="0" smtClean="0">
                <a:solidFill>
                  <a:srgbClr val="FFFF00"/>
                </a:solidFill>
              </a:rPr>
              <a:t>)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40493" y="3112578"/>
            <a:ext cx="425810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내가 본 영화 </a:t>
            </a:r>
            <a:r>
              <a:rPr lang="en-US" altLang="ko-KR" dirty="0"/>
              <a:t>DB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기반으로 한 </a:t>
            </a:r>
            <a:r>
              <a:rPr lang="ko-KR" altLang="en-US" dirty="0" smtClean="0"/>
              <a:t>국가 </a:t>
            </a:r>
            <a:r>
              <a:rPr lang="ko-KR" altLang="en-US" dirty="0"/>
              <a:t>별 </a:t>
            </a:r>
            <a:r>
              <a:rPr lang="ko-KR" altLang="en-US" dirty="0" smtClean="0"/>
              <a:t>순위</a:t>
            </a:r>
            <a:endParaRPr lang="en-US" altLang="ko-KR" dirty="0" smtClean="0"/>
          </a:p>
          <a:p>
            <a:endParaRPr lang="en-US" altLang="ko-KR" sz="1200" dirty="0" smtClean="0"/>
          </a:p>
          <a:p>
            <a:r>
              <a:rPr lang="en-US" altLang="ko-KR" dirty="0" smtClean="0"/>
              <a:t>- Top3</a:t>
            </a:r>
            <a:r>
              <a:rPr lang="ko-KR" altLang="en-US" dirty="0" smtClean="0"/>
              <a:t>만 보여줌</a:t>
            </a:r>
            <a:r>
              <a:rPr lang="en-US" altLang="ko-KR" dirty="0" smtClean="0"/>
              <a:t>.</a:t>
            </a:r>
          </a:p>
          <a:p>
            <a:pPr marL="457200" indent="-45720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8523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33" y="1379559"/>
            <a:ext cx="8653644" cy="4658640"/>
          </a:xfrm>
          <a:prstGeom prst="rect">
            <a:avLst/>
          </a:prstGeom>
        </p:spPr>
      </p:pic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5-4. </a:t>
            </a:r>
            <a:r>
              <a:rPr lang="ko-KR" altLang="en-US" dirty="0" smtClean="0"/>
              <a:t>선호장르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05" y="2019869"/>
            <a:ext cx="2895276" cy="407638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239773" y="4248421"/>
            <a:ext cx="453791" cy="1930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cxnSp>
        <p:nvCxnSpPr>
          <p:cNvPr id="9" name="구부러진 연결선 8"/>
          <p:cNvCxnSpPr>
            <a:stCxn id="8" idx="0"/>
          </p:cNvCxnSpPr>
          <p:nvPr/>
        </p:nvCxnSpPr>
        <p:spPr>
          <a:xfrm rot="5400000" flipH="1" flipV="1">
            <a:off x="3294648" y="3247336"/>
            <a:ext cx="1173107" cy="829065"/>
          </a:xfrm>
          <a:prstGeom prst="curved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04966" y="2741737"/>
            <a:ext cx="2959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FF00"/>
                </a:solidFill>
              </a:rPr>
              <a:t>Ex) </a:t>
            </a:r>
            <a:r>
              <a:rPr lang="ko-KR" altLang="en-US" sz="1400" dirty="0" smtClean="0">
                <a:solidFill>
                  <a:srgbClr val="FFFF00"/>
                </a:solidFill>
              </a:rPr>
              <a:t>애니메이션 </a:t>
            </a:r>
            <a:r>
              <a:rPr lang="en-US" altLang="ko-KR" sz="1400" dirty="0" smtClean="0">
                <a:solidFill>
                  <a:srgbClr val="FFFF00"/>
                </a:solidFill>
              </a:rPr>
              <a:t>– 13</a:t>
            </a:r>
            <a:r>
              <a:rPr lang="ko-KR" altLang="en-US" sz="1400" dirty="0" smtClean="0">
                <a:solidFill>
                  <a:srgbClr val="FFFF00"/>
                </a:solidFill>
              </a:rPr>
              <a:t>편 </a:t>
            </a:r>
            <a:r>
              <a:rPr lang="en-US" altLang="ko-KR" sz="1400" dirty="0" smtClean="0">
                <a:solidFill>
                  <a:srgbClr val="FFFF00"/>
                </a:solidFill>
              </a:rPr>
              <a:t>(111</a:t>
            </a:r>
            <a:r>
              <a:rPr lang="ko-KR" altLang="en-US" sz="1400" dirty="0" smtClean="0">
                <a:solidFill>
                  <a:srgbClr val="FFFF00"/>
                </a:solidFill>
              </a:rPr>
              <a:t>편 中</a:t>
            </a:r>
            <a:r>
              <a:rPr lang="en-US" altLang="ko-KR" sz="1400" dirty="0" smtClean="0">
                <a:solidFill>
                  <a:srgbClr val="FFFF00"/>
                </a:solidFill>
              </a:rPr>
              <a:t>)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24486" y="3778279"/>
            <a:ext cx="533790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내가 본 영화 </a:t>
            </a:r>
            <a:r>
              <a:rPr lang="en-US" altLang="ko-KR" dirty="0"/>
              <a:t>DB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 smtClean="0"/>
              <a:t>기반으로 한 장르 </a:t>
            </a:r>
            <a:r>
              <a:rPr lang="ko-KR" altLang="en-US" dirty="0"/>
              <a:t>별 </a:t>
            </a:r>
            <a:r>
              <a:rPr lang="ko-KR" altLang="en-US" dirty="0" smtClean="0"/>
              <a:t>순위</a:t>
            </a:r>
            <a:endParaRPr lang="en-US" altLang="ko-KR" dirty="0" smtClean="0"/>
          </a:p>
          <a:p>
            <a:r>
              <a:rPr lang="en-US" altLang="ko-KR" sz="2000" dirty="0"/>
              <a:t> </a:t>
            </a:r>
            <a:endParaRPr lang="en-US" altLang="ko-KR" sz="2000" dirty="0" smtClean="0"/>
          </a:p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코미디</a:t>
            </a:r>
            <a:r>
              <a:rPr lang="en-US" altLang="ko-KR" sz="2000" dirty="0" smtClean="0"/>
              <a:t>/</a:t>
            </a:r>
            <a:r>
              <a:rPr lang="ko-KR" altLang="en-US" sz="2000" dirty="0" err="1" smtClean="0"/>
              <a:t>멜로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스릴러 등의 장르 별 분류</a:t>
            </a:r>
            <a:endParaRPr lang="en-US" altLang="ko-KR" sz="20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7766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33" y="1379559"/>
            <a:ext cx="8653644" cy="4658640"/>
          </a:xfrm>
          <a:prstGeom prst="rect">
            <a:avLst/>
          </a:prstGeom>
        </p:spPr>
      </p:pic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5-5. </a:t>
            </a:r>
            <a:r>
              <a:rPr lang="ko-KR" altLang="en-US" dirty="0" err="1" smtClean="0"/>
              <a:t>별점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79" y="2020768"/>
            <a:ext cx="3512664" cy="368494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84498" y="4910350"/>
            <a:ext cx="648269" cy="38308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cxnSp>
        <p:nvCxnSpPr>
          <p:cNvPr id="9" name="구부러진 연결선 8"/>
          <p:cNvCxnSpPr/>
          <p:nvPr/>
        </p:nvCxnSpPr>
        <p:spPr>
          <a:xfrm rot="16200000" flipH="1">
            <a:off x="456256" y="5327746"/>
            <a:ext cx="561455" cy="464023"/>
          </a:xfrm>
          <a:prstGeom prst="curved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8533" y="5843139"/>
            <a:ext cx="1596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FF00"/>
                </a:solidFill>
              </a:rPr>
              <a:t>내가 준 </a:t>
            </a:r>
            <a:r>
              <a:rPr lang="ko-KR" altLang="en-US" sz="1400" dirty="0" err="1" smtClean="0">
                <a:solidFill>
                  <a:srgbClr val="FFFF00"/>
                </a:solidFill>
              </a:rPr>
              <a:t>별점</a:t>
            </a:r>
            <a:r>
              <a:rPr lang="ko-KR" altLang="en-US" sz="1400" dirty="0" smtClean="0">
                <a:solidFill>
                  <a:srgbClr val="FFFF00"/>
                </a:solidFill>
              </a:rPr>
              <a:t> 평균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9864" y="2778005"/>
            <a:ext cx="533790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내가 준 </a:t>
            </a:r>
            <a:r>
              <a:rPr lang="ko-KR" altLang="en-US" dirty="0" err="1" smtClean="0"/>
              <a:t>별점목록을</a:t>
            </a:r>
            <a:r>
              <a:rPr lang="ko-KR" altLang="en-US" dirty="0" smtClean="0"/>
              <a:t> 기반으로 한 </a:t>
            </a:r>
            <a:r>
              <a:rPr lang="ko-KR" altLang="en-US" dirty="0" err="1" smtClean="0"/>
              <a:t>별점</a:t>
            </a:r>
            <a:r>
              <a:rPr lang="ko-KR" altLang="en-US" dirty="0" smtClean="0"/>
              <a:t> 통계</a:t>
            </a:r>
            <a:endParaRPr lang="en-US" altLang="ko-KR" dirty="0" smtClean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평균 </a:t>
            </a:r>
            <a:r>
              <a:rPr lang="ko-KR" altLang="en-US" sz="2000" dirty="0" err="1" smtClean="0"/>
              <a:t>별점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err="1" smtClean="0"/>
              <a:t>별점</a:t>
            </a:r>
            <a:r>
              <a:rPr lang="ko-KR" altLang="en-US" sz="2000" dirty="0" smtClean="0"/>
              <a:t> 수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가장 많이 준 </a:t>
            </a:r>
            <a:r>
              <a:rPr lang="ko-KR" altLang="en-US" sz="2000" dirty="0" err="1" smtClean="0"/>
              <a:t>별점</a:t>
            </a:r>
            <a:endParaRPr lang="en-US" altLang="ko-KR" sz="2000" dirty="0"/>
          </a:p>
          <a:p>
            <a:endParaRPr lang="en-US" altLang="ko-KR" dirty="0"/>
          </a:p>
        </p:txBody>
      </p:sp>
      <p:sp>
        <p:nvSpPr>
          <p:cNvPr id="13" name="직사각형 12"/>
          <p:cNvSpPr/>
          <p:nvPr/>
        </p:nvSpPr>
        <p:spPr>
          <a:xfrm>
            <a:off x="2896240" y="4870354"/>
            <a:ext cx="648269" cy="38308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cxnSp>
        <p:nvCxnSpPr>
          <p:cNvPr id="14" name="구부러진 연결선 13"/>
          <p:cNvCxnSpPr/>
          <p:nvPr/>
        </p:nvCxnSpPr>
        <p:spPr>
          <a:xfrm>
            <a:off x="3539962" y="5172590"/>
            <a:ext cx="744528" cy="333006"/>
          </a:xfrm>
          <a:prstGeom prst="curved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03153" y="5464120"/>
            <a:ext cx="1596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FF00"/>
                </a:solidFill>
              </a:rPr>
              <a:t>많이 준 </a:t>
            </a:r>
            <a:r>
              <a:rPr lang="ko-KR" altLang="en-US" sz="1400" dirty="0" err="1" smtClean="0">
                <a:solidFill>
                  <a:srgbClr val="FFFF00"/>
                </a:solidFill>
              </a:rPr>
              <a:t>별점</a:t>
            </a:r>
            <a:r>
              <a:rPr lang="ko-KR" altLang="en-US" sz="1400" dirty="0" smtClean="0">
                <a:solidFill>
                  <a:srgbClr val="FFFF00"/>
                </a:solidFill>
              </a:rPr>
              <a:t> 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15708" y="4896701"/>
            <a:ext cx="648269" cy="38308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cxnSp>
        <p:nvCxnSpPr>
          <p:cNvPr id="17" name="구부러진 연결선 16"/>
          <p:cNvCxnSpPr/>
          <p:nvPr/>
        </p:nvCxnSpPr>
        <p:spPr>
          <a:xfrm rot="16200000" flipH="1">
            <a:off x="2046990" y="5320923"/>
            <a:ext cx="561455" cy="464023"/>
          </a:xfrm>
          <a:prstGeom prst="curved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03358" y="5817201"/>
            <a:ext cx="1596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FF00"/>
                </a:solidFill>
              </a:rPr>
              <a:t>내가 본 영화 수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076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043113" y="908050"/>
            <a:ext cx="5038725" cy="5038725"/>
          </a:xfrm>
          <a:prstGeom prst="rect">
            <a:avLst/>
          </a:prstGeom>
          <a:solidFill>
            <a:srgbClr val="77777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2800"/>
          </a:p>
        </p:txBody>
      </p:sp>
      <p:grpSp>
        <p:nvGrpSpPr>
          <p:cNvPr id="101379" name="Group 3"/>
          <p:cNvGrpSpPr>
            <a:grpSpLocks/>
          </p:cNvGrpSpPr>
          <p:nvPr/>
        </p:nvGrpSpPr>
        <p:grpSpPr bwMode="auto">
          <a:xfrm>
            <a:off x="2589213" y="1436688"/>
            <a:ext cx="3948112" cy="3981450"/>
            <a:chOff x="1292" y="572"/>
            <a:chExt cx="3176" cy="3175"/>
          </a:xfrm>
        </p:grpSpPr>
        <p:sp>
          <p:nvSpPr>
            <p:cNvPr id="16392" name="Oval 4"/>
            <p:cNvSpPr>
              <a:spLocks noChangeArrowheads="1"/>
            </p:cNvSpPr>
            <p:nvPr/>
          </p:nvSpPr>
          <p:spPr bwMode="auto">
            <a:xfrm>
              <a:off x="1292" y="572"/>
              <a:ext cx="3176" cy="317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2800"/>
            </a:p>
          </p:txBody>
        </p:sp>
        <p:sp>
          <p:nvSpPr>
            <p:cNvPr id="16393" name="Rectangle 5"/>
            <p:cNvSpPr>
              <a:spLocks noChangeArrowheads="1"/>
            </p:cNvSpPr>
            <p:nvPr/>
          </p:nvSpPr>
          <p:spPr bwMode="auto">
            <a:xfrm>
              <a:off x="2829" y="582"/>
              <a:ext cx="102" cy="15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2800"/>
            </a:p>
          </p:txBody>
        </p:sp>
      </p:grpSp>
      <p:sp>
        <p:nvSpPr>
          <p:cNvPr id="16388" name="Line 6"/>
          <p:cNvSpPr>
            <a:spLocks noChangeShapeType="1"/>
          </p:cNvSpPr>
          <p:nvPr/>
        </p:nvSpPr>
        <p:spPr bwMode="auto">
          <a:xfrm>
            <a:off x="4556125" y="901700"/>
            <a:ext cx="14288" cy="5051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389" name="Line 7"/>
          <p:cNvSpPr>
            <a:spLocks noChangeShapeType="1"/>
          </p:cNvSpPr>
          <p:nvPr/>
        </p:nvSpPr>
        <p:spPr bwMode="auto">
          <a:xfrm rot="5400000">
            <a:off x="4559301" y="908050"/>
            <a:ext cx="6350" cy="5038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390" name="Oval 8"/>
          <p:cNvSpPr>
            <a:spLocks noChangeAspect="1" noChangeArrowheads="1"/>
          </p:cNvSpPr>
          <p:nvPr/>
        </p:nvSpPr>
        <p:spPr bwMode="auto">
          <a:xfrm>
            <a:off x="2573338" y="1436688"/>
            <a:ext cx="3979862" cy="3981450"/>
          </a:xfrm>
          <a:prstGeom prst="ellips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0800" b="1" dirty="0"/>
              <a:t>2</a:t>
            </a:r>
            <a:endParaRPr lang="en-US" altLang="en-US" sz="20800" b="1" dirty="0"/>
          </a:p>
        </p:txBody>
      </p:sp>
      <p:sp>
        <p:nvSpPr>
          <p:cNvPr id="16391" name="Oval 9"/>
          <p:cNvSpPr>
            <a:spLocks noChangeAspect="1" noChangeArrowheads="1"/>
          </p:cNvSpPr>
          <p:nvPr/>
        </p:nvSpPr>
        <p:spPr bwMode="auto">
          <a:xfrm>
            <a:off x="2311400" y="1174750"/>
            <a:ext cx="4503738" cy="4505325"/>
          </a:xfrm>
          <a:prstGeom prst="ellips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2800"/>
          </a:p>
        </p:txBody>
      </p:sp>
    </p:spTree>
  </p:cSld>
  <p:clrMapOvr>
    <a:masterClrMapping/>
  </p:clrMapOvr>
  <p:transition xmlns:p14="http://schemas.microsoft.com/office/powerpoint/2010/main" advClick="0" advTm="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300000">
                                      <p:cBhvr>
                                        <p:cTn id="6" dur="2000" fill="hold"/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33" y="1379559"/>
            <a:ext cx="8653644" cy="4658640"/>
          </a:xfrm>
          <a:prstGeom prst="rect">
            <a:avLst/>
          </a:prstGeom>
        </p:spPr>
      </p:pic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5-6. </a:t>
            </a:r>
            <a:r>
              <a:rPr lang="ko-KR" altLang="en-US" dirty="0" smtClean="0"/>
              <a:t>나의 리뷰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153751" y="4083135"/>
            <a:ext cx="41813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날짜 별로 회원이 작성한 </a:t>
            </a:r>
            <a:r>
              <a:rPr lang="ko-KR" altLang="en-US" dirty="0" err="1" smtClean="0"/>
              <a:t>코멘터리</a:t>
            </a:r>
            <a:r>
              <a:rPr lang="ko-KR" altLang="en-US" dirty="0" smtClean="0"/>
              <a:t> 볼 수 있도록 나열</a:t>
            </a:r>
            <a:endParaRPr lang="en-US" altLang="ko-KR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153751" y="2230434"/>
            <a:ext cx="38947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영화 </a:t>
            </a:r>
            <a:r>
              <a:rPr lang="ko-KR" altLang="en-US" dirty="0" err="1" smtClean="0"/>
              <a:t>별점과</a:t>
            </a:r>
            <a:r>
              <a:rPr lang="ko-KR" altLang="en-US" dirty="0" smtClean="0"/>
              <a:t> 함께 주는 </a:t>
            </a:r>
            <a:r>
              <a:rPr lang="ko-KR" altLang="en-US" dirty="0" err="1" smtClean="0"/>
              <a:t>코멘터리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별점은</a:t>
            </a:r>
            <a:r>
              <a:rPr lang="ko-KR" altLang="en-US" dirty="0" smtClean="0"/>
              <a:t> 필수 </a:t>
            </a:r>
            <a:r>
              <a:rPr lang="ko-KR" altLang="en-US" dirty="0" err="1" smtClean="0"/>
              <a:t>코멘터리는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34" y="2558742"/>
            <a:ext cx="4126785" cy="332971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49282" y="2504151"/>
            <a:ext cx="419709" cy="1930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cxnSp>
        <p:nvCxnSpPr>
          <p:cNvPr id="9" name="구부러진 연결선 8"/>
          <p:cNvCxnSpPr>
            <a:stCxn id="8" idx="0"/>
          </p:cNvCxnSpPr>
          <p:nvPr/>
        </p:nvCxnSpPr>
        <p:spPr>
          <a:xfrm rot="5400000" flipH="1" flipV="1">
            <a:off x="690164" y="2225324"/>
            <a:ext cx="347800" cy="209854"/>
          </a:xfrm>
          <a:prstGeom prst="curved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91145" y="1943139"/>
            <a:ext cx="2229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FF00"/>
                </a:solidFill>
              </a:rPr>
              <a:t>34</a:t>
            </a:r>
            <a:r>
              <a:rPr lang="ko-KR" altLang="en-US" sz="1400" dirty="0" smtClean="0">
                <a:solidFill>
                  <a:srgbClr val="FFFF00"/>
                </a:solidFill>
              </a:rPr>
              <a:t>편 리뷰 </a:t>
            </a:r>
            <a:r>
              <a:rPr lang="en-US" altLang="ko-KR" sz="1400" dirty="0" smtClean="0">
                <a:solidFill>
                  <a:srgbClr val="FFFF00"/>
                </a:solidFill>
              </a:rPr>
              <a:t>(111</a:t>
            </a:r>
            <a:r>
              <a:rPr lang="ko-KR" altLang="en-US" sz="1400" dirty="0" smtClean="0">
                <a:solidFill>
                  <a:srgbClr val="FFFF00"/>
                </a:solidFill>
              </a:rPr>
              <a:t>편 中</a:t>
            </a:r>
            <a:r>
              <a:rPr lang="en-US" altLang="ko-KR" sz="1400" dirty="0" smtClean="0">
                <a:solidFill>
                  <a:srgbClr val="FFFF00"/>
                </a:solidFill>
              </a:rPr>
              <a:t>)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67" y="1943225"/>
            <a:ext cx="4402132" cy="40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75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역활 분담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 smtClean="0"/>
              <a:t>JSON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parsing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부분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이성희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이현재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ko-KR" altLang="en-US" sz="1600" dirty="0" smtClean="0"/>
              <a:t>웹 모든 디자인 부분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조용희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한근희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황혜영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회원가입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로그인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관리자 모드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황혜영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이현재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r>
              <a:rPr lang="ko-KR" altLang="en-US" sz="1600" dirty="0" smtClean="0"/>
              <a:t>게시판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댓글 구축 및 구현</a:t>
            </a:r>
            <a:endParaRPr lang="en-US" altLang="ko-KR" sz="1600" dirty="0"/>
          </a:p>
          <a:p>
            <a:pPr lvl="1"/>
            <a:r>
              <a:rPr lang="ko-KR" altLang="en-US" sz="1600" dirty="0" smtClean="0"/>
              <a:t>조용희</a:t>
            </a:r>
            <a:r>
              <a:rPr lang="en-US" altLang="ko-KR" sz="1600" dirty="0"/>
              <a:t>,</a:t>
            </a:r>
            <a:r>
              <a:rPr lang="ko-KR" altLang="en-US" sz="1600" dirty="0"/>
              <a:t> 한근희</a:t>
            </a:r>
            <a:r>
              <a:rPr lang="en-US" altLang="ko-KR" sz="1600" dirty="0"/>
              <a:t>,</a:t>
            </a:r>
            <a:r>
              <a:rPr lang="ko-KR" altLang="en-US" sz="1600" dirty="0"/>
              <a:t> 황혜영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 smtClean="0"/>
              <a:t>영화 코멘트 구축 구현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이성희</a:t>
            </a:r>
            <a:endParaRPr lang="en-US" altLang="ko-KR" sz="1600" dirty="0"/>
          </a:p>
          <a:p>
            <a:pPr lvl="2"/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982538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사이트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영화 검색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및 영화 정보 가져오는 기능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영화 검색에 필요한 그 많은 양의 데이터를 팀이 가지고 있지 않기에 외부 소스</a:t>
            </a:r>
            <a:r>
              <a:rPr lang="en-US" altLang="ko-KR" sz="2000" dirty="0" smtClean="0"/>
              <a:t>(API</a:t>
            </a:r>
            <a:r>
              <a:rPr lang="ko-KR" altLang="en-US" sz="2000" dirty="0" smtClean="0"/>
              <a:t>)를 이용해서 데이터를 가져왔습니다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우리가 원하는 값을 쿼리문에 맞춰 요청을 하면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API</a:t>
            </a:r>
            <a:r>
              <a:rPr lang="ko-KR" altLang="en-US" sz="2000" dirty="0" smtClean="0"/>
              <a:t>을 제공 해주는 사이트에서는 </a:t>
            </a:r>
            <a:r>
              <a:rPr lang="en-US" altLang="ko-KR" sz="2000" dirty="0" smtClean="0"/>
              <a:t>JSON</a:t>
            </a:r>
            <a:r>
              <a:rPr lang="ko-KR" altLang="en-US" sz="2000" dirty="0" smtClean="0"/>
              <a:t>타입으로 데이터를 보내줍니다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2000" dirty="0" smtClean="0"/>
              <a:t>JSON</a:t>
            </a:r>
            <a:r>
              <a:rPr lang="ko-KR" altLang="en-US" sz="2000" dirty="0" smtClean="0"/>
              <a:t>은 </a:t>
            </a:r>
            <a:r>
              <a:rPr lang="en-US" altLang="ko-KR" sz="2000" dirty="0" smtClean="0"/>
              <a:t>key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value</a:t>
            </a:r>
            <a:r>
              <a:rPr lang="ko-KR" altLang="en-US" sz="2000" dirty="0" smtClean="0"/>
              <a:t>로 나누어져 있는데 그러한 데이터를 </a:t>
            </a:r>
            <a:r>
              <a:rPr lang="en-US" altLang="ko-KR" sz="2000" dirty="0" smtClean="0"/>
              <a:t>JSON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library</a:t>
            </a:r>
            <a:r>
              <a:rPr lang="ko-KR" altLang="en-US" sz="2000" dirty="0" smtClean="0"/>
              <a:t>를 이용해서 필요한 데이터를 가지고 있는 키값을 얻고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그 키 값에 해당하는 </a:t>
            </a:r>
            <a:r>
              <a:rPr lang="en-US" altLang="ko-KR" sz="2000" dirty="0" smtClean="0"/>
              <a:t>VALUE</a:t>
            </a:r>
            <a:r>
              <a:rPr lang="ko-KR" altLang="en-US" sz="2000" dirty="0" smtClean="0"/>
              <a:t>를 가져옵니다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 smtClean="0"/>
          </a:p>
          <a:p>
            <a:endParaRPr lang="en-US" altLang="ko-KR" dirty="0"/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82538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사이트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회원의 개인 영화 추천 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회원이 좋아하는 영화에 글을 남기고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평점을 주면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그 영화의 장르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감독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배우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등등의 정보가 우리가 만든 데이터 베이스에 저장이 됩니다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회원이 글을 여러군데에 남기면 데이터 베이스에 데이터가 쌓입니다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그 데이터 베이스를 토대로 회원의 개인 취향과 영화의 평점을 줍니다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그 데이터 베이스는 감독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영화 장르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영화 국적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미국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한국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일본 그 외</a:t>
            </a:r>
            <a:r>
              <a:rPr lang="ko-KR" altLang="ko-KR" sz="2000" dirty="0" smtClean="0"/>
              <a:t>)</a:t>
            </a:r>
            <a:r>
              <a:rPr lang="ko-KR" altLang="en-US" sz="2000" dirty="0" smtClean="0"/>
              <a:t>를 가지고 있어 그러한 기준으로 회원이 무슨 영화를 좋아하는지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어떤 감독의 작품을 좋아하는지를 나누어 세밀하게 표현이 가능 합니다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전체 회원의 평점을 쌓아 해당 영화의 평점도 얻을수 있습니다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 smtClean="0"/>
          </a:p>
          <a:p>
            <a:endParaRPr lang="en-US" altLang="ko-KR" dirty="0"/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47603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부족 했던 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두개의 </a:t>
            </a:r>
            <a:r>
              <a:rPr lang="en-US" altLang="ko-KR" sz="2400" dirty="0" smtClean="0"/>
              <a:t>API</a:t>
            </a:r>
            <a:r>
              <a:rPr lang="ko-KR" altLang="en-US" sz="2400" dirty="0" smtClean="0"/>
              <a:t>를 썼는데</a:t>
            </a:r>
            <a:r>
              <a:rPr lang="en-US" altLang="ko-KR" sz="2400" dirty="0" smtClean="0"/>
              <a:t>,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정보의 불일치도 있었습니다</a:t>
            </a:r>
            <a:r>
              <a:rPr lang="en-US" altLang="ko-KR" sz="2400" dirty="0" smtClean="0"/>
              <a:t>.</a:t>
            </a:r>
            <a:endParaRPr lang="en-US" altLang="ko-KR" sz="2400" dirty="0" smtClean="0"/>
          </a:p>
          <a:p>
            <a:r>
              <a:rPr lang="ko-KR" altLang="en-US" sz="2400" dirty="0" smtClean="0"/>
              <a:t>컬럼에 글 남기기</a:t>
            </a:r>
            <a:endParaRPr lang="en-US" altLang="ko-KR" sz="2400" dirty="0" smtClean="0"/>
          </a:p>
          <a:p>
            <a:endParaRPr lang="en-US" altLang="ko-KR" dirty="0"/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82538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5" name="bip1040.wav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2043113" y="908050"/>
            <a:ext cx="5038725" cy="5038725"/>
          </a:xfrm>
          <a:prstGeom prst="rect">
            <a:avLst/>
          </a:prstGeom>
          <a:solidFill>
            <a:srgbClr val="77777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28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435" y="1848435"/>
            <a:ext cx="3161130" cy="31611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3454" y="5173341"/>
            <a:ext cx="3179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Rockwell Extra Bold" panose="02060903040505020403" pitchFamily="18" charset="0"/>
              </a:rPr>
              <a:t>Thank you!!</a:t>
            </a:r>
            <a:endParaRPr lang="ko-KR" altLang="en-US" sz="3200" b="1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688498"/>
      </p:ext>
    </p:extLst>
  </p:cSld>
  <p:clrMapOvr>
    <a:masterClrMapping/>
  </p:clrMapOvr>
  <p:transition xmlns:p14="http://schemas.microsoft.com/office/powerpoint/2010/main" advClick="0" advTm="100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0" fill="hold"/>
                                        <p:tgtEl>
                                          <p:spTgt spid="6656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6565"/>
                </p:tgtEl>
              </p:cMediaNode>
            </p:audio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2"/>
          <p:cNvSpPr>
            <a:spLocks noChangeArrowheads="1"/>
          </p:cNvSpPr>
          <p:nvPr/>
        </p:nvSpPr>
        <p:spPr bwMode="auto">
          <a:xfrm>
            <a:off x="2043113" y="908050"/>
            <a:ext cx="5038725" cy="5038725"/>
          </a:xfrm>
          <a:prstGeom prst="rect">
            <a:avLst/>
          </a:prstGeom>
          <a:solidFill>
            <a:srgbClr val="77777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2800"/>
          </a:p>
        </p:txBody>
      </p:sp>
      <p:sp>
        <p:nvSpPr>
          <p:cNvPr id="5" name="순서도: 연결자 4"/>
          <p:cNvSpPr/>
          <p:nvPr/>
        </p:nvSpPr>
        <p:spPr>
          <a:xfrm>
            <a:off x="3041215" y="1937982"/>
            <a:ext cx="3042519" cy="298886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595" name="bip1040.wav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325" y="1782174"/>
            <a:ext cx="3315475" cy="3315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3454" y="5173341"/>
            <a:ext cx="3179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Rockwell Extra Bold" panose="02060903040505020403" pitchFamily="18" charset="0"/>
              </a:rPr>
              <a:t>Thank you!!</a:t>
            </a:r>
            <a:endParaRPr lang="ko-KR" altLang="en-US" sz="3200" b="1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232607"/>
      </p:ext>
    </p:extLst>
  </p:cSld>
  <p:clrMapOvr>
    <a:masterClrMapping/>
  </p:clrMapOvr>
  <p:transition xmlns:p14="http://schemas.microsoft.com/office/powerpoint/2010/main" advClick="0" advTm="100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9" fill="hold"/>
                                        <p:tgtEl>
                                          <p:spTgt spid="6759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759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043113" y="908050"/>
            <a:ext cx="5038725" cy="5038725"/>
          </a:xfrm>
          <a:prstGeom prst="rect">
            <a:avLst/>
          </a:prstGeom>
          <a:solidFill>
            <a:srgbClr val="77777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2800"/>
          </a:p>
        </p:txBody>
      </p:sp>
      <p:grpSp>
        <p:nvGrpSpPr>
          <p:cNvPr id="102403" name="Group 3"/>
          <p:cNvGrpSpPr>
            <a:grpSpLocks/>
          </p:cNvGrpSpPr>
          <p:nvPr/>
        </p:nvGrpSpPr>
        <p:grpSpPr bwMode="auto">
          <a:xfrm>
            <a:off x="2589213" y="1436688"/>
            <a:ext cx="3948112" cy="3981450"/>
            <a:chOff x="1292" y="572"/>
            <a:chExt cx="3176" cy="3175"/>
          </a:xfrm>
        </p:grpSpPr>
        <p:sp>
          <p:nvSpPr>
            <p:cNvPr id="18440" name="Oval 4"/>
            <p:cNvSpPr>
              <a:spLocks noChangeArrowheads="1"/>
            </p:cNvSpPr>
            <p:nvPr/>
          </p:nvSpPr>
          <p:spPr bwMode="auto">
            <a:xfrm>
              <a:off x="1292" y="572"/>
              <a:ext cx="3176" cy="317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2800"/>
            </a:p>
          </p:txBody>
        </p:sp>
        <p:sp>
          <p:nvSpPr>
            <p:cNvPr id="18441" name="Rectangle 5"/>
            <p:cNvSpPr>
              <a:spLocks noChangeArrowheads="1"/>
            </p:cNvSpPr>
            <p:nvPr/>
          </p:nvSpPr>
          <p:spPr bwMode="auto">
            <a:xfrm>
              <a:off x="2829" y="582"/>
              <a:ext cx="102" cy="15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2800"/>
            </a:p>
          </p:txBody>
        </p:sp>
      </p:grpSp>
      <p:sp>
        <p:nvSpPr>
          <p:cNvPr id="18436" name="Line 6"/>
          <p:cNvSpPr>
            <a:spLocks noChangeShapeType="1"/>
          </p:cNvSpPr>
          <p:nvPr/>
        </p:nvSpPr>
        <p:spPr bwMode="auto">
          <a:xfrm>
            <a:off x="4556125" y="901700"/>
            <a:ext cx="14288" cy="5051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37" name="Line 7"/>
          <p:cNvSpPr>
            <a:spLocks noChangeShapeType="1"/>
          </p:cNvSpPr>
          <p:nvPr/>
        </p:nvSpPr>
        <p:spPr bwMode="auto">
          <a:xfrm rot="5400000">
            <a:off x="4559301" y="908050"/>
            <a:ext cx="6350" cy="5038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38" name="Oval 8"/>
          <p:cNvSpPr>
            <a:spLocks noChangeAspect="1" noChangeArrowheads="1"/>
          </p:cNvSpPr>
          <p:nvPr/>
        </p:nvSpPr>
        <p:spPr bwMode="auto">
          <a:xfrm>
            <a:off x="2573338" y="1436688"/>
            <a:ext cx="3979862" cy="3981450"/>
          </a:xfrm>
          <a:prstGeom prst="ellips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0800" b="1" dirty="0"/>
              <a:t>1</a:t>
            </a:r>
            <a:endParaRPr lang="en-US" altLang="en-US" sz="20800" b="1" dirty="0"/>
          </a:p>
        </p:txBody>
      </p:sp>
      <p:sp>
        <p:nvSpPr>
          <p:cNvPr id="18439" name="Oval 9"/>
          <p:cNvSpPr>
            <a:spLocks noChangeAspect="1" noChangeArrowheads="1"/>
          </p:cNvSpPr>
          <p:nvPr/>
        </p:nvSpPr>
        <p:spPr bwMode="auto">
          <a:xfrm>
            <a:off x="2311400" y="1174750"/>
            <a:ext cx="4503738" cy="4505325"/>
          </a:xfrm>
          <a:prstGeom prst="ellips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2800"/>
          </a:p>
        </p:txBody>
      </p:sp>
    </p:spTree>
  </p:cSld>
  <p:clrMapOvr>
    <a:masterClrMapping/>
  </p:clrMapOvr>
  <p:transition xmlns:p14="http://schemas.microsoft.com/office/powerpoint/2010/main" advClick="0" advTm="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300000">
                                      <p:cBhvr>
                                        <p:cTn id="6" dur="2000" fill="hold"/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Oval 3"/>
          <p:cNvSpPr>
            <a:spLocks noChangeAspect="1" noChangeArrowheads="1"/>
          </p:cNvSpPr>
          <p:nvPr/>
        </p:nvSpPr>
        <p:spPr bwMode="auto">
          <a:xfrm>
            <a:off x="2025650" y="866775"/>
            <a:ext cx="5084763" cy="5086350"/>
          </a:xfrm>
          <a:prstGeom prst="ellips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20800" b="1"/>
          </a:p>
        </p:txBody>
      </p:sp>
      <p:sp>
        <p:nvSpPr>
          <p:cNvPr id="24579" name="Rectangle 9"/>
          <p:cNvSpPr>
            <a:spLocks noChangeArrowheads="1"/>
          </p:cNvSpPr>
          <p:nvPr/>
        </p:nvSpPr>
        <p:spPr bwMode="auto">
          <a:xfrm>
            <a:off x="2043113" y="908050"/>
            <a:ext cx="5038725" cy="5038725"/>
          </a:xfrm>
          <a:prstGeom prst="rect">
            <a:avLst/>
          </a:prstGeom>
          <a:solidFill>
            <a:srgbClr val="77777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2800"/>
          </a:p>
        </p:txBody>
      </p:sp>
      <p:sp>
        <p:nvSpPr>
          <p:cNvPr id="24580" name="Oval 10"/>
          <p:cNvSpPr>
            <a:spLocks noChangeAspect="1" noChangeArrowheads="1"/>
          </p:cNvSpPr>
          <p:nvPr/>
        </p:nvSpPr>
        <p:spPr bwMode="auto">
          <a:xfrm>
            <a:off x="2573338" y="1436688"/>
            <a:ext cx="3979862" cy="3981450"/>
          </a:xfrm>
          <a:prstGeom prst="ellips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20800" b="1"/>
          </a:p>
        </p:txBody>
      </p:sp>
      <p:sp>
        <p:nvSpPr>
          <p:cNvPr id="24581" name="Oval 11"/>
          <p:cNvSpPr>
            <a:spLocks noChangeAspect="1" noChangeArrowheads="1"/>
          </p:cNvSpPr>
          <p:nvPr/>
        </p:nvSpPr>
        <p:spPr bwMode="auto">
          <a:xfrm>
            <a:off x="2311400" y="1174750"/>
            <a:ext cx="4503738" cy="4505325"/>
          </a:xfrm>
          <a:prstGeom prst="ellips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2800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2025650" y="1803400"/>
            <a:ext cx="5056188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77777">
                    <a:alpha val="34117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8000" dirty="0" err="1" smtClean="0"/>
              <a:t>movit</a:t>
            </a:r>
            <a:endParaRPr lang="en-US" altLang="ko-KR" sz="8000" dirty="0" smtClean="0"/>
          </a:p>
        </p:txBody>
      </p:sp>
    </p:spTree>
  </p:cSld>
  <p:clrMapOvr>
    <a:masterClrMapping/>
  </p:clrMapOvr>
  <p:transition xmlns:p14="http://schemas.microsoft.com/office/powerpoint/2010/main" advTm="2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프로젝트 개요</a:t>
            </a:r>
            <a:endParaRPr lang="en-US" alt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57200" y="2057400"/>
            <a:ext cx="835925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영화 검색 전문 사이트 부족 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r>
              <a:rPr lang="en-US" altLang="ko-KR" sz="2400" dirty="0" smtClean="0"/>
              <a:t>	&gt;&gt; </a:t>
            </a:r>
            <a:r>
              <a:rPr lang="ko-KR" altLang="en-US" sz="2400" dirty="0" smtClean="0"/>
              <a:t>영화 검색 엔진 사이트 구축  </a:t>
            </a:r>
            <a:endParaRPr lang="en-US" altLang="ko-KR" sz="2400" dirty="0" smtClean="0"/>
          </a:p>
          <a:p>
            <a:endParaRPr lang="en-US" altLang="ko-K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회원평점 평균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바탕으로 한 영화 추천</a:t>
            </a:r>
            <a:endParaRPr lang="en-US" altLang="ko-KR" dirty="0" smtClean="0"/>
          </a:p>
          <a:p>
            <a:r>
              <a:rPr lang="en-US" altLang="ko-KR" sz="2400" dirty="0" smtClean="0"/>
              <a:t>	&gt;&gt; </a:t>
            </a:r>
            <a:r>
              <a:rPr lang="ko-KR" altLang="en-US" sz="2400" dirty="0" smtClean="0"/>
              <a:t>국가별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연도별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장르별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인물별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추천</a:t>
            </a:r>
            <a:endParaRPr lang="en-US" altLang="ko-KR" sz="2400" dirty="0" smtClean="0"/>
          </a:p>
          <a:p>
            <a:endParaRPr lang="en-US" altLang="ko-KR" dirty="0">
              <a:latin typeface="+mj-ea"/>
              <a:ea typeface="+mj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j-ea"/>
                <a:ea typeface="+mj-ea"/>
              </a:rPr>
              <a:t>빅데이터를</a:t>
            </a:r>
            <a:r>
              <a:rPr lang="ko-KR" altLang="en-US" dirty="0" smtClean="0">
                <a:latin typeface="+mj-ea"/>
                <a:ea typeface="+mj-ea"/>
              </a:rPr>
              <a:t> 활용한 회원 자신만의 선호영화 통계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sz="2400" dirty="0" smtClean="0">
                <a:latin typeface="+mj-ea"/>
                <a:ea typeface="+mj-ea"/>
              </a:rPr>
              <a:t>	&gt;&gt; </a:t>
            </a:r>
            <a:r>
              <a:rPr lang="ko-KR" altLang="en-US" sz="2400" dirty="0" smtClean="0">
                <a:latin typeface="+mj-ea"/>
                <a:ea typeface="+mj-ea"/>
              </a:rPr>
              <a:t>선호국가</a:t>
            </a:r>
            <a:r>
              <a:rPr lang="en-US" altLang="ko-KR" sz="2400" dirty="0" smtClean="0">
                <a:latin typeface="+mj-ea"/>
                <a:ea typeface="+mj-ea"/>
              </a:rPr>
              <a:t>, </a:t>
            </a:r>
            <a:r>
              <a:rPr lang="ko-KR" altLang="en-US" sz="2400" dirty="0" smtClean="0">
                <a:latin typeface="+mj-ea"/>
                <a:ea typeface="+mj-ea"/>
              </a:rPr>
              <a:t>선호장르</a:t>
            </a:r>
            <a:r>
              <a:rPr lang="en-US" altLang="ko-KR" sz="2400" dirty="0" smtClean="0">
                <a:latin typeface="+mj-ea"/>
                <a:ea typeface="+mj-ea"/>
              </a:rPr>
              <a:t>, </a:t>
            </a:r>
            <a:r>
              <a:rPr lang="ko-KR" altLang="en-US" sz="2400" dirty="0" smtClean="0">
                <a:latin typeface="+mj-ea"/>
                <a:ea typeface="+mj-ea"/>
              </a:rPr>
              <a:t>선호배우</a:t>
            </a:r>
            <a:r>
              <a:rPr lang="en-US" altLang="ko-KR" sz="2400" dirty="0" smtClean="0">
                <a:latin typeface="+mj-ea"/>
                <a:ea typeface="+mj-ea"/>
              </a:rPr>
              <a:t>, </a:t>
            </a:r>
            <a:r>
              <a:rPr lang="ko-KR" altLang="en-US" sz="2400" dirty="0" smtClean="0">
                <a:latin typeface="+mj-ea"/>
                <a:ea typeface="+mj-ea"/>
              </a:rPr>
              <a:t>선호감독 </a:t>
            </a:r>
            <a:r>
              <a:rPr lang="en-US" altLang="ko-KR" sz="2400" dirty="0" smtClean="0">
                <a:latin typeface="+mj-ea"/>
                <a:ea typeface="+mj-ea"/>
              </a:rPr>
              <a:t>Top3</a:t>
            </a:r>
            <a:endParaRPr lang="en-US" altLang="ko-KR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82628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참고 및 밴치마킹</a:t>
            </a:r>
            <a:r>
              <a:rPr lang="ko-KR" altLang="en-US" dirty="0" smtClean="0"/>
              <a:t> </a:t>
            </a:r>
            <a:r>
              <a:rPr lang="ko-KR" altLang="en-US" dirty="0" smtClean="0"/>
              <a:t>개요</a:t>
            </a:r>
            <a:endParaRPr lang="en-US" alt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57200" y="2057400"/>
            <a:ext cx="835925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영화 검색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전문 부분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r>
              <a:rPr lang="en-US" altLang="ko-KR" sz="2400" dirty="0" smtClean="0"/>
              <a:t>	&gt;&gt; </a:t>
            </a:r>
            <a:r>
              <a:rPr lang="en-US" altLang="ko-KR" sz="2400" dirty="0" smtClean="0">
                <a:hlinkClick r:id="rId3"/>
              </a:rPr>
              <a:t>www.imdb.com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해외</a:t>
            </a:r>
            <a:r>
              <a:rPr lang="en-US" altLang="ko-KR" sz="2400" dirty="0" smtClean="0"/>
              <a:t>)</a:t>
            </a:r>
            <a:endParaRPr lang="en-US" altLang="ko-KR" sz="2400" dirty="0" smtClean="0"/>
          </a:p>
          <a:p>
            <a:r>
              <a:rPr lang="en-US" altLang="ko-KR" sz="2400" dirty="0"/>
              <a:t>	</a:t>
            </a:r>
            <a:r>
              <a:rPr lang="en-US" altLang="ko-KR" sz="2400" dirty="0" smtClean="0"/>
              <a:t>&gt;&gt;</a:t>
            </a:r>
            <a:r>
              <a:rPr lang="ko-KR" altLang="en-US" sz="2400" dirty="0" smtClean="0"/>
              <a:t> 외국 영화 및 드라마 전문 검색 사이트</a:t>
            </a:r>
            <a:endParaRPr lang="en-US" altLang="ko-KR" sz="2400" dirty="0" smtClean="0"/>
          </a:p>
          <a:p>
            <a:r>
              <a:rPr lang="en-US" altLang="ko-KR" sz="2400" dirty="0"/>
              <a:t>	</a:t>
            </a:r>
            <a:r>
              <a:rPr lang="en-US" altLang="ko-KR" sz="2400" dirty="0" smtClean="0"/>
              <a:t>&gt;&gt;</a:t>
            </a:r>
            <a:r>
              <a:rPr lang="ko-KR" altLang="en-US" sz="2400" dirty="0" smtClean="0"/>
              <a:t> 영화의 주연 배우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스토리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감독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예고편 제공</a:t>
            </a:r>
            <a:endParaRPr lang="en-US" altLang="ko-KR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회원평점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바탕으로 한 영화 </a:t>
            </a:r>
            <a:r>
              <a:rPr lang="ko-KR" altLang="en-US" dirty="0" smtClean="0"/>
              <a:t>추천</a:t>
            </a:r>
            <a:r>
              <a:rPr lang="ko-KR" altLang="en-US" dirty="0" smtClean="0"/>
              <a:t> 부분</a:t>
            </a:r>
            <a:endParaRPr lang="en-US" altLang="ko-KR" dirty="0" smtClean="0"/>
          </a:p>
          <a:p>
            <a:r>
              <a:rPr lang="en-US" altLang="ko-KR" sz="2400" dirty="0" smtClean="0"/>
              <a:t>	&gt;&gt; </a:t>
            </a:r>
            <a:r>
              <a:rPr lang="ko-KR" altLang="en-US" sz="2400" dirty="0" smtClean="0"/>
              <a:t>와챠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국내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smtClean="0"/>
              <a:t>&gt;&gt;</a:t>
            </a:r>
            <a:r>
              <a:rPr lang="ko-KR" altLang="en-US" sz="2400" dirty="0" smtClean="0"/>
              <a:t> 회원이 추천한 영화 목록을 볼수 있으며 빅 데이터를 </a:t>
            </a:r>
            <a:endParaRPr lang="en-US" altLang="ko-KR" sz="2400" dirty="0" smtClean="0"/>
          </a:p>
          <a:p>
            <a:r>
              <a:rPr lang="en-US" altLang="ko-KR" sz="2400" dirty="0"/>
              <a:t>	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    이용한 선호국가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선호 장르 및 선호 감독을 표현</a:t>
            </a:r>
            <a:endParaRPr lang="en-US" altLang="ko-KR" sz="2400" dirty="0" smtClean="0"/>
          </a:p>
          <a:p>
            <a:endParaRPr lang="en-US" altLang="ko-KR" dirty="0">
              <a:latin typeface="+mj-ea"/>
              <a:ea typeface="+mj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23410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 smtClean="0"/>
              <a:t>기능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비회원 및 회원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영화 정보 통합 검색 기능</a:t>
            </a:r>
            <a:endParaRPr lang="en-US" altLang="ko-KR" sz="2800" dirty="0" smtClean="0"/>
          </a:p>
          <a:p>
            <a:pPr lvl="2"/>
            <a:r>
              <a:rPr lang="ko-KR" altLang="en-US" sz="2000" dirty="0" smtClean="0"/>
              <a:t>제목으로 </a:t>
            </a:r>
            <a:r>
              <a:rPr lang="ko-KR" altLang="en-US" sz="2000" dirty="0" smtClean="0"/>
              <a:t>검색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구현 </a:t>
            </a:r>
            <a:r>
              <a:rPr lang="ko-KR" altLang="en-US" sz="2000" dirty="0" smtClean="0">
                <a:latin typeface="Wingdings"/>
                <a:ea typeface="Wingdings"/>
                <a:cs typeface="Wingdings"/>
                <a:sym typeface="Wingdings"/>
              </a:rPr>
              <a:t></a:t>
            </a:r>
            <a:r>
              <a:rPr lang="en-US" altLang="ko-KR" sz="2000" dirty="0" smtClean="0"/>
              <a:t>)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인물로 검색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배우이름 </a:t>
            </a:r>
            <a:r>
              <a:rPr lang="en-US" altLang="ko-KR" sz="2000" dirty="0" smtClean="0"/>
              <a:t>/ </a:t>
            </a:r>
            <a:r>
              <a:rPr lang="ko-KR" altLang="en-US" sz="2000" dirty="0" smtClean="0"/>
              <a:t>배역이름으로 </a:t>
            </a:r>
            <a:r>
              <a:rPr lang="ko-KR" altLang="en-US" sz="2000" dirty="0" smtClean="0"/>
              <a:t>검색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구현 </a:t>
            </a:r>
            <a:r>
              <a:rPr lang="ko-KR" altLang="en-US" sz="2000" dirty="0" smtClean="0">
                <a:latin typeface="Zapf Dingbats"/>
                <a:ea typeface="Zapf Dingbats"/>
                <a:cs typeface="Zapf Dingbats"/>
                <a:sym typeface="Zapf Dingbats"/>
              </a:rPr>
              <a:t>✖</a:t>
            </a:r>
            <a:r>
              <a:rPr lang="en-US" altLang="ko-KR" sz="2000" dirty="0"/>
              <a:t>)</a:t>
            </a:r>
            <a:endParaRPr lang="en-US" altLang="ko-KR" sz="2000" dirty="0" smtClean="0"/>
          </a:p>
          <a:p>
            <a:pPr lvl="8"/>
            <a:endParaRPr lang="en-US" altLang="ko-KR" sz="1200" dirty="0" smtClean="0"/>
          </a:p>
          <a:p>
            <a:r>
              <a:rPr lang="ko-KR" altLang="en-US" sz="2800" dirty="0" smtClean="0"/>
              <a:t>영화 추천 기능</a:t>
            </a:r>
            <a:endParaRPr lang="en-US" altLang="ko-KR" sz="2800" dirty="0" smtClean="0"/>
          </a:p>
          <a:p>
            <a:pPr lvl="2"/>
            <a:r>
              <a:rPr lang="ko-KR" altLang="en-US" sz="2000" dirty="0" smtClean="0"/>
              <a:t>연도별 추천 </a:t>
            </a:r>
            <a:r>
              <a:rPr lang="en-US" altLang="ko-KR" sz="2000" dirty="0" smtClean="0"/>
              <a:t>/ </a:t>
            </a:r>
            <a:r>
              <a:rPr lang="ko-KR" altLang="en-US" sz="2000" dirty="0" smtClean="0"/>
              <a:t>장르별 추천 </a:t>
            </a:r>
            <a:r>
              <a:rPr lang="en-US" altLang="ko-KR" sz="2000" dirty="0" smtClean="0"/>
              <a:t>/ </a:t>
            </a:r>
            <a:r>
              <a:rPr lang="ko-KR" altLang="en-US" sz="2000" dirty="0" smtClean="0"/>
              <a:t>국가별 </a:t>
            </a:r>
            <a:r>
              <a:rPr lang="ko-KR" altLang="en-US" sz="2000" dirty="0" smtClean="0"/>
              <a:t>추천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구현 </a:t>
            </a:r>
            <a:r>
              <a:rPr lang="ko-KR" altLang="en-US" sz="2000" dirty="0">
                <a:latin typeface="Wingdings"/>
                <a:ea typeface="Wingdings"/>
                <a:cs typeface="Wingdings"/>
                <a:sym typeface="Wingdings"/>
              </a:rPr>
              <a:t></a:t>
            </a:r>
            <a:r>
              <a:rPr lang="en-US" altLang="ko-KR" sz="2000" dirty="0"/>
              <a:t>)</a:t>
            </a:r>
          </a:p>
          <a:p>
            <a:pPr lvl="2"/>
            <a:r>
              <a:rPr lang="ko-KR" altLang="en-US" sz="2000" dirty="0" smtClean="0"/>
              <a:t>인물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출연진이나 감독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별 추천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구현 </a:t>
            </a:r>
            <a:r>
              <a:rPr lang="ko-KR" altLang="en-US" sz="2000" dirty="0">
                <a:latin typeface="Wingdings"/>
                <a:ea typeface="Wingdings"/>
                <a:cs typeface="Wingdings"/>
                <a:sym typeface="Wingdings"/>
              </a:rPr>
              <a:t></a:t>
            </a:r>
            <a:r>
              <a:rPr lang="en-US" altLang="ko-KR" sz="2000" dirty="0"/>
              <a:t>)</a:t>
            </a:r>
          </a:p>
          <a:p>
            <a:pPr lvl="2"/>
            <a:r>
              <a:rPr lang="ko-KR" altLang="en-US" sz="2000" dirty="0" smtClean="0"/>
              <a:t>영화제 수상작 추천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구현 </a:t>
            </a:r>
            <a:r>
              <a:rPr lang="ko-KR" altLang="en-US" sz="2000" dirty="0">
                <a:latin typeface="Wingdings"/>
                <a:ea typeface="Wingdings"/>
                <a:cs typeface="Wingdings"/>
                <a:sym typeface="Wingdings"/>
              </a:rPr>
              <a:t></a:t>
            </a:r>
            <a:r>
              <a:rPr lang="en-US" altLang="ko-KR" sz="2000" dirty="0"/>
              <a:t>)</a:t>
            </a:r>
          </a:p>
          <a:p>
            <a:r>
              <a:rPr lang="ko-KR" altLang="en-US" sz="2800" dirty="0" smtClean="0"/>
              <a:t>전문가 </a:t>
            </a:r>
            <a:r>
              <a:rPr lang="ko-KR" altLang="en-US" sz="2800" dirty="0"/>
              <a:t>컬럼</a:t>
            </a:r>
            <a:endParaRPr lang="en-US" altLang="ko-KR" sz="2800" dirty="0"/>
          </a:p>
          <a:p>
            <a:pPr lvl="2"/>
            <a:r>
              <a:rPr lang="ko-KR" altLang="en-US" sz="2000" dirty="0"/>
              <a:t>비회원 </a:t>
            </a:r>
            <a:r>
              <a:rPr lang="en-US" altLang="ko-KR" sz="2000" dirty="0"/>
              <a:t>: </a:t>
            </a:r>
            <a:r>
              <a:rPr lang="ko-KR" altLang="en-US" sz="2000" dirty="0"/>
              <a:t>작성불가능</a:t>
            </a:r>
            <a:r>
              <a:rPr lang="en-US" altLang="ko-KR" sz="2000" dirty="0"/>
              <a:t>,  </a:t>
            </a:r>
            <a:r>
              <a:rPr lang="ko-KR" altLang="en-US" sz="2000" dirty="0"/>
              <a:t>열람만 </a:t>
            </a:r>
            <a:r>
              <a:rPr lang="ko-KR" altLang="en-US" sz="2000" dirty="0" smtClean="0"/>
              <a:t>가능</a:t>
            </a:r>
            <a:r>
              <a:rPr lang="en-US" altLang="ko-KR" dirty="0" smtClean="0"/>
              <a:t>	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구현 </a:t>
            </a:r>
            <a:r>
              <a:rPr lang="ko-KR" altLang="en-US" sz="2000" dirty="0">
                <a:latin typeface="Wingdings"/>
                <a:ea typeface="Wingdings"/>
                <a:cs typeface="Wingdings"/>
                <a:sym typeface="Wingdings"/>
              </a:rPr>
              <a:t></a:t>
            </a:r>
            <a:r>
              <a:rPr lang="en-US" altLang="ko-KR" sz="2000" dirty="0"/>
              <a:t>)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6982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시 추가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내가 본 영화목록 보여주기</a:t>
            </a:r>
            <a:endParaRPr lang="en-US" altLang="ko-KR" sz="2400" dirty="0" smtClean="0"/>
          </a:p>
          <a:p>
            <a:r>
              <a:rPr lang="ko-KR" altLang="en-US" sz="2400" dirty="0"/>
              <a:t>영화 평점 주기 </a:t>
            </a:r>
            <a:endParaRPr lang="en-US" altLang="ko-KR" sz="2400" dirty="0"/>
          </a:p>
          <a:p>
            <a:pPr lvl="2"/>
            <a:r>
              <a:rPr lang="en-US" altLang="ko-KR" sz="1800" dirty="0" smtClean="0"/>
              <a:t>1~5 </a:t>
            </a:r>
            <a:r>
              <a:rPr lang="ko-KR" altLang="en-US" sz="1800" dirty="0"/>
              <a:t>까지의 평점</a:t>
            </a:r>
            <a:endParaRPr lang="en-US" altLang="ko-KR" sz="1800" dirty="0"/>
          </a:p>
          <a:p>
            <a:r>
              <a:rPr lang="ko-KR" altLang="en-US" sz="2400" dirty="0"/>
              <a:t>리뷰 남기기 </a:t>
            </a:r>
            <a:r>
              <a:rPr lang="en-US" altLang="ko-KR" sz="2400" dirty="0"/>
              <a:t>/ </a:t>
            </a:r>
            <a:r>
              <a:rPr lang="ko-KR" altLang="en-US" sz="2400" dirty="0"/>
              <a:t>내가 쓴 리뷰 보기</a:t>
            </a:r>
            <a:endParaRPr lang="en-US" altLang="ko-KR" sz="2400" dirty="0"/>
          </a:p>
          <a:p>
            <a:r>
              <a:rPr lang="ko-KR" altLang="en-US" sz="2400" dirty="0"/>
              <a:t>내 취향 분석 </a:t>
            </a:r>
            <a:r>
              <a:rPr lang="ko-KR" altLang="en-US" sz="2400" dirty="0" smtClean="0"/>
              <a:t>통계</a:t>
            </a:r>
            <a:endParaRPr lang="en-US" altLang="ko-KR" sz="2400" dirty="0" smtClean="0"/>
          </a:p>
          <a:p>
            <a:pPr lvl="2"/>
            <a:r>
              <a:rPr lang="ko-KR" altLang="en-US" sz="1800" dirty="0" smtClean="0"/>
              <a:t>선호 국가 </a:t>
            </a:r>
            <a:r>
              <a:rPr lang="en-US" altLang="ko-KR" sz="1800" dirty="0" smtClean="0"/>
              <a:t>Top3</a:t>
            </a:r>
          </a:p>
          <a:p>
            <a:pPr lvl="2"/>
            <a:r>
              <a:rPr lang="ko-KR" altLang="en-US" sz="1800" dirty="0" smtClean="0"/>
              <a:t>선호 장르 </a:t>
            </a:r>
            <a:r>
              <a:rPr lang="en-US" altLang="ko-KR" sz="1800" dirty="0" smtClean="0"/>
              <a:t>Top3</a:t>
            </a:r>
          </a:p>
          <a:p>
            <a:pPr lvl="2"/>
            <a:r>
              <a:rPr lang="ko-KR" altLang="en-US" sz="1800" dirty="0" smtClean="0"/>
              <a:t>선호 배우 </a:t>
            </a:r>
            <a:r>
              <a:rPr lang="en-US" altLang="ko-KR" sz="1800" dirty="0" smtClean="0"/>
              <a:t>Top3</a:t>
            </a:r>
          </a:p>
          <a:p>
            <a:pPr lvl="2"/>
            <a:r>
              <a:rPr lang="ko-KR" altLang="en-US" sz="1800" dirty="0" smtClean="0"/>
              <a:t>선호 감독 </a:t>
            </a:r>
            <a:r>
              <a:rPr lang="en-US" altLang="ko-KR" sz="1800" dirty="0" smtClean="0"/>
              <a:t>Top3</a:t>
            </a:r>
          </a:p>
          <a:p>
            <a:r>
              <a:rPr lang="ko-KR" altLang="en-US" sz="2400" dirty="0" smtClean="0"/>
              <a:t>영화에 개인 평점 남기기</a:t>
            </a:r>
            <a:endParaRPr lang="en-US" altLang="ko-KR" sz="2400" dirty="0" smtClean="0"/>
          </a:p>
          <a:p>
            <a:pPr lvl="2"/>
            <a:r>
              <a:rPr lang="ko-KR" altLang="en-US" sz="1800" dirty="0" smtClean="0"/>
              <a:t>개인 코맨트와 평점을 남기고 그것을 모아 통계 데이터로 쓴다</a:t>
            </a:r>
            <a:r>
              <a:rPr lang="en-US" altLang="ko-KR" sz="1800" dirty="0" smtClean="0"/>
              <a:t>.</a:t>
            </a:r>
            <a:endParaRPr lang="en-US" altLang="ko-KR" dirty="0" smtClean="0"/>
          </a:p>
          <a:p>
            <a:endParaRPr lang="en-US" altLang="ko-KR" dirty="0"/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21561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5">
      <a:dk1>
        <a:srgbClr val="336699"/>
      </a:dk1>
      <a:lt1>
        <a:srgbClr val="FFFFFF"/>
      </a:lt1>
      <a:dk2>
        <a:srgbClr val="000000"/>
      </a:dk2>
      <a:lt2>
        <a:srgbClr val="FFFFFF"/>
      </a:lt2>
      <a:accent1>
        <a:srgbClr val="333333"/>
      </a:accent1>
      <a:accent2>
        <a:srgbClr val="808080"/>
      </a:accent2>
      <a:accent3>
        <a:srgbClr val="AAAAAA"/>
      </a:accent3>
      <a:accent4>
        <a:srgbClr val="DADADA"/>
      </a:accent4>
      <a:accent5>
        <a:srgbClr val="ADADAD"/>
      </a:accent5>
      <a:accent6>
        <a:srgbClr val="737373"/>
      </a:accent6>
      <a:hlink>
        <a:srgbClr val="969696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B2B2B2"/>
        </a:accent1>
        <a:accent2>
          <a:srgbClr val="808080"/>
        </a:accent2>
        <a:accent3>
          <a:srgbClr val="AAAAAA"/>
        </a:accent3>
        <a:accent4>
          <a:srgbClr val="DADADA"/>
        </a:accent4>
        <a:accent5>
          <a:srgbClr val="D5D5D5"/>
        </a:accent5>
        <a:accent6>
          <a:srgbClr val="737373"/>
        </a:accent6>
        <a:hlink>
          <a:srgbClr val="969696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333333"/>
        </a:accent1>
        <a:accent2>
          <a:srgbClr val="808080"/>
        </a:accent2>
        <a:accent3>
          <a:srgbClr val="AAAAAA"/>
        </a:accent3>
        <a:accent4>
          <a:srgbClr val="DADADA"/>
        </a:accent4>
        <a:accent5>
          <a:srgbClr val="ADADAD"/>
        </a:accent5>
        <a:accent6>
          <a:srgbClr val="737373"/>
        </a:accent6>
        <a:hlink>
          <a:srgbClr val="969696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336699"/>
        </a:dk1>
        <a:lt1>
          <a:srgbClr val="FFFFFF"/>
        </a:lt1>
        <a:dk2>
          <a:srgbClr val="000000"/>
        </a:dk2>
        <a:lt2>
          <a:srgbClr val="FFFFFF"/>
        </a:lt2>
        <a:accent1>
          <a:srgbClr val="333333"/>
        </a:accent1>
        <a:accent2>
          <a:srgbClr val="808080"/>
        </a:accent2>
        <a:accent3>
          <a:srgbClr val="AAAAAA"/>
        </a:accent3>
        <a:accent4>
          <a:srgbClr val="DADADA"/>
        </a:accent4>
        <a:accent5>
          <a:srgbClr val="ADADAD"/>
        </a:accent5>
        <a:accent6>
          <a:srgbClr val="737373"/>
        </a:accent6>
        <a:hlink>
          <a:srgbClr val="969696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1034</Words>
  <Application>Microsoft Macintosh PowerPoint</Application>
  <PresentationFormat>On-screen Show (4:3)</PresentationFormat>
  <Paragraphs>294</Paragraphs>
  <Slides>36</Slides>
  <Notes>29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프로젝트 개요</vt:lpstr>
      <vt:lpstr>참고 및 밴치마킹 개요</vt:lpstr>
      <vt:lpstr>기본 기능 (비회원 및 회원)</vt:lpstr>
      <vt:lpstr>로그인 시 추가 기능</vt:lpstr>
      <vt:lpstr>관리자 로그인 추가 기능</vt:lpstr>
      <vt:lpstr>DataBase</vt:lpstr>
      <vt:lpstr>DataBase</vt:lpstr>
      <vt:lpstr>1. 메인 </vt:lpstr>
      <vt:lpstr>2. It List(추천)</vt:lpstr>
      <vt:lpstr>2-1. It what(장르 별)</vt:lpstr>
      <vt:lpstr>2-2. It who(인물 별)</vt:lpstr>
      <vt:lpstr>2-3. It where(국가 별)</vt:lpstr>
      <vt:lpstr>2-4. It when(연도 별)</vt:lpstr>
      <vt:lpstr>2-5. It why(영화제 수상)</vt:lpstr>
      <vt:lpstr>3. It Cinema (박스오피스)</vt:lpstr>
      <vt:lpstr>3-1 it now, 3-2 it Coming </vt:lpstr>
      <vt:lpstr>4. Pub (게시판)</vt:lpstr>
      <vt:lpstr>4-1 Column, 4-2 Review </vt:lpstr>
      <vt:lpstr>5. My IT (회원 정보)</vt:lpstr>
      <vt:lpstr>5-1. 선호감독</vt:lpstr>
      <vt:lpstr>5-2. 선호배우</vt:lpstr>
      <vt:lpstr>5-3. 선호국가</vt:lpstr>
      <vt:lpstr>5-4. 선호장르</vt:lpstr>
      <vt:lpstr>5-5. 별점</vt:lpstr>
      <vt:lpstr>5-6. 나의 리뷰</vt:lpstr>
      <vt:lpstr>역활 분담</vt:lpstr>
      <vt:lpstr>웹 사이트 기능</vt:lpstr>
      <vt:lpstr>웹 사이트 기능</vt:lpstr>
      <vt:lpstr>부족 했던 점</vt:lpstr>
      <vt:lpstr>PowerPoint Presentation</vt:lpstr>
      <vt:lpstr>PowerPoint Presentation</vt:lpstr>
    </vt:vector>
  </TitlesOfParts>
  <Company>Presentation Magazine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Filmstrip with Countdown</dc:title>
  <dc:creator>Presentation Magazine</dc:creator>
  <cp:lastModifiedBy>Lee Hyun Jae</cp:lastModifiedBy>
  <cp:revision>91</cp:revision>
  <dcterms:created xsi:type="dcterms:W3CDTF">2005-04-05T14:19:59Z</dcterms:created>
  <dcterms:modified xsi:type="dcterms:W3CDTF">2015-04-09T17:22:05Z</dcterms:modified>
</cp:coreProperties>
</file>