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8" r:id="rId2"/>
    <p:sldId id="260" r:id="rId3"/>
    <p:sldId id="274" r:id="rId4"/>
    <p:sldId id="270" r:id="rId5"/>
    <p:sldId id="277" r:id="rId6"/>
    <p:sldId id="272" r:id="rId7"/>
    <p:sldId id="278" r:id="rId8"/>
    <p:sldId id="264" r:id="rId9"/>
    <p:sldId id="265" r:id="rId10"/>
    <p:sldId id="266" r:id="rId11"/>
    <p:sldId id="267" r:id="rId12"/>
    <p:sldId id="268" r:id="rId13"/>
    <p:sldId id="269" r:id="rId14"/>
    <p:sldId id="279" r:id="rId15"/>
    <p:sldId id="262" r:id="rId16"/>
  </p:sldIdLst>
  <p:sldSz cx="9144000" cy="702151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221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EB9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53" autoAdjust="0"/>
    <p:restoredTop sz="94660"/>
  </p:normalViewPr>
  <p:slideViewPr>
    <p:cSldViewPr>
      <p:cViewPr varScale="1">
        <p:scale>
          <a:sx n="68" d="100"/>
          <a:sy n="68" d="100"/>
        </p:scale>
        <p:origin x="1404" y="96"/>
      </p:cViewPr>
      <p:guideLst>
        <p:guide orient="horz" pos="1620"/>
        <p:guide pos="2880"/>
        <p:guide orient="horz" pos="221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F4AB97-7BEC-465B-AF89-08C1BA4A2CAC}" type="datetimeFigureOut">
              <a:rPr lang="ko-KR" altLang="en-US" smtClean="0"/>
              <a:t>2015-04-10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96975" y="685800"/>
            <a:ext cx="44640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E7D3DF-3E21-4169-A84B-FBC7589AEB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02605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E7D3DF-3E21-4169-A84B-FBC7589AEB25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880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2" y="2181223"/>
            <a:ext cx="7772400" cy="150507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978857"/>
            <a:ext cx="6400800" cy="179438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E21D0-304D-4026-9938-564152880103}" type="datetimeFigureOut">
              <a:rPr lang="ko-KR" altLang="en-US" smtClean="0"/>
              <a:pPr/>
              <a:t>2015-04-10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A77F6-090D-4AD9-96DB-D768BAB0934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160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E21D0-304D-4026-9938-564152880103}" type="datetimeFigureOut">
              <a:rPr lang="ko-KR" altLang="en-US" smtClean="0"/>
              <a:pPr/>
              <a:t>2015-04-10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A77F6-090D-4AD9-96DB-D768BAB0934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1040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1" y="281187"/>
            <a:ext cx="2057401" cy="5991041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2" y="281187"/>
            <a:ext cx="6019801" cy="5991041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E21D0-304D-4026-9938-564152880103}" type="datetimeFigureOut">
              <a:rPr lang="ko-KR" altLang="en-US" smtClean="0"/>
              <a:pPr/>
              <a:t>2015-04-10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A77F6-090D-4AD9-96DB-D768BAB0934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4172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E21D0-304D-4026-9938-564152880103}" type="datetimeFigureOut">
              <a:rPr lang="ko-KR" altLang="en-US" smtClean="0"/>
              <a:pPr/>
              <a:t>2015-04-10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A77F6-090D-4AD9-96DB-D768BAB0934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1493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4" y="4511974"/>
            <a:ext cx="7772400" cy="13945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4" y="2976017"/>
            <a:ext cx="7772400" cy="153595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E21D0-304D-4026-9938-564152880103}" type="datetimeFigureOut">
              <a:rPr lang="ko-KR" altLang="en-US" smtClean="0"/>
              <a:pPr/>
              <a:t>2015-04-10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A77F6-090D-4AD9-96DB-D768BAB0934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8274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3" y="1638355"/>
            <a:ext cx="4038601" cy="463387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1" y="1638355"/>
            <a:ext cx="4038601" cy="463387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E21D0-304D-4026-9938-564152880103}" type="datetimeFigureOut">
              <a:rPr lang="ko-KR" altLang="en-US" smtClean="0"/>
              <a:pPr/>
              <a:t>2015-04-10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A77F6-090D-4AD9-96DB-D768BAB0934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3498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71715"/>
            <a:ext cx="4040188" cy="65501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226730"/>
            <a:ext cx="4040188" cy="40454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571715"/>
            <a:ext cx="4041774" cy="65501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2226730"/>
            <a:ext cx="4041774" cy="40454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E21D0-304D-4026-9938-564152880103}" type="datetimeFigureOut">
              <a:rPr lang="ko-KR" altLang="en-US" smtClean="0"/>
              <a:pPr/>
              <a:t>2015-04-10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A77F6-090D-4AD9-96DB-D768BAB0934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2096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E21D0-304D-4026-9938-564152880103}" type="datetimeFigureOut">
              <a:rPr lang="ko-KR" altLang="en-US" smtClean="0"/>
              <a:pPr/>
              <a:t>2015-04-10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A77F6-090D-4AD9-96DB-D768BAB0934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4317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E21D0-304D-4026-9938-564152880103}" type="datetimeFigureOut">
              <a:rPr lang="ko-KR" altLang="en-US" smtClean="0"/>
              <a:pPr/>
              <a:t>2015-04-10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A77F6-090D-4AD9-96DB-D768BAB0934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996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4" y="279559"/>
            <a:ext cx="3008313" cy="118975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4" y="279563"/>
            <a:ext cx="5111749" cy="599266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4" y="1469319"/>
            <a:ext cx="3008313" cy="480291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E21D0-304D-4026-9938-564152880103}" type="datetimeFigureOut">
              <a:rPr lang="ko-KR" altLang="en-US" smtClean="0"/>
              <a:pPr/>
              <a:t>2015-04-10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A77F6-090D-4AD9-96DB-D768BAB0934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0865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915060"/>
            <a:ext cx="5486400" cy="5802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27385"/>
            <a:ext cx="5486400" cy="421290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495311"/>
            <a:ext cx="5486400" cy="82405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E21D0-304D-4026-9938-564152880103}" type="datetimeFigureOut">
              <a:rPr lang="ko-KR" altLang="en-US" smtClean="0"/>
              <a:pPr/>
              <a:t>2015-04-10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A77F6-090D-4AD9-96DB-D768BAB0934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0193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81187"/>
            <a:ext cx="8229600" cy="11702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38355"/>
            <a:ext cx="8229600" cy="46338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07902"/>
            <a:ext cx="2133600" cy="3738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0E21D0-304D-4026-9938-564152880103}" type="datetimeFigureOut">
              <a:rPr lang="ko-KR" altLang="en-US" smtClean="0"/>
              <a:pPr/>
              <a:t>2015-04-10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2" y="6507902"/>
            <a:ext cx="2895600" cy="3738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07902"/>
            <a:ext cx="2133600" cy="3738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3A77F6-090D-4AD9-96DB-D768BAB0934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3541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192.168.7.38:8080/Rproject/main.do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971601" y="1"/>
            <a:ext cx="8172400" cy="7039148"/>
          </a:xfrm>
          <a:prstGeom prst="rect">
            <a:avLst/>
          </a:prstGeom>
          <a:solidFill>
            <a:srgbClr val="4EB9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71601" y="2484641"/>
            <a:ext cx="68407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 smtClean="0">
                <a:solidFill>
                  <a:schemeClr val="bg1"/>
                </a:solidFill>
                <a:latin typeface="휴먼고딕" pitchFamily="2" charset="-127"/>
                <a:ea typeface="휴먼고딕" pitchFamily="2" charset="-127"/>
              </a:rPr>
              <a:t>RAFFINE </a:t>
            </a:r>
          </a:p>
        </p:txBody>
      </p:sp>
      <p:sp>
        <p:nvSpPr>
          <p:cNvPr id="10" name="Text Box 16"/>
          <p:cNvSpPr txBox="1">
            <a:spLocks noChangeArrowheads="1"/>
          </p:cNvSpPr>
          <p:nvPr/>
        </p:nvSpPr>
        <p:spPr bwMode="auto">
          <a:xfrm>
            <a:off x="1043608" y="3276729"/>
            <a:ext cx="4456669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HY중고딕" pitchFamily="18" charset="-127"/>
                <a:ea typeface="HY중고딕" pitchFamily="18" charset="-127"/>
              </a:rPr>
              <a:t>Flower shop </a:t>
            </a:r>
            <a:r>
              <a:rPr lang="en-US" altLang="ko-KR" sz="1600" dirty="0" smtClean="0">
                <a:solidFill>
                  <a:schemeClr val="bg1"/>
                </a:solidFill>
                <a:latin typeface="HY중고딕" pitchFamily="18" charset="-127"/>
                <a:ea typeface="HY중고딕" pitchFamily="18" charset="-127"/>
              </a:rPr>
              <a:t>- </a:t>
            </a:r>
            <a:r>
              <a:rPr lang="en-US" altLang="ko-KR" sz="1100" dirty="0" smtClean="0">
                <a:solidFill>
                  <a:schemeClr val="bg1"/>
                </a:solidFill>
                <a:latin typeface="HY중고딕" pitchFamily="18" charset="-127"/>
                <a:ea typeface="HY중고딕" pitchFamily="18" charset="-127"/>
              </a:rPr>
              <a:t>the </a:t>
            </a:r>
            <a:r>
              <a:rPr lang="en-US" altLang="ko-KR" sz="1100" dirty="0">
                <a:solidFill>
                  <a:schemeClr val="bg1"/>
                </a:solidFill>
                <a:latin typeface="HY중고딕" pitchFamily="18" charset="-127"/>
                <a:ea typeface="HY중고딕" pitchFamily="18" charset="-127"/>
              </a:rPr>
              <a:t>first project</a:t>
            </a:r>
            <a:endParaRPr lang="en-US" altLang="ko-KR" sz="1100" dirty="0" smtClean="0">
              <a:solidFill>
                <a:schemeClr val="bg1"/>
              </a:solidFill>
              <a:latin typeface="HY중고딕" pitchFamily="18" charset="-127"/>
              <a:ea typeface="HY중고딕" pitchFamily="18" charset="-127"/>
            </a:endParaRPr>
          </a:p>
          <a:p>
            <a:r>
              <a:rPr lang="en-US" altLang="ko-KR" sz="2000" dirty="0" smtClean="0">
                <a:solidFill>
                  <a:schemeClr val="bg1"/>
                </a:solidFill>
                <a:latin typeface="HY중고딕" pitchFamily="18" charset="-127"/>
                <a:ea typeface="HY중고딕" pitchFamily="18" charset="-127"/>
              </a:rPr>
              <a:t>Team 2</a:t>
            </a:r>
            <a:endParaRPr lang="en-US" altLang="ko-KR" sz="1400" dirty="0" smtClean="0">
              <a:solidFill>
                <a:schemeClr val="bg1"/>
              </a:solidFill>
              <a:latin typeface="HY중고딕" pitchFamily="18" charset="-127"/>
              <a:ea typeface="HY중고딕" pitchFamily="18" charset="-127"/>
            </a:endParaRPr>
          </a:p>
          <a:p>
            <a:r>
              <a:rPr lang="ko-KR" altLang="en-US" sz="2000" dirty="0" err="1" smtClean="0">
                <a:solidFill>
                  <a:schemeClr val="bg1"/>
                </a:solidFill>
                <a:latin typeface="HY중고딕" pitchFamily="18" charset="-127"/>
                <a:ea typeface="HY중고딕" pitchFamily="18" charset="-127"/>
              </a:rPr>
              <a:t>김도빈</a:t>
            </a:r>
            <a:r>
              <a:rPr lang="ko-KR" altLang="en-US" sz="2000" dirty="0" smtClean="0">
                <a:solidFill>
                  <a:schemeClr val="bg1"/>
                </a:solidFill>
                <a:latin typeface="HY중고딕" pitchFamily="18" charset="-127"/>
                <a:ea typeface="HY중고딕" pitchFamily="18" charset="-127"/>
              </a:rPr>
              <a:t> 정희정 황정욱 지은희 김보민 </a:t>
            </a:r>
            <a:endParaRPr lang="ko-KR" altLang="en-US" sz="2000" dirty="0">
              <a:solidFill>
                <a:schemeClr val="bg1"/>
              </a:solidFill>
              <a:latin typeface="HY중고딕" pitchFamily="18" charset="-127"/>
              <a:ea typeface="HY중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37005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오각형 2"/>
          <p:cNvSpPr/>
          <p:nvPr/>
        </p:nvSpPr>
        <p:spPr>
          <a:xfrm rot="5400000">
            <a:off x="109626" y="303321"/>
            <a:ext cx="1723954" cy="1152130"/>
          </a:xfrm>
          <a:custGeom>
            <a:avLst/>
            <a:gdLst>
              <a:gd name="connsiteX0" fmla="*/ 0 w 1262855"/>
              <a:gd name="connsiteY0" fmla="*/ 0 h 1152128"/>
              <a:gd name="connsiteX1" fmla="*/ 686791 w 1262855"/>
              <a:gd name="connsiteY1" fmla="*/ 0 h 1152128"/>
              <a:gd name="connsiteX2" fmla="*/ 1262855 w 1262855"/>
              <a:gd name="connsiteY2" fmla="*/ 576064 h 1152128"/>
              <a:gd name="connsiteX3" fmla="*/ 686791 w 1262855"/>
              <a:gd name="connsiteY3" fmla="*/ 1152128 h 1152128"/>
              <a:gd name="connsiteX4" fmla="*/ 0 w 1262855"/>
              <a:gd name="connsiteY4" fmla="*/ 1152128 h 1152128"/>
              <a:gd name="connsiteX5" fmla="*/ 0 w 1262855"/>
              <a:gd name="connsiteY5" fmla="*/ 0 h 1152128"/>
              <a:gd name="connsiteX0" fmla="*/ 0 w 1262855"/>
              <a:gd name="connsiteY0" fmla="*/ 0 h 1152128"/>
              <a:gd name="connsiteX1" fmla="*/ 686791 w 1262855"/>
              <a:gd name="connsiteY1" fmla="*/ 0 h 1152128"/>
              <a:gd name="connsiteX2" fmla="*/ 1262855 w 1262855"/>
              <a:gd name="connsiteY2" fmla="*/ 576064 h 1152128"/>
              <a:gd name="connsiteX3" fmla="*/ 825018 w 1262855"/>
              <a:gd name="connsiteY3" fmla="*/ 1152128 h 1152128"/>
              <a:gd name="connsiteX4" fmla="*/ 0 w 1262855"/>
              <a:gd name="connsiteY4" fmla="*/ 1152128 h 1152128"/>
              <a:gd name="connsiteX5" fmla="*/ 0 w 1262855"/>
              <a:gd name="connsiteY5" fmla="*/ 0 h 1152128"/>
              <a:gd name="connsiteX0" fmla="*/ 0 w 1262855"/>
              <a:gd name="connsiteY0" fmla="*/ 1 h 1152129"/>
              <a:gd name="connsiteX1" fmla="*/ 846283 w 1262855"/>
              <a:gd name="connsiteY1" fmla="*/ 0 h 1152129"/>
              <a:gd name="connsiteX2" fmla="*/ 1262855 w 1262855"/>
              <a:gd name="connsiteY2" fmla="*/ 576065 h 1152129"/>
              <a:gd name="connsiteX3" fmla="*/ 825018 w 1262855"/>
              <a:gd name="connsiteY3" fmla="*/ 1152129 h 1152129"/>
              <a:gd name="connsiteX4" fmla="*/ 0 w 1262855"/>
              <a:gd name="connsiteY4" fmla="*/ 1152129 h 1152129"/>
              <a:gd name="connsiteX5" fmla="*/ 0 w 1262855"/>
              <a:gd name="connsiteY5" fmla="*/ 1 h 1152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62855" h="1152129">
                <a:moveTo>
                  <a:pt x="0" y="1"/>
                </a:moveTo>
                <a:lnTo>
                  <a:pt x="846283" y="0"/>
                </a:lnTo>
                <a:lnTo>
                  <a:pt x="1262855" y="576065"/>
                </a:lnTo>
                <a:lnTo>
                  <a:pt x="825018" y="1152129"/>
                </a:lnTo>
                <a:lnTo>
                  <a:pt x="0" y="1152129"/>
                </a:lnTo>
                <a:lnTo>
                  <a:pt x="0" y="1"/>
                </a:lnTo>
                <a:close/>
              </a:path>
            </a:pathLst>
          </a:custGeom>
          <a:solidFill>
            <a:srgbClr val="4EB9A6"/>
          </a:solidFill>
          <a:ln>
            <a:solidFill>
              <a:srgbClr val="4EB9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709682" y="70262"/>
            <a:ext cx="4779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 smtClean="0">
                <a:solidFill>
                  <a:schemeClr val="bg1"/>
                </a:solidFill>
                <a:latin typeface="a장미다방" panose="02020600000000000000" pitchFamily="18" charset="-127"/>
                <a:ea typeface="a장미다방" panose="02020600000000000000" pitchFamily="18" charset="-127"/>
              </a:rPr>
              <a:t>3</a:t>
            </a:r>
            <a:endParaRPr lang="ko-KR" altLang="en-US" sz="5400" b="1" dirty="0">
              <a:solidFill>
                <a:schemeClr val="bg1"/>
              </a:solidFill>
              <a:latin typeface="a장미다방" panose="02020600000000000000" pitchFamily="18" charset="-127"/>
              <a:ea typeface="a장미다방" panose="02020600000000000000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6852951"/>
            <a:ext cx="9144000" cy="168562"/>
          </a:xfrm>
          <a:prstGeom prst="rect">
            <a:avLst/>
          </a:prstGeom>
          <a:solidFill>
            <a:srgbClr val="4EB9A6"/>
          </a:solidFill>
          <a:ln>
            <a:solidFill>
              <a:srgbClr val="4EB9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5" name="표 24"/>
          <p:cNvGraphicFramePr>
            <a:graphicFrameLocks noGrp="1"/>
          </p:cNvGraphicFramePr>
          <p:nvPr/>
        </p:nvGraphicFramePr>
        <p:xfrm>
          <a:off x="1331640" y="1494532"/>
          <a:ext cx="2592288" cy="3047014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592288"/>
              </a:tblGrid>
              <a:tr h="42141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smtClean="0"/>
                        <a:t>Customer</a:t>
                      </a:r>
                      <a:endParaRPr lang="ko-KR" altLang="en-US" sz="1500" dirty="0"/>
                    </a:p>
                  </a:txBody>
                  <a:tcPr/>
                </a:tc>
              </a:tr>
              <a:tr h="261267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- </a:t>
                      </a:r>
                      <a:r>
                        <a:rPr lang="en-US" altLang="ko-KR" sz="1500" dirty="0" err="1" smtClean="0"/>
                        <a:t>c_id:String</a:t>
                      </a:r>
                      <a:endParaRPr lang="en-US" altLang="ko-KR" sz="1500" dirty="0" smtClean="0"/>
                    </a:p>
                    <a:p>
                      <a:pPr latinLnBrk="1"/>
                      <a:r>
                        <a:rPr lang="en-US" altLang="ko-KR" sz="1500" dirty="0" smtClean="0"/>
                        <a:t>- </a:t>
                      </a:r>
                      <a:r>
                        <a:rPr lang="en-US" altLang="ko-KR" sz="1500" dirty="0" err="1" smtClean="0"/>
                        <a:t>c_pwd:String</a:t>
                      </a:r>
                      <a:endParaRPr lang="en-US" altLang="ko-KR" sz="1500" dirty="0" smtClean="0"/>
                    </a:p>
                    <a:p>
                      <a:pPr latinLnBrk="1"/>
                      <a:r>
                        <a:rPr lang="en-US" altLang="ko-KR" sz="1500" dirty="0" smtClean="0"/>
                        <a:t>- </a:t>
                      </a:r>
                      <a:r>
                        <a:rPr lang="en-US" altLang="ko-KR" sz="1500" dirty="0" err="1" smtClean="0"/>
                        <a:t>c_name:String</a:t>
                      </a:r>
                      <a:endParaRPr lang="en-US" altLang="ko-KR" sz="1500" dirty="0" smtClean="0"/>
                    </a:p>
                    <a:p>
                      <a:pPr latinLnBrk="1"/>
                      <a:r>
                        <a:rPr lang="en-US" altLang="ko-KR" sz="1500" dirty="0" smtClean="0"/>
                        <a:t>- </a:t>
                      </a:r>
                      <a:r>
                        <a:rPr lang="en-US" altLang="ko-KR" sz="1500" dirty="0" err="1" smtClean="0"/>
                        <a:t>c_addr:String</a:t>
                      </a:r>
                      <a:endParaRPr lang="en-US" altLang="ko-KR" sz="1500" dirty="0" smtClean="0"/>
                    </a:p>
                    <a:p>
                      <a:pPr latinLnBrk="1"/>
                      <a:r>
                        <a:rPr lang="en-US" altLang="ko-KR" sz="1500" dirty="0" smtClean="0"/>
                        <a:t>- </a:t>
                      </a:r>
                      <a:r>
                        <a:rPr lang="en-US" altLang="ko-KR" sz="1500" dirty="0" err="1" smtClean="0"/>
                        <a:t>c_q:String</a:t>
                      </a:r>
                      <a:endParaRPr lang="en-US" altLang="ko-KR" sz="1500" dirty="0" smtClean="0"/>
                    </a:p>
                    <a:p>
                      <a:pPr latinLnBrk="1"/>
                      <a:r>
                        <a:rPr lang="en-US" altLang="ko-KR" sz="1500" dirty="0" smtClean="0"/>
                        <a:t>- </a:t>
                      </a:r>
                      <a:r>
                        <a:rPr lang="en-US" altLang="ko-KR" sz="1500" dirty="0" err="1" smtClean="0"/>
                        <a:t>c_qa:String</a:t>
                      </a:r>
                      <a:endParaRPr lang="en-US" altLang="ko-KR" sz="1500" dirty="0" smtClean="0"/>
                    </a:p>
                    <a:p>
                      <a:pPr latinLnBrk="1"/>
                      <a:r>
                        <a:rPr lang="en-US" altLang="ko-KR" sz="1500" dirty="0" smtClean="0"/>
                        <a:t>- </a:t>
                      </a:r>
                      <a:r>
                        <a:rPr lang="en-US" altLang="ko-KR" sz="1500" dirty="0" err="1" smtClean="0"/>
                        <a:t>c_phone:String</a:t>
                      </a:r>
                      <a:endParaRPr lang="en-US" altLang="ko-KR" sz="1500" dirty="0" smtClean="0"/>
                    </a:p>
                    <a:p>
                      <a:pPr latinLnBrk="1"/>
                      <a:r>
                        <a:rPr lang="en-US" altLang="ko-KR" sz="1500" dirty="0" smtClean="0"/>
                        <a:t>- </a:t>
                      </a:r>
                      <a:r>
                        <a:rPr lang="en-US" altLang="ko-KR" sz="1500" dirty="0" err="1" smtClean="0"/>
                        <a:t>c_email:String</a:t>
                      </a:r>
                      <a:endParaRPr lang="en-US" altLang="ko-KR" sz="1500" dirty="0" smtClean="0"/>
                    </a:p>
                    <a:p>
                      <a:pPr latinLnBrk="1"/>
                      <a:r>
                        <a:rPr lang="en-US" altLang="ko-KR" sz="1500" dirty="0" smtClean="0"/>
                        <a:t>- </a:t>
                      </a:r>
                      <a:r>
                        <a:rPr lang="en-US" altLang="ko-KR" sz="1500" dirty="0" err="1" smtClean="0"/>
                        <a:t>mileage:int</a:t>
                      </a:r>
                      <a:endParaRPr lang="en-US" altLang="ko-KR" sz="1500" dirty="0" smtClean="0"/>
                    </a:p>
                    <a:p>
                      <a:pPr latinLnBrk="1"/>
                      <a:r>
                        <a:rPr lang="en-US" altLang="ko-KR" sz="1500" dirty="0" smtClean="0"/>
                        <a:t>- </a:t>
                      </a:r>
                      <a:r>
                        <a:rPr lang="en-US" altLang="ko-KR" sz="1500" dirty="0" err="1" smtClean="0"/>
                        <a:t>c_ocount:int</a:t>
                      </a:r>
                      <a:endParaRPr lang="en-US" altLang="ko-KR" sz="1500" dirty="0" smtClean="0"/>
                    </a:p>
                    <a:p>
                      <a:pPr latinLnBrk="1"/>
                      <a:r>
                        <a:rPr lang="en-US" altLang="ko-KR" sz="1500" dirty="0" smtClean="0"/>
                        <a:t>- </a:t>
                      </a:r>
                      <a:r>
                        <a:rPr lang="en-US" altLang="ko-KR" sz="1500" dirty="0" err="1" smtClean="0"/>
                        <a:t>c_level:int</a:t>
                      </a:r>
                      <a:endParaRPr lang="en-US" altLang="ko-KR" sz="1500" dirty="0" smtClean="0"/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/>
        </p:nvGraphicFramePr>
        <p:xfrm>
          <a:off x="1331640" y="4878908"/>
          <a:ext cx="2664296" cy="1519644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664296"/>
              </a:tblGrid>
              <a:tr h="51380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smtClean="0"/>
                        <a:t>Flower</a:t>
                      </a:r>
                      <a:endParaRPr lang="ko-KR" altLang="en-US" sz="1500" dirty="0"/>
                    </a:p>
                  </a:txBody>
                  <a:tcPr/>
                </a:tc>
              </a:tr>
              <a:tr h="100230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- </a:t>
                      </a:r>
                      <a:r>
                        <a:rPr lang="en-US" altLang="ko-KR" sz="1500" dirty="0" err="1" smtClean="0"/>
                        <a:t>f_id</a:t>
                      </a:r>
                      <a:r>
                        <a:rPr lang="en-US" altLang="ko-KR" sz="1500" dirty="0" smtClean="0"/>
                        <a:t> :String</a:t>
                      </a:r>
                    </a:p>
                    <a:p>
                      <a:pPr latinLnBrk="1"/>
                      <a:r>
                        <a:rPr lang="en-US" altLang="ko-KR" sz="1500" dirty="0" smtClean="0"/>
                        <a:t>- f-name :String</a:t>
                      </a:r>
                    </a:p>
                    <a:p>
                      <a:pPr latinLnBrk="1"/>
                      <a:r>
                        <a:rPr lang="en-US" altLang="ko-KR" sz="1500" dirty="0" smtClean="0"/>
                        <a:t>- </a:t>
                      </a:r>
                      <a:r>
                        <a:rPr lang="en-US" altLang="ko-KR" sz="1500" dirty="0" err="1" smtClean="0"/>
                        <a:t>f_price</a:t>
                      </a:r>
                      <a:r>
                        <a:rPr lang="en-US" altLang="ko-KR" sz="1500" dirty="0" smtClean="0"/>
                        <a:t> :String</a:t>
                      </a:r>
                    </a:p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/>
        </p:nvGraphicFramePr>
        <p:xfrm>
          <a:off x="6156176" y="908720"/>
          <a:ext cx="2664296" cy="174430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664296"/>
              </a:tblGrid>
              <a:tr h="5098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smtClean="0"/>
                        <a:t>Gallery</a:t>
                      </a:r>
                      <a:endParaRPr lang="ko-KR" altLang="en-US" sz="1500" dirty="0"/>
                    </a:p>
                  </a:txBody>
                  <a:tcPr/>
                </a:tc>
              </a:tr>
              <a:tr h="1002306">
                <a:tc>
                  <a:txBody>
                    <a:bodyPr/>
                    <a:lstStyle/>
                    <a:p>
                      <a:pPr latinLnBrk="1">
                        <a:buFontTx/>
                        <a:buChar char="-"/>
                      </a:pPr>
                      <a:r>
                        <a:rPr lang="en-US" altLang="ko-KR" sz="1500" baseline="0" dirty="0" smtClean="0"/>
                        <a:t> </a:t>
                      </a:r>
                      <a:r>
                        <a:rPr lang="en-US" altLang="ko-KR" sz="1500" baseline="0" dirty="0" err="1" smtClean="0"/>
                        <a:t>g_num</a:t>
                      </a:r>
                      <a:r>
                        <a:rPr lang="en-US" altLang="ko-KR" sz="1500" baseline="0" dirty="0" smtClean="0"/>
                        <a:t> :</a:t>
                      </a:r>
                      <a:r>
                        <a:rPr lang="en-US" altLang="ko-KR" sz="1500" baseline="0" dirty="0" err="1" smtClean="0"/>
                        <a:t>int</a:t>
                      </a:r>
                      <a:endParaRPr lang="en-US" altLang="ko-KR" sz="1500" baseline="0" dirty="0" smtClean="0"/>
                    </a:p>
                    <a:p>
                      <a:pPr latinLnBrk="1">
                        <a:buFontTx/>
                        <a:buChar char="-"/>
                      </a:pPr>
                      <a:r>
                        <a:rPr lang="en-US" altLang="ko-KR" sz="1500" baseline="0" dirty="0" smtClean="0"/>
                        <a:t> </a:t>
                      </a:r>
                      <a:r>
                        <a:rPr lang="en-US" altLang="ko-KR" sz="1500" baseline="0" dirty="0" err="1" smtClean="0"/>
                        <a:t>g_title</a:t>
                      </a:r>
                      <a:r>
                        <a:rPr lang="en-US" altLang="ko-KR" sz="1500" baseline="0" dirty="0" smtClean="0"/>
                        <a:t> :String</a:t>
                      </a:r>
                    </a:p>
                    <a:p>
                      <a:pPr latinLnBrk="1">
                        <a:buFontTx/>
                        <a:buChar char="-"/>
                      </a:pPr>
                      <a:r>
                        <a:rPr lang="en-US" altLang="ko-KR" sz="1500" baseline="0" dirty="0" smtClean="0"/>
                        <a:t> </a:t>
                      </a:r>
                      <a:r>
                        <a:rPr lang="en-US" altLang="ko-KR" sz="1500" baseline="0" dirty="0" err="1" smtClean="0"/>
                        <a:t>g_content:String</a:t>
                      </a:r>
                      <a:endParaRPr lang="en-US" altLang="ko-KR" sz="1500" baseline="0" dirty="0" smtClean="0"/>
                    </a:p>
                    <a:p>
                      <a:pPr latinLnBrk="1">
                        <a:buFontTx/>
                        <a:buChar char="-"/>
                      </a:pPr>
                      <a:r>
                        <a:rPr lang="en-US" altLang="ko-KR" sz="1500" baseline="0" dirty="0" smtClean="0"/>
                        <a:t> </a:t>
                      </a:r>
                      <a:r>
                        <a:rPr lang="en-US" altLang="ko-KR" sz="1500" baseline="0" dirty="0" err="1" smtClean="0"/>
                        <a:t>g_imgname:String</a:t>
                      </a:r>
                      <a:endParaRPr lang="en-US" altLang="ko-KR" sz="1500" baseline="0" dirty="0" smtClean="0"/>
                    </a:p>
                    <a:p>
                      <a:pPr latinLnBrk="1">
                        <a:buFontTx/>
                        <a:buChar char="-"/>
                      </a:pPr>
                      <a:r>
                        <a:rPr lang="en-US" altLang="ko-KR" sz="1500" baseline="0" dirty="0" smtClean="0"/>
                        <a:t> </a:t>
                      </a:r>
                      <a:r>
                        <a:rPr lang="en-US" altLang="ko-KR" sz="1500" baseline="0" dirty="0" err="1" smtClean="0"/>
                        <a:t>g_price:String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8" name="표 27"/>
          <p:cNvGraphicFramePr>
            <a:graphicFrameLocks noGrp="1"/>
          </p:cNvGraphicFramePr>
          <p:nvPr/>
        </p:nvGraphicFramePr>
        <p:xfrm>
          <a:off x="6156176" y="3006700"/>
          <a:ext cx="2664296" cy="2790593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664296"/>
              </a:tblGrid>
              <a:tr h="38005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smtClean="0"/>
                        <a:t>Order</a:t>
                      </a:r>
                      <a:endParaRPr lang="ko-KR" altLang="en-US" sz="1500" dirty="0"/>
                    </a:p>
                  </a:txBody>
                  <a:tcPr/>
                </a:tc>
              </a:tr>
              <a:tr h="2356253">
                <a:tc>
                  <a:txBody>
                    <a:bodyPr/>
                    <a:lstStyle/>
                    <a:p>
                      <a:pPr latinLnBrk="1">
                        <a:buFontTx/>
                        <a:buChar char="-"/>
                      </a:pPr>
                      <a:r>
                        <a:rPr lang="en-US" altLang="ko-KR" sz="1500" dirty="0" smtClean="0"/>
                        <a:t> </a:t>
                      </a:r>
                      <a:r>
                        <a:rPr lang="en-US" altLang="ko-KR" sz="1500" dirty="0" err="1" smtClean="0"/>
                        <a:t>o_id:String</a:t>
                      </a:r>
                      <a:endParaRPr lang="en-US" altLang="ko-KR" sz="1500" dirty="0" smtClean="0"/>
                    </a:p>
                    <a:p>
                      <a:pPr latinLnBrk="1">
                        <a:buFontTx/>
                        <a:buChar char="-"/>
                      </a:pPr>
                      <a:r>
                        <a:rPr lang="en-US" altLang="ko-KR" sz="1500" dirty="0" smtClean="0"/>
                        <a:t> </a:t>
                      </a:r>
                      <a:r>
                        <a:rPr lang="en-US" altLang="ko-KR" sz="1500" dirty="0" err="1" smtClean="0"/>
                        <a:t>g_title</a:t>
                      </a:r>
                      <a:r>
                        <a:rPr lang="en-US" altLang="ko-KR" sz="1500" baseline="0" dirty="0" err="1" smtClean="0"/>
                        <a:t>:String</a:t>
                      </a:r>
                      <a:endParaRPr lang="en-US" altLang="ko-KR" sz="1500" baseline="0" dirty="0" smtClean="0"/>
                    </a:p>
                    <a:p>
                      <a:pPr latinLnBrk="1">
                        <a:buFontTx/>
                        <a:buChar char="-"/>
                      </a:pPr>
                      <a:r>
                        <a:rPr lang="en-US" altLang="ko-KR" sz="1500" baseline="0" dirty="0" smtClean="0"/>
                        <a:t> </a:t>
                      </a:r>
                      <a:r>
                        <a:rPr lang="en-US" altLang="ko-KR" sz="1500" baseline="0" dirty="0" err="1" smtClean="0"/>
                        <a:t>g_imgname:String</a:t>
                      </a:r>
                      <a:endParaRPr lang="en-US" altLang="ko-KR" sz="1500" baseline="0" dirty="0" smtClean="0"/>
                    </a:p>
                    <a:p>
                      <a:pPr latinLnBrk="1">
                        <a:buFontTx/>
                        <a:buChar char="-"/>
                      </a:pPr>
                      <a:r>
                        <a:rPr lang="en-US" altLang="ko-KR" sz="1500" baseline="0" dirty="0" smtClean="0"/>
                        <a:t> </a:t>
                      </a:r>
                      <a:r>
                        <a:rPr lang="en-US" altLang="ko-KR" sz="1500" baseline="0" dirty="0" err="1" smtClean="0"/>
                        <a:t>c_id:String</a:t>
                      </a:r>
                      <a:endParaRPr lang="en-US" altLang="ko-KR" sz="1500" baseline="0" dirty="0" smtClean="0"/>
                    </a:p>
                    <a:p>
                      <a:pPr latinLnBrk="1">
                        <a:buFontTx/>
                        <a:buChar char="-"/>
                      </a:pPr>
                      <a:r>
                        <a:rPr lang="en-US" altLang="ko-KR" sz="1500" baseline="0" dirty="0" smtClean="0"/>
                        <a:t> </a:t>
                      </a:r>
                      <a:r>
                        <a:rPr lang="en-US" altLang="ko-KR" sz="1500" baseline="0" dirty="0" err="1" smtClean="0"/>
                        <a:t>o_msg:String</a:t>
                      </a:r>
                      <a:endParaRPr lang="en-US" altLang="ko-KR" sz="1500" baseline="0" dirty="0" smtClean="0"/>
                    </a:p>
                    <a:p>
                      <a:pPr latinLnBrk="1">
                        <a:buFontTx/>
                        <a:buChar char="-"/>
                      </a:pPr>
                      <a:r>
                        <a:rPr lang="en-US" altLang="ko-KR" sz="1500" baseline="0" dirty="0" smtClean="0"/>
                        <a:t> </a:t>
                      </a:r>
                      <a:r>
                        <a:rPr lang="en-US" altLang="ko-KR" sz="1500" baseline="0" dirty="0" err="1" smtClean="0"/>
                        <a:t>o_date:Date</a:t>
                      </a:r>
                      <a:endParaRPr lang="en-US" altLang="ko-KR" sz="1500" baseline="0" dirty="0" smtClean="0"/>
                    </a:p>
                    <a:p>
                      <a:pPr latinLnBrk="1">
                        <a:buFontTx/>
                        <a:buChar char="-"/>
                      </a:pPr>
                      <a:r>
                        <a:rPr lang="en-US" altLang="ko-KR" sz="1500" baseline="0" dirty="0" smtClean="0"/>
                        <a:t> </a:t>
                      </a:r>
                      <a:r>
                        <a:rPr lang="en-US" altLang="ko-KR" sz="1500" baseline="0" dirty="0" err="1" smtClean="0"/>
                        <a:t>o_shipdate:Date</a:t>
                      </a:r>
                      <a:endParaRPr lang="en-US" altLang="ko-KR" sz="1500" baseline="0" dirty="0" smtClean="0"/>
                    </a:p>
                    <a:p>
                      <a:pPr latinLnBrk="1">
                        <a:buFontTx/>
                        <a:buChar char="-"/>
                      </a:pPr>
                      <a:r>
                        <a:rPr lang="en-US" altLang="ko-KR" sz="1500" baseline="0" dirty="0" smtClean="0"/>
                        <a:t> </a:t>
                      </a:r>
                      <a:r>
                        <a:rPr lang="en-US" altLang="ko-KR" sz="1500" baseline="0" dirty="0" err="1" smtClean="0"/>
                        <a:t>g_num:int</a:t>
                      </a:r>
                      <a:endParaRPr lang="en-US" altLang="ko-KR" sz="1500" baseline="0" dirty="0" smtClean="0"/>
                    </a:p>
                    <a:p>
                      <a:pPr latinLnBrk="1">
                        <a:buFontTx/>
                        <a:buChar char="-"/>
                      </a:pPr>
                      <a:r>
                        <a:rPr lang="en-US" altLang="ko-KR" sz="1500" baseline="0" dirty="0" smtClean="0"/>
                        <a:t> </a:t>
                      </a:r>
                      <a:r>
                        <a:rPr lang="en-US" altLang="ko-KR" sz="1500" baseline="0" dirty="0" err="1" smtClean="0"/>
                        <a:t>o_sum:int</a:t>
                      </a:r>
                      <a:endParaRPr lang="en-US" altLang="ko-KR" sz="1500" dirty="0" smtClean="0"/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9" name="타원 28"/>
          <p:cNvSpPr/>
          <p:nvPr/>
        </p:nvSpPr>
        <p:spPr>
          <a:xfrm>
            <a:off x="827584" y="1926580"/>
            <a:ext cx="576064" cy="27828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err="1" smtClean="0">
                <a:solidFill>
                  <a:schemeClr val="tx1"/>
                </a:solidFill>
              </a:rPr>
              <a:t>pk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grpSp>
        <p:nvGrpSpPr>
          <p:cNvPr id="37" name="그룹 36"/>
          <p:cNvGrpSpPr/>
          <p:nvPr/>
        </p:nvGrpSpPr>
        <p:grpSpPr>
          <a:xfrm>
            <a:off x="2915816" y="2070596"/>
            <a:ext cx="2736304" cy="2232248"/>
            <a:chOff x="2555776" y="1556792"/>
            <a:chExt cx="2520280" cy="3024336"/>
          </a:xfrm>
        </p:grpSpPr>
        <p:cxnSp>
          <p:nvCxnSpPr>
            <p:cNvPr id="38" name="직선 연결선 37"/>
            <p:cNvCxnSpPr/>
            <p:nvPr/>
          </p:nvCxnSpPr>
          <p:spPr>
            <a:xfrm>
              <a:off x="2555776" y="1556792"/>
              <a:ext cx="129614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/>
            <p:nvPr/>
          </p:nvCxnSpPr>
          <p:spPr>
            <a:xfrm>
              <a:off x="3851920" y="1556792"/>
              <a:ext cx="0" cy="302433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/>
            <p:nvPr/>
          </p:nvCxnSpPr>
          <p:spPr>
            <a:xfrm>
              <a:off x="3851920" y="4581128"/>
              <a:ext cx="122413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타원 40"/>
          <p:cNvSpPr/>
          <p:nvPr/>
        </p:nvSpPr>
        <p:spPr>
          <a:xfrm>
            <a:off x="827584" y="5392712"/>
            <a:ext cx="576064" cy="27828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err="1" smtClean="0">
                <a:solidFill>
                  <a:schemeClr val="tx1"/>
                </a:solidFill>
              </a:rPr>
              <a:t>pk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5652120" y="1432272"/>
            <a:ext cx="576064" cy="27828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err="1" smtClean="0">
                <a:solidFill>
                  <a:schemeClr val="tx1"/>
                </a:solidFill>
              </a:rPr>
              <a:t>pk</a:t>
            </a:r>
            <a:r>
              <a:rPr lang="en-US" altLang="ko-KR" sz="1500" dirty="0" smtClean="0">
                <a:solidFill>
                  <a:schemeClr val="tx1"/>
                </a:solidFill>
              </a:rPr>
              <a:t> 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5652120" y="3448496"/>
            <a:ext cx="576064" cy="27828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err="1" smtClean="0">
                <a:solidFill>
                  <a:schemeClr val="tx1"/>
                </a:solidFill>
              </a:rPr>
              <a:t>pk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44" name="타원 43"/>
          <p:cNvSpPr/>
          <p:nvPr/>
        </p:nvSpPr>
        <p:spPr>
          <a:xfrm>
            <a:off x="5652120" y="5104680"/>
            <a:ext cx="576064" cy="27828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err="1" smtClean="0">
                <a:solidFill>
                  <a:schemeClr val="tx1"/>
                </a:solidFill>
              </a:rPr>
              <a:t>fk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5652120" y="4158828"/>
            <a:ext cx="576064" cy="27828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err="1" smtClean="0">
                <a:solidFill>
                  <a:schemeClr val="tx1"/>
                </a:solidFill>
              </a:rPr>
              <a:t>fk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grpSp>
        <p:nvGrpSpPr>
          <p:cNvPr id="57" name="그룹 56"/>
          <p:cNvGrpSpPr/>
          <p:nvPr/>
        </p:nvGrpSpPr>
        <p:grpSpPr>
          <a:xfrm>
            <a:off x="5220072" y="1566540"/>
            <a:ext cx="432048" cy="3677282"/>
            <a:chOff x="5220072" y="1566540"/>
            <a:chExt cx="432048" cy="3677282"/>
          </a:xfrm>
        </p:grpSpPr>
        <p:cxnSp>
          <p:nvCxnSpPr>
            <p:cNvPr id="52" name="직선 연결선 51"/>
            <p:cNvCxnSpPr>
              <a:stCxn id="42" idx="2"/>
            </p:cNvCxnSpPr>
            <p:nvPr/>
          </p:nvCxnSpPr>
          <p:spPr>
            <a:xfrm flipH="1" flipV="1">
              <a:off x="5220072" y="1566540"/>
              <a:ext cx="432048" cy="48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/>
            <p:nvPr/>
          </p:nvCxnSpPr>
          <p:spPr>
            <a:xfrm flipH="1" flipV="1">
              <a:off x="5220072" y="5238948"/>
              <a:ext cx="432048" cy="48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/>
            <p:cNvCxnSpPr/>
            <p:nvPr/>
          </p:nvCxnSpPr>
          <p:spPr>
            <a:xfrm>
              <a:off x="5220072" y="1566540"/>
              <a:ext cx="0" cy="367240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8" name="직선 연결선 57"/>
          <p:cNvCxnSpPr/>
          <p:nvPr/>
        </p:nvCxnSpPr>
        <p:spPr>
          <a:xfrm>
            <a:off x="3131840" y="1998588"/>
            <a:ext cx="0" cy="2160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3275856" y="1998588"/>
            <a:ext cx="0" cy="2160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>
            <a:off x="5508104" y="1494532"/>
            <a:ext cx="0" cy="2160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5436096" y="1494532"/>
            <a:ext cx="0" cy="2160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/>
          <p:nvPr/>
        </p:nvCxnSpPr>
        <p:spPr>
          <a:xfrm flipH="1">
            <a:off x="5364089" y="4158828"/>
            <a:ext cx="288031" cy="1632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/>
          <p:nvPr/>
        </p:nvCxnSpPr>
        <p:spPr>
          <a:xfrm flipH="1">
            <a:off x="5436097" y="5094932"/>
            <a:ext cx="288031" cy="1632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5364088" y="4302844"/>
            <a:ext cx="288032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/>
          <p:nvPr/>
        </p:nvCxnSpPr>
        <p:spPr>
          <a:xfrm>
            <a:off x="5436096" y="5238948"/>
            <a:ext cx="288032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4771" y="0"/>
            <a:ext cx="9144000" cy="168562"/>
          </a:xfrm>
          <a:prstGeom prst="rect">
            <a:avLst/>
          </a:prstGeom>
          <a:solidFill>
            <a:srgbClr val="4EB9A6"/>
          </a:solidFill>
          <a:ln>
            <a:solidFill>
              <a:srgbClr val="4EB9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1619672" y="399579"/>
            <a:ext cx="4660250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sz="2500" dirty="0" smtClean="0">
                <a:latin typeface="Ebrima" pitchFamily="2" charset="0"/>
                <a:cs typeface="Ebrima" pitchFamily="2" charset="0"/>
              </a:rPr>
              <a:t>Customer/Gallery/Order/Flower</a:t>
            </a:r>
            <a:endParaRPr lang="ko-KR" altLang="en-US" sz="2500" dirty="0">
              <a:latin typeface="Ebrima" pitchFamily="2" charset="0"/>
              <a:cs typeface="Ebr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7007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오각형 2"/>
          <p:cNvSpPr/>
          <p:nvPr/>
        </p:nvSpPr>
        <p:spPr>
          <a:xfrm rot="5400000">
            <a:off x="109626" y="303321"/>
            <a:ext cx="1723954" cy="1152130"/>
          </a:xfrm>
          <a:custGeom>
            <a:avLst/>
            <a:gdLst>
              <a:gd name="connsiteX0" fmla="*/ 0 w 1262855"/>
              <a:gd name="connsiteY0" fmla="*/ 0 h 1152128"/>
              <a:gd name="connsiteX1" fmla="*/ 686791 w 1262855"/>
              <a:gd name="connsiteY1" fmla="*/ 0 h 1152128"/>
              <a:gd name="connsiteX2" fmla="*/ 1262855 w 1262855"/>
              <a:gd name="connsiteY2" fmla="*/ 576064 h 1152128"/>
              <a:gd name="connsiteX3" fmla="*/ 686791 w 1262855"/>
              <a:gd name="connsiteY3" fmla="*/ 1152128 h 1152128"/>
              <a:gd name="connsiteX4" fmla="*/ 0 w 1262855"/>
              <a:gd name="connsiteY4" fmla="*/ 1152128 h 1152128"/>
              <a:gd name="connsiteX5" fmla="*/ 0 w 1262855"/>
              <a:gd name="connsiteY5" fmla="*/ 0 h 1152128"/>
              <a:gd name="connsiteX0" fmla="*/ 0 w 1262855"/>
              <a:gd name="connsiteY0" fmla="*/ 0 h 1152128"/>
              <a:gd name="connsiteX1" fmla="*/ 686791 w 1262855"/>
              <a:gd name="connsiteY1" fmla="*/ 0 h 1152128"/>
              <a:gd name="connsiteX2" fmla="*/ 1262855 w 1262855"/>
              <a:gd name="connsiteY2" fmla="*/ 576064 h 1152128"/>
              <a:gd name="connsiteX3" fmla="*/ 825018 w 1262855"/>
              <a:gd name="connsiteY3" fmla="*/ 1152128 h 1152128"/>
              <a:gd name="connsiteX4" fmla="*/ 0 w 1262855"/>
              <a:gd name="connsiteY4" fmla="*/ 1152128 h 1152128"/>
              <a:gd name="connsiteX5" fmla="*/ 0 w 1262855"/>
              <a:gd name="connsiteY5" fmla="*/ 0 h 1152128"/>
              <a:gd name="connsiteX0" fmla="*/ 0 w 1262855"/>
              <a:gd name="connsiteY0" fmla="*/ 1 h 1152129"/>
              <a:gd name="connsiteX1" fmla="*/ 846283 w 1262855"/>
              <a:gd name="connsiteY1" fmla="*/ 0 h 1152129"/>
              <a:gd name="connsiteX2" fmla="*/ 1262855 w 1262855"/>
              <a:gd name="connsiteY2" fmla="*/ 576065 h 1152129"/>
              <a:gd name="connsiteX3" fmla="*/ 825018 w 1262855"/>
              <a:gd name="connsiteY3" fmla="*/ 1152129 h 1152129"/>
              <a:gd name="connsiteX4" fmla="*/ 0 w 1262855"/>
              <a:gd name="connsiteY4" fmla="*/ 1152129 h 1152129"/>
              <a:gd name="connsiteX5" fmla="*/ 0 w 1262855"/>
              <a:gd name="connsiteY5" fmla="*/ 1 h 1152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62855" h="1152129">
                <a:moveTo>
                  <a:pt x="0" y="1"/>
                </a:moveTo>
                <a:lnTo>
                  <a:pt x="846283" y="0"/>
                </a:lnTo>
                <a:lnTo>
                  <a:pt x="1262855" y="576065"/>
                </a:lnTo>
                <a:lnTo>
                  <a:pt x="825018" y="1152129"/>
                </a:lnTo>
                <a:lnTo>
                  <a:pt x="0" y="1152129"/>
                </a:lnTo>
                <a:lnTo>
                  <a:pt x="0" y="1"/>
                </a:lnTo>
                <a:close/>
              </a:path>
            </a:pathLst>
          </a:custGeom>
          <a:solidFill>
            <a:srgbClr val="4EB9A6"/>
          </a:solidFill>
          <a:ln>
            <a:solidFill>
              <a:srgbClr val="4EB9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11561" y="70262"/>
            <a:ext cx="4779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 smtClean="0">
                <a:solidFill>
                  <a:prstClr val="white"/>
                </a:solidFill>
                <a:latin typeface="a장미다방" panose="02020600000000000000" pitchFamily="18" charset="-127"/>
                <a:ea typeface="a장미다방" panose="02020600000000000000" pitchFamily="18" charset="-127"/>
              </a:rPr>
              <a:t>3</a:t>
            </a:r>
            <a:endParaRPr lang="ko-KR" altLang="en-US" sz="2400" b="1" dirty="0">
              <a:solidFill>
                <a:prstClr val="white"/>
              </a:solidFill>
              <a:latin typeface="a장미다방" panose="02020600000000000000" pitchFamily="18" charset="-127"/>
              <a:ea typeface="a장미다방" panose="02020600000000000000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6852951"/>
            <a:ext cx="9144000" cy="168562"/>
          </a:xfrm>
          <a:prstGeom prst="rect">
            <a:avLst/>
          </a:prstGeom>
          <a:solidFill>
            <a:srgbClr val="4EB9A6"/>
          </a:solidFill>
          <a:ln>
            <a:solidFill>
              <a:srgbClr val="4EB9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5940152" y="1638548"/>
          <a:ext cx="2664296" cy="1949206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664296"/>
              </a:tblGrid>
              <a:tr h="3140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smtClean="0"/>
                        <a:t>Review</a:t>
                      </a:r>
                      <a:endParaRPr lang="ko-KR" altLang="en-US" sz="1500" dirty="0"/>
                    </a:p>
                  </a:txBody>
                  <a:tcPr/>
                </a:tc>
              </a:tr>
              <a:tr h="1514866">
                <a:tc>
                  <a:txBody>
                    <a:bodyPr/>
                    <a:lstStyle/>
                    <a:p>
                      <a:pPr latinLnBrk="1">
                        <a:buFontTx/>
                        <a:buChar char="-"/>
                      </a:pPr>
                      <a:r>
                        <a:rPr lang="en-US" altLang="ko-KR" sz="1500" dirty="0" smtClean="0"/>
                        <a:t> </a:t>
                      </a:r>
                      <a:r>
                        <a:rPr lang="en-US" altLang="ko-KR" sz="1500" dirty="0" err="1" smtClean="0"/>
                        <a:t>r_num:int</a:t>
                      </a:r>
                      <a:endParaRPr lang="en-US" altLang="ko-KR" sz="1500" dirty="0" smtClean="0"/>
                    </a:p>
                    <a:p>
                      <a:pPr latinLnBrk="1">
                        <a:buFontTx/>
                        <a:buChar char="-"/>
                      </a:pPr>
                      <a:r>
                        <a:rPr lang="en-US" altLang="ko-KR" sz="1500" dirty="0" smtClean="0"/>
                        <a:t> </a:t>
                      </a:r>
                      <a:r>
                        <a:rPr lang="en-US" altLang="ko-KR" sz="1500" dirty="0" err="1" smtClean="0"/>
                        <a:t>r_id:String</a:t>
                      </a:r>
                      <a:endParaRPr lang="en-US" altLang="ko-KR" sz="1500" dirty="0" smtClean="0"/>
                    </a:p>
                    <a:p>
                      <a:pPr latinLnBrk="1">
                        <a:buFontTx/>
                        <a:buChar char="-"/>
                      </a:pPr>
                      <a:r>
                        <a:rPr lang="en-US" altLang="ko-KR" sz="1500" dirty="0" smtClean="0"/>
                        <a:t> </a:t>
                      </a:r>
                      <a:r>
                        <a:rPr lang="en-US" altLang="ko-KR" sz="1500" dirty="0" err="1" smtClean="0"/>
                        <a:t>r_imgname:String</a:t>
                      </a:r>
                      <a:endParaRPr lang="en-US" altLang="ko-KR" sz="1500" dirty="0" smtClean="0"/>
                    </a:p>
                    <a:p>
                      <a:pPr latinLnBrk="1">
                        <a:buFontTx/>
                        <a:buChar char="-"/>
                      </a:pPr>
                      <a:r>
                        <a:rPr lang="en-US" altLang="ko-KR" sz="1500" dirty="0" smtClean="0"/>
                        <a:t> </a:t>
                      </a:r>
                      <a:r>
                        <a:rPr lang="en-US" altLang="ko-KR" sz="1500" dirty="0" err="1" smtClean="0"/>
                        <a:t>r_subject:String</a:t>
                      </a:r>
                      <a:endParaRPr lang="en-US" altLang="ko-KR" sz="1500" dirty="0" smtClean="0"/>
                    </a:p>
                    <a:p>
                      <a:pPr latinLnBrk="1">
                        <a:buFontTx/>
                        <a:buChar char="-"/>
                      </a:pPr>
                      <a:r>
                        <a:rPr lang="en-US" altLang="ko-KR" sz="1500" baseline="0" dirty="0" smtClean="0"/>
                        <a:t> </a:t>
                      </a:r>
                      <a:r>
                        <a:rPr lang="en-US" altLang="ko-KR" sz="1500" baseline="0" dirty="0" err="1" smtClean="0"/>
                        <a:t>r_content:String</a:t>
                      </a:r>
                      <a:endParaRPr lang="en-US" altLang="ko-KR" sz="1500" baseline="0" dirty="0" smtClean="0"/>
                    </a:p>
                    <a:p>
                      <a:pPr latinLnBrk="1">
                        <a:buFontTx/>
                        <a:buChar char="-"/>
                      </a:pPr>
                      <a:r>
                        <a:rPr lang="en-US" altLang="ko-KR" sz="1500" baseline="0" dirty="0" smtClean="0"/>
                        <a:t> </a:t>
                      </a:r>
                      <a:r>
                        <a:rPr lang="en-US" altLang="ko-KR" sz="1500" baseline="0" dirty="0" err="1" smtClean="0"/>
                        <a:t>r_date:Timestamp</a:t>
                      </a:r>
                      <a:endParaRPr lang="en-US" altLang="ko-KR" sz="1500" dirty="0" smtClean="0"/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5940152" y="4230836"/>
          <a:ext cx="2664296" cy="172693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664296"/>
              </a:tblGrid>
              <a:tr h="49249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smtClean="0"/>
                        <a:t>Review</a:t>
                      </a:r>
                      <a:r>
                        <a:rPr lang="en-US" altLang="ko-KR" sz="1500" baseline="0" dirty="0" smtClean="0"/>
                        <a:t> reply</a:t>
                      </a:r>
                      <a:endParaRPr lang="ko-KR" altLang="en-US" sz="1500" dirty="0"/>
                    </a:p>
                  </a:txBody>
                  <a:tcPr/>
                </a:tc>
              </a:tr>
              <a:tr h="1192380">
                <a:tc>
                  <a:txBody>
                    <a:bodyPr/>
                    <a:lstStyle/>
                    <a:p>
                      <a:pPr latinLnBrk="1">
                        <a:buFontTx/>
                        <a:buChar char="-"/>
                      </a:pPr>
                      <a:r>
                        <a:rPr lang="en-US" altLang="ko-KR" sz="1500" dirty="0" smtClean="0"/>
                        <a:t> </a:t>
                      </a:r>
                      <a:r>
                        <a:rPr lang="en-US" altLang="ko-KR" sz="1500" dirty="0" err="1" smtClean="0"/>
                        <a:t>rp_num:int</a:t>
                      </a:r>
                      <a:endParaRPr lang="en-US" altLang="ko-KR" sz="1500" dirty="0" smtClean="0"/>
                    </a:p>
                    <a:p>
                      <a:pPr latinLnBrk="1">
                        <a:buFontTx/>
                        <a:buChar char="-"/>
                      </a:pPr>
                      <a:r>
                        <a:rPr lang="en-US" altLang="ko-KR" sz="1500" dirty="0" smtClean="0"/>
                        <a:t> </a:t>
                      </a:r>
                      <a:r>
                        <a:rPr lang="en-US" altLang="ko-KR" sz="1500" dirty="0" err="1" smtClean="0"/>
                        <a:t>rp_content:String</a:t>
                      </a:r>
                      <a:endParaRPr lang="en-US" altLang="ko-KR" sz="1500" dirty="0" smtClean="0"/>
                    </a:p>
                    <a:p>
                      <a:pPr latinLnBrk="1">
                        <a:buFontTx/>
                        <a:buChar char="-"/>
                      </a:pPr>
                      <a:r>
                        <a:rPr lang="en-US" altLang="ko-KR" sz="1500" dirty="0" smtClean="0"/>
                        <a:t> </a:t>
                      </a:r>
                      <a:r>
                        <a:rPr lang="en-US" altLang="ko-KR" sz="1500" dirty="0" err="1" smtClean="0"/>
                        <a:t>c_id:String</a:t>
                      </a:r>
                      <a:r>
                        <a:rPr lang="en-US" altLang="ko-KR" sz="1500" dirty="0" smtClean="0"/>
                        <a:t> </a:t>
                      </a:r>
                    </a:p>
                    <a:p>
                      <a:pPr latinLnBrk="1">
                        <a:buFontTx/>
                        <a:buChar char="-"/>
                      </a:pPr>
                      <a:r>
                        <a:rPr lang="en-US" altLang="ko-KR" sz="1500" baseline="0" dirty="0" smtClean="0"/>
                        <a:t> </a:t>
                      </a:r>
                      <a:r>
                        <a:rPr lang="en-US" altLang="ko-KR" sz="1500" baseline="0" dirty="0" err="1" smtClean="0"/>
                        <a:t>rp_date:Date</a:t>
                      </a:r>
                      <a:endParaRPr lang="en-US" altLang="ko-KR" sz="150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500" dirty="0" smtClean="0"/>
                        <a:t> </a:t>
                      </a:r>
                      <a:r>
                        <a:rPr lang="en-US" altLang="ko-KR" sz="1500" dirty="0" err="1" smtClean="0"/>
                        <a:t>r_num:int</a:t>
                      </a:r>
                      <a:endParaRPr lang="en-US" altLang="ko-KR" sz="1500" dirty="0" smtClean="0"/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1259632" y="1998588"/>
          <a:ext cx="2592288" cy="3197038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592288"/>
              </a:tblGrid>
              <a:tr h="44404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smtClean="0"/>
                        <a:t>Customer</a:t>
                      </a:r>
                      <a:endParaRPr lang="ko-KR" altLang="en-US" sz="1500" dirty="0"/>
                    </a:p>
                  </a:txBody>
                  <a:tcPr/>
                </a:tc>
              </a:tr>
              <a:tr h="27529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- </a:t>
                      </a:r>
                      <a:r>
                        <a:rPr lang="en-US" altLang="ko-KR" sz="1500" dirty="0" err="1" smtClean="0"/>
                        <a:t>c_id:String</a:t>
                      </a:r>
                      <a:endParaRPr lang="en-US" altLang="ko-KR" sz="1500" dirty="0" smtClean="0"/>
                    </a:p>
                    <a:p>
                      <a:pPr latinLnBrk="1"/>
                      <a:r>
                        <a:rPr lang="en-US" altLang="ko-KR" sz="1500" dirty="0" smtClean="0"/>
                        <a:t>- </a:t>
                      </a:r>
                      <a:r>
                        <a:rPr lang="en-US" altLang="ko-KR" sz="1500" dirty="0" err="1" smtClean="0"/>
                        <a:t>c_pwd:String</a:t>
                      </a:r>
                      <a:endParaRPr lang="en-US" altLang="ko-KR" sz="1500" dirty="0" smtClean="0"/>
                    </a:p>
                    <a:p>
                      <a:pPr latinLnBrk="1"/>
                      <a:r>
                        <a:rPr lang="en-US" altLang="ko-KR" sz="1500" dirty="0" smtClean="0"/>
                        <a:t>- </a:t>
                      </a:r>
                      <a:r>
                        <a:rPr lang="en-US" altLang="ko-KR" sz="1500" dirty="0" err="1" smtClean="0"/>
                        <a:t>c_name:String</a:t>
                      </a:r>
                      <a:endParaRPr lang="en-US" altLang="ko-KR" sz="1500" dirty="0" smtClean="0"/>
                    </a:p>
                    <a:p>
                      <a:pPr latinLnBrk="1"/>
                      <a:r>
                        <a:rPr lang="en-US" altLang="ko-KR" sz="1500" dirty="0" smtClean="0"/>
                        <a:t>- </a:t>
                      </a:r>
                      <a:r>
                        <a:rPr lang="en-US" altLang="ko-KR" sz="1500" dirty="0" err="1" smtClean="0"/>
                        <a:t>c_addr:String</a:t>
                      </a:r>
                      <a:endParaRPr lang="en-US" altLang="ko-KR" sz="1500" dirty="0" smtClean="0"/>
                    </a:p>
                    <a:p>
                      <a:pPr latinLnBrk="1"/>
                      <a:r>
                        <a:rPr lang="en-US" altLang="ko-KR" sz="1500" dirty="0" smtClean="0"/>
                        <a:t>- </a:t>
                      </a:r>
                      <a:r>
                        <a:rPr lang="en-US" altLang="ko-KR" sz="1500" dirty="0" err="1" smtClean="0"/>
                        <a:t>c_q:String</a:t>
                      </a:r>
                      <a:endParaRPr lang="en-US" altLang="ko-KR" sz="1500" dirty="0" smtClean="0"/>
                    </a:p>
                    <a:p>
                      <a:pPr latinLnBrk="1"/>
                      <a:r>
                        <a:rPr lang="en-US" altLang="ko-KR" sz="1500" dirty="0" smtClean="0"/>
                        <a:t>- </a:t>
                      </a:r>
                      <a:r>
                        <a:rPr lang="en-US" altLang="ko-KR" sz="1500" dirty="0" err="1" smtClean="0"/>
                        <a:t>c_qa:String</a:t>
                      </a:r>
                      <a:endParaRPr lang="en-US" altLang="ko-KR" sz="1500" dirty="0" smtClean="0"/>
                    </a:p>
                    <a:p>
                      <a:pPr latinLnBrk="1"/>
                      <a:r>
                        <a:rPr lang="en-US" altLang="ko-KR" sz="1500" dirty="0" smtClean="0"/>
                        <a:t>- </a:t>
                      </a:r>
                      <a:r>
                        <a:rPr lang="en-US" altLang="ko-KR" sz="1500" dirty="0" err="1" smtClean="0"/>
                        <a:t>c_phone:String</a:t>
                      </a:r>
                      <a:endParaRPr lang="en-US" altLang="ko-KR" sz="1500" dirty="0" smtClean="0"/>
                    </a:p>
                    <a:p>
                      <a:pPr latinLnBrk="1"/>
                      <a:r>
                        <a:rPr lang="en-US" altLang="ko-KR" sz="1500" dirty="0" smtClean="0"/>
                        <a:t>- </a:t>
                      </a:r>
                      <a:r>
                        <a:rPr lang="en-US" altLang="ko-KR" sz="1500" dirty="0" err="1" smtClean="0"/>
                        <a:t>c_email:String</a:t>
                      </a:r>
                      <a:endParaRPr lang="en-US" altLang="ko-KR" sz="1500" dirty="0" smtClean="0"/>
                    </a:p>
                    <a:p>
                      <a:pPr latinLnBrk="1"/>
                      <a:r>
                        <a:rPr lang="en-US" altLang="ko-KR" sz="1500" dirty="0" smtClean="0"/>
                        <a:t>- </a:t>
                      </a:r>
                      <a:r>
                        <a:rPr lang="en-US" altLang="ko-KR" sz="1500" dirty="0" err="1" smtClean="0"/>
                        <a:t>mileage:int</a:t>
                      </a:r>
                      <a:endParaRPr lang="en-US" altLang="ko-KR" sz="1500" dirty="0" smtClean="0"/>
                    </a:p>
                    <a:p>
                      <a:pPr latinLnBrk="1"/>
                      <a:r>
                        <a:rPr lang="en-US" altLang="ko-KR" sz="1500" dirty="0" smtClean="0"/>
                        <a:t>- </a:t>
                      </a:r>
                      <a:r>
                        <a:rPr lang="en-US" altLang="ko-KR" sz="1500" dirty="0" err="1" smtClean="0"/>
                        <a:t>c_ocount:int</a:t>
                      </a:r>
                      <a:endParaRPr lang="en-US" altLang="ko-KR" sz="1500" dirty="0" smtClean="0"/>
                    </a:p>
                    <a:p>
                      <a:pPr latinLnBrk="1"/>
                      <a:r>
                        <a:rPr lang="en-US" altLang="ko-KR" sz="1500" dirty="0" smtClean="0"/>
                        <a:t>- </a:t>
                      </a:r>
                      <a:r>
                        <a:rPr lang="en-US" altLang="ko-KR" sz="1500" dirty="0" err="1" smtClean="0"/>
                        <a:t>c_level:int</a:t>
                      </a:r>
                      <a:endParaRPr lang="en-US" altLang="ko-KR" sz="1500" dirty="0" smtClean="0"/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" name="타원 9"/>
          <p:cNvSpPr/>
          <p:nvPr/>
        </p:nvSpPr>
        <p:spPr>
          <a:xfrm>
            <a:off x="755576" y="2430636"/>
            <a:ext cx="576064" cy="27828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err="1" smtClean="0">
                <a:solidFill>
                  <a:schemeClr val="tx1"/>
                </a:solidFill>
              </a:rPr>
              <a:t>pk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5436096" y="1998588"/>
            <a:ext cx="576064" cy="27828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err="1" smtClean="0">
                <a:solidFill>
                  <a:schemeClr val="tx1"/>
                </a:solidFill>
              </a:rPr>
              <a:t>pk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5436096" y="4734892"/>
            <a:ext cx="576064" cy="27828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err="1" smtClean="0">
                <a:solidFill>
                  <a:schemeClr val="tx1"/>
                </a:solidFill>
              </a:rPr>
              <a:t>pk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5436096" y="2286620"/>
            <a:ext cx="576064" cy="27828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err="1" smtClean="0">
                <a:solidFill>
                  <a:schemeClr val="tx1"/>
                </a:solidFill>
              </a:rPr>
              <a:t>fk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5436096" y="5166940"/>
            <a:ext cx="576064" cy="27828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err="1" smtClean="0">
                <a:solidFill>
                  <a:schemeClr val="tx1"/>
                </a:solidFill>
              </a:rPr>
              <a:t>fk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5436096" y="5680744"/>
            <a:ext cx="576064" cy="27828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err="1" smtClean="0">
                <a:solidFill>
                  <a:schemeClr val="tx1"/>
                </a:solidFill>
              </a:rPr>
              <a:t>fk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5004048" y="2142604"/>
            <a:ext cx="432048" cy="3677282"/>
            <a:chOff x="5220072" y="1566540"/>
            <a:chExt cx="432048" cy="3677282"/>
          </a:xfrm>
        </p:grpSpPr>
        <p:cxnSp>
          <p:nvCxnSpPr>
            <p:cNvPr id="17" name="직선 연결선 16"/>
            <p:cNvCxnSpPr/>
            <p:nvPr/>
          </p:nvCxnSpPr>
          <p:spPr>
            <a:xfrm flipH="1" flipV="1">
              <a:off x="5220072" y="1566540"/>
              <a:ext cx="432048" cy="48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 flipH="1" flipV="1">
              <a:off x="5220072" y="5238948"/>
              <a:ext cx="432048" cy="48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>
              <a:off x="5220072" y="1566540"/>
              <a:ext cx="0" cy="367240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그룹 19"/>
          <p:cNvGrpSpPr/>
          <p:nvPr/>
        </p:nvGrpSpPr>
        <p:grpSpPr>
          <a:xfrm>
            <a:off x="2555776" y="2574652"/>
            <a:ext cx="2880320" cy="2736304"/>
            <a:chOff x="2555776" y="1556792"/>
            <a:chExt cx="2520280" cy="3024336"/>
          </a:xfrm>
        </p:grpSpPr>
        <p:cxnSp>
          <p:nvCxnSpPr>
            <p:cNvPr id="21" name="직선 연결선 20"/>
            <p:cNvCxnSpPr/>
            <p:nvPr/>
          </p:nvCxnSpPr>
          <p:spPr>
            <a:xfrm>
              <a:off x="2555776" y="1556792"/>
              <a:ext cx="129614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>
            <a:xfrm>
              <a:off x="3851920" y="1556792"/>
              <a:ext cx="0" cy="302433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>
              <a:off x="3851920" y="4581128"/>
              <a:ext cx="122413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직선 연결선 23"/>
          <p:cNvCxnSpPr/>
          <p:nvPr/>
        </p:nvCxnSpPr>
        <p:spPr>
          <a:xfrm>
            <a:off x="2843808" y="2502644"/>
            <a:ext cx="0" cy="2160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2915816" y="2502644"/>
            <a:ext cx="0" cy="2160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5364088" y="2070596"/>
            <a:ext cx="0" cy="2160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5292080" y="2070596"/>
            <a:ext cx="0" cy="2160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H="1">
            <a:off x="5148065" y="5147659"/>
            <a:ext cx="288031" cy="1632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flipH="1">
            <a:off x="5148065" y="5651715"/>
            <a:ext cx="288031" cy="1632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5148064" y="5310956"/>
            <a:ext cx="288032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5148064" y="5815012"/>
            <a:ext cx="288032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꺾인 연결선 32"/>
          <p:cNvCxnSpPr/>
          <p:nvPr/>
        </p:nvCxnSpPr>
        <p:spPr>
          <a:xfrm flipV="1">
            <a:off x="2987824" y="2430636"/>
            <a:ext cx="2376264" cy="144016"/>
          </a:xfrm>
          <a:prstGeom prst="bentConnector3">
            <a:avLst>
              <a:gd name="adj1" fmla="val 64965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 flipH="1">
            <a:off x="5076056" y="2286620"/>
            <a:ext cx="288031" cy="1632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5076056" y="2430636"/>
            <a:ext cx="288032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4771" y="0"/>
            <a:ext cx="9144000" cy="168562"/>
          </a:xfrm>
          <a:prstGeom prst="rect">
            <a:avLst/>
          </a:prstGeom>
          <a:solidFill>
            <a:srgbClr val="4EB9A6"/>
          </a:solidFill>
          <a:ln>
            <a:solidFill>
              <a:srgbClr val="4EB9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1619672" y="399579"/>
            <a:ext cx="145264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sz="3200" dirty="0" smtClean="0">
                <a:latin typeface="Ebrima" pitchFamily="2" charset="0"/>
                <a:cs typeface="Ebrima" pitchFamily="2" charset="0"/>
              </a:rPr>
              <a:t>Review</a:t>
            </a:r>
            <a:endParaRPr lang="ko-KR" altLang="en-US" sz="3200" dirty="0">
              <a:latin typeface="Ebrima" pitchFamily="2" charset="0"/>
              <a:cs typeface="Ebr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6776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오각형 2"/>
          <p:cNvSpPr/>
          <p:nvPr/>
        </p:nvSpPr>
        <p:spPr>
          <a:xfrm rot="5400000">
            <a:off x="109626" y="303321"/>
            <a:ext cx="1723954" cy="1152130"/>
          </a:xfrm>
          <a:custGeom>
            <a:avLst/>
            <a:gdLst>
              <a:gd name="connsiteX0" fmla="*/ 0 w 1262855"/>
              <a:gd name="connsiteY0" fmla="*/ 0 h 1152128"/>
              <a:gd name="connsiteX1" fmla="*/ 686791 w 1262855"/>
              <a:gd name="connsiteY1" fmla="*/ 0 h 1152128"/>
              <a:gd name="connsiteX2" fmla="*/ 1262855 w 1262855"/>
              <a:gd name="connsiteY2" fmla="*/ 576064 h 1152128"/>
              <a:gd name="connsiteX3" fmla="*/ 686791 w 1262855"/>
              <a:gd name="connsiteY3" fmla="*/ 1152128 h 1152128"/>
              <a:gd name="connsiteX4" fmla="*/ 0 w 1262855"/>
              <a:gd name="connsiteY4" fmla="*/ 1152128 h 1152128"/>
              <a:gd name="connsiteX5" fmla="*/ 0 w 1262855"/>
              <a:gd name="connsiteY5" fmla="*/ 0 h 1152128"/>
              <a:gd name="connsiteX0" fmla="*/ 0 w 1262855"/>
              <a:gd name="connsiteY0" fmla="*/ 0 h 1152128"/>
              <a:gd name="connsiteX1" fmla="*/ 686791 w 1262855"/>
              <a:gd name="connsiteY1" fmla="*/ 0 h 1152128"/>
              <a:gd name="connsiteX2" fmla="*/ 1262855 w 1262855"/>
              <a:gd name="connsiteY2" fmla="*/ 576064 h 1152128"/>
              <a:gd name="connsiteX3" fmla="*/ 825018 w 1262855"/>
              <a:gd name="connsiteY3" fmla="*/ 1152128 h 1152128"/>
              <a:gd name="connsiteX4" fmla="*/ 0 w 1262855"/>
              <a:gd name="connsiteY4" fmla="*/ 1152128 h 1152128"/>
              <a:gd name="connsiteX5" fmla="*/ 0 w 1262855"/>
              <a:gd name="connsiteY5" fmla="*/ 0 h 1152128"/>
              <a:gd name="connsiteX0" fmla="*/ 0 w 1262855"/>
              <a:gd name="connsiteY0" fmla="*/ 1 h 1152129"/>
              <a:gd name="connsiteX1" fmla="*/ 846283 w 1262855"/>
              <a:gd name="connsiteY1" fmla="*/ 0 h 1152129"/>
              <a:gd name="connsiteX2" fmla="*/ 1262855 w 1262855"/>
              <a:gd name="connsiteY2" fmla="*/ 576065 h 1152129"/>
              <a:gd name="connsiteX3" fmla="*/ 825018 w 1262855"/>
              <a:gd name="connsiteY3" fmla="*/ 1152129 h 1152129"/>
              <a:gd name="connsiteX4" fmla="*/ 0 w 1262855"/>
              <a:gd name="connsiteY4" fmla="*/ 1152129 h 1152129"/>
              <a:gd name="connsiteX5" fmla="*/ 0 w 1262855"/>
              <a:gd name="connsiteY5" fmla="*/ 1 h 1152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62855" h="1152129">
                <a:moveTo>
                  <a:pt x="0" y="1"/>
                </a:moveTo>
                <a:lnTo>
                  <a:pt x="846283" y="0"/>
                </a:lnTo>
                <a:lnTo>
                  <a:pt x="1262855" y="576065"/>
                </a:lnTo>
                <a:lnTo>
                  <a:pt x="825018" y="1152129"/>
                </a:lnTo>
                <a:lnTo>
                  <a:pt x="0" y="1152129"/>
                </a:lnTo>
                <a:lnTo>
                  <a:pt x="0" y="1"/>
                </a:lnTo>
                <a:close/>
              </a:path>
            </a:pathLst>
          </a:custGeom>
          <a:solidFill>
            <a:srgbClr val="4EB9A6"/>
          </a:solidFill>
          <a:ln>
            <a:solidFill>
              <a:srgbClr val="4EB9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11561" y="70262"/>
            <a:ext cx="4779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 smtClean="0">
                <a:solidFill>
                  <a:prstClr val="white"/>
                </a:solidFill>
                <a:latin typeface="a장미다방" panose="02020600000000000000" pitchFamily="18" charset="-127"/>
                <a:ea typeface="a장미다방" panose="02020600000000000000" pitchFamily="18" charset="-127"/>
              </a:rPr>
              <a:t>3</a:t>
            </a:r>
            <a:endParaRPr lang="ko-KR" altLang="en-US" sz="2400" b="1" dirty="0">
              <a:solidFill>
                <a:prstClr val="white"/>
              </a:solidFill>
              <a:latin typeface="a장미다방" panose="02020600000000000000" pitchFamily="18" charset="-127"/>
              <a:ea typeface="a장미다방" panose="02020600000000000000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6852951"/>
            <a:ext cx="9144000" cy="168562"/>
          </a:xfrm>
          <a:prstGeom prst="rect">
            <a:avLst/>
          </a:prstGeom>
          <a:solidFill>
            <a:srgbClr val="4EB9A6"/>
          </a:solidFill>
          <a:ln>
            <a:solidFill>
              <a:srgbClr val="4EB9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5580112" y="1926580"/>
          <a:ext cx="2664296" cy="151570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664296"/>
              </a:tblGrid>
              <a:tr h="5098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smtClean="0"/>
                        <a:t>Weekly</a:t>
                      </a:r>
                      <a:endParaRPr lang="ko-KR" altLang="en-US" sz="1500" dirty="0"/>
                    </a:p>
                  </a:txBody>
                  <a:tcPr/>
                </a:tc>
              </a:tr>
              <a:tr h="1002306">
                <a:tc>
                  <a:txBody>
                    <a:bodyPr/>
                    <a:lstStyle/>
                    <a:p>
                      <a:pPr latinLnBrk="1">
                        <a:buFontTx/>
                        <a:buChar char="-"/>
                      </a:pPr>
                      <a:r>
                        <a:rPr lang="en-US" altLang="ko-KR" sz="1500" baseline="0" dirty="0" smtClean="0"/>
                        <a:t> </a:t>
                      </a:r>
                      <a:r>
                        <a:rPr lang="en-US" altLang="ko-KR" sz="1500" baseline="0" dirty="0" err="1" smtClean="0"/>
                        <a:t>w_num:int</a:t>
                      </a:r>
                      <a:endParaRPr lang="en-US" altLang="ko-KR" sz="1500" baseline="0" dirty="0" smtClean="0"/>
                    </a:p>
                    <a:p>
                      <a:pPr latinLnBrk="1">
                        <a:buFontTx/>
                        <a:buChar char="-"/>
                      </a:pPr>
                      <a:r>
                        <a:rPr lang="en-US" altLang="ko-KR" sz="1500" baseline="0" dirty="0" smtClean="0"/>
                        <a:t> </a:t>
                      </a:r>
                      <a:r>
                        <a:rPr lang="en-US" altLang="ko-KR" sz="1500" baseline="0" dirty="0" err="1" smtClean="0"/>
                        <a:t>w_title:String</a:t>
                      </a:r>
                      <a:endParaRPr lang="en-US" altLang="ko-KR" sz="1500" baseline="0" dirty="0" smtClean="0"/>
                    </a:p>
                    <a:p>
                      <a:pPr latinLnBrk="1">
                        <a:buFontTx/>
                        <a:buChar char="-"/>
                      </a:pPr>
                      <a:r>
                        <a:rPr lang="en-US" altLang="ko-KR" sz="1500" baseline="0" dirty="0" smtClean="0"/>
                        <a:t> </a:t>
                      </a:r>
                      <a:r>
                        <a:rPr lang="en-US" altLang="ko-KR" sz="1500" baseline="0" dirty="0" err="1" smtClean="0"/>
                        <a:t>w_content:String</a:t>
                      </a:r>
                      <a:endParaRPr lang="en-US" altLang="ko-KR" sz="1500" baseline="0" dirty="0" smtClean="0"/>
                    </a:p>
                    <a:p>
                      <a:pPr latinLnBrk="1">
                        <a:buFontTx/>
                        <a:buChar char="-"/>
                      </a:pPr>
                      <a:r>
                        <a:rPr lang="en-US" altLang="ko-KR" sz="1500" baseline="0" dirty="0" smtClean="0"/>
                        <a:t> </a:t>
                      </a:r>
                      <a:r>
                        <a:rPr lang="en-US" altLang="ko-KR" sz="1500" baseline="0" dirty="0" err="1" smtClean="0"/>
                        <a:t>w_imgname:String</a:t>
                      </a:r>
                      <a:endParaRPr lang="en-US" altLang="ko-KR" sz="1500" baseline="0" dirty="0" smtClean="0"/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5580112" y="4086820"/>
          <a:ext cx="2664296" cy="1781009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664296"/>
              </a:tblGrid>
              <a:tr h="33693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smtClean="0"/>
                        <a:t>Weekly</a:t>
                      </a:r>
                      <a:r>
                        <a:rPr lang="en-US" altLang="ko-KR" sz="1500" baseline="0" dirty="0" smtClean="0"/>
                        <a:t> reply</a:t>
                      </a:r>
                      <a:endParaRPr lang="ko-KR" altLang="en-US" sz="1500" dirty="0"/>
                    </a:p>
                  </a:txBody>
                  <a:tcPr/>
                </a:tc>
              </a:tr>
              <a:tr h="1346669">
                <a:tc>
                  <a:txBody>
                    <a:bodyPr/>
                    <a:lstStyle/>
                    <a:p>
                      <a:pPr latinLnBrk="1">
                        <a:buFontTx/>
                        <a:buChar char="-"/>
                      </a:pPr>
                      <a:r>
                        <a:rPr lang="en-US" altLang="ko-KR" sz="1500" baseline="0" dirty="0" smtClean="0"/>
                        <a:t> </a:t>
                      </a:r>
                      <a:r>
                        <a:rPr lang="en-US" altLang="ko-KR" sz="1500" baseline="0" dirty="0" err="1" smtClean="0"/>
                        <a:t>wre_num:int</a:t>
                      </a:r>
                      <a:endParaRPr lang="en-US" altLang="ko-KR" sz="1500" baseline="0" dirty="0" smtClean="0"/>
                    </a:p>
                    <a:p>
                      <a:pPr latinLnBrk="1">
                        <a:buFontTx/>
                        <a:buChar char="-"/>
                      </a:pPr>
                      <a:r>
                        <a:rPr lang="en-US" altLang="ko-KR" sz="1500" baseline="0" dirty="0" smtClean="0"/>
                        <a:t> </a:t>
                      </a:r>
                      <a:r>
                        <a:rPr lang="en-US" altLang="ko-KR" sz="1500" baseline="0" dirty="0" err="1" smtClean="0"/>
                        <a:t>wre_date:Date</a:t>
                      </a:r>
                      <a:endParaRPr lang="en-US" altLang="ko-KR" sz="1500" baseline="0" dirty="0" smtClean="0"/>
                    </a:p>
                    <a:p>
                      <a:pPr latinLnBrk="1">
                        <a:buFontTx/>
                        <a:buChar char="-"/>
                      </a:pPr>
                      <a:r>
                        <a:rPr lang="en-US" altLang="ko-KR" sz="1500" baseline="0" dirty="0" smtClean="0"/>
                        <a:t> </a:t>
                      </a:r>
                      <a:r>
                        <a:rPr lang="en-US" altLang="ko-KR" sz="1500" baseline="0" dirty="0" err="1" smtClean="0"/>
                        <a:t>c_id:String</a:t>
                      </a:r>
                      <a:endParaRPr lang="en-US" altLang="ko-KR" sz="1500" baseline="0" dirty="0" smtClean="0"/>
                    </a:p>
                    <a:p>
                      <a:pPr latinLnBrk="1">
                        <a:buFontTx/>
                        <a:buChar char="-"/>
                      </a:pPr>
                      <a:r>
                        <a:rPr lang="en-US" altLang="ko-KR" sz="1500" baseline="0" dirty="0" smtClean="0"/>
                        <a:t> </a:t>
                      </a:r>
                      <a:r>
                        <a:rPr lang="en-US" altLang="ko-KR" sz="1500" baseline="0" dirty="0" err="1" smtClean="0"/>
                        <a:t>wre_content:String</a:t>
                      </a:r>
                      <a:endParaRPr lang="en-US" altLang="ko-KR" sz="1500" baseline="0" dirty="0" smtClean="0"/>
                    </a:p>
                    <a:p>
                      <a:pPr latinLnBrk="1">
                        <a:buFontTx/>
                        <a:buChar char="-"/>
                      </a:pPr>
                      <a:r>
                        <a:rPr lang="en-US" altLang="ko-KR" sz="1500" baseline="0" dirty="0" smtClean="0"/>
                        <a:t> </a:t>
                      </a:r>
                      <a:r>
                        <a:rPr lang="en-US" altLang="ko-KR" sz="1500" baseline="0" dirty="0" err="1" smtClean="0"/>
                        <a:t>w_num:int</a:t>
                      </a:r>
                      <a:endParaRPr lang="en-US" altLang="ko-KR" sz="1500" dirty="0" smtClean="0"/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1187624" y="2142604"/>
          <a:ext cx="2592288" cy="3135239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592288"/>
              </a:tblGrid>
              <a:tr h="4354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smtClean="0"/>
                        <a:t>Customer</a:t>
                      </a:r>
                      <a:endParaRPr lang="ko-KR" altLang="en-US" sz="1500" dirty="0"/>
                    </a:p>
                  </a:txBody>
                  <a:tcPr/>
                </a:tc>
              </a:tr>
              <a:tr h="269977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- </a:t>
                      </a:r>
                      <a:r>
                        <a:rPr lang="en-US" altLang="ko-KR" sz="1500" dirty="0" err="1" smtClean="0"/>
                        <a:t>c_id:String</a:t>
                      </a:r>
                      <a:endParaRPr lang="en-US" altLang="ko-KR" sz="1500" dirty="0" smtClean="0"/>
                    </a:p>
                    <a:p>
                      <a:pPr latinLnBrk="1"/>
                      <a:r>
                        <a:rPr lang="en-US" altLang="ko-KR" sz="1500" dirty="0" smtClean="0"/>
                        <a:t>- </a:t>
                      </a:r>
                      <a:r>
                        <a:rPr lang="en-US" altLang="ko-KR" sz="1500" dirty="0" err="1" smtClean="0"/>
                        <a:t>c_pwd:String</a:t>
                      </a:r>
                      <a:endParaRPr lang="en-US" altLang="ko-KR" sz="1500" dirty="0" smtClean="0"/>
                    </a:p>
                    <a:p>
                      <a:pPr latinLnBrk="1"/>
                      <a:r>
                        <a:rPr lang="en-US" altLang="ko-KR" sz="1500" dirty="0" smtClean="0"/>
                        <a:t>- </a:t>
                      </a:r>
                      <a:r>
                        <a:rPr lang="en-US" altLang="ko-KR" sz="1500" dirty="0" err="1" smtClean="0"/>
                        <a:t>c_name:String</a:t>
                      </a:r>
                      <a:endParaRPr lang="en-US" altLang="ko-KR" sz="1500" dirty="0" smtClean="0"/>
                    </a:p>
                    <a:p>
                      <a:pPr latinLnBrk="1"/>
                      <a:r>
                        <a:rPr lang="en-US" altLang="ko-KR" sz="1500" dirty="0" smtClean="0"/>
                        <a:t>- </a:t>
                      </a:r>
                      <a:r>
                        <a:rPr lang="en-US" altLang="ko-KR" sz="1500" dirty="0" err="1" smtClean="0"/>
                        <a:t>c_addr:String</a:t>
                      </a:r>
                      <a:endParaRPr lang="en-US" altLang="ko-KR" sz="1500" dirty="0" smtClean="0"/>
                    </a:p>
                    <a:p>
                      <a:pPr latinLnBrk="1"/>
                      <a:r>
                        <a:rPr lang="en-US" altLang="ko-KR" sz="1500" dirty="0" smtClean="0"/>
                        <a:t>- </a:t>
                      </a:r>
                      <a:r>
                        <a:rPr lang="en-US" altLang="ko-KR" sz="1500" dirty="0" err="1" smtClean="0"/>
                        <a:t>c_q:String</a:t>
                      </a:r>
                      <a:endParaRPr lang="en-US" altLang="ko-KR" sz="1500" dirty="0" smtClean="0"/>
                    </a:p>
                    <a:p>
                      <a:pPr latinLnBrk="1"/>
                      <a:r>
                        <a:rPr lang="en-US" altLang="ko-KR" sz="1500" dirty="0" smtClean="0"/>
                        <a:t>- </a:t>
                      </a:r>
                      <a:r>
                        <a:rPr lang="en-US" altLang="ko-KR" sz="1500" dirty="0" err="1" smtClean="0"/>
                        <a:t>c_qa:String</a:t>
                      </a:r>
                      <a:endParaRPr lang="en-US" altLang="ko-KR" sz="1500" dirty="0" smtClean="0"/>
                    </a:p>
                    <a:p>
                      <a:pPr latinLnBrk="1"/>
                      <a:r>
                        <a:rPr lang="en-US" altLang="ko-KR" sz="1500" dirty="0" smtClean="0"/>
                        <a:t>- </a:t>
                      </a:r>
                      <a:r>
                        <a:rPr lang="en-US" altLang="ko-KR" sz="1500" dirty="0" err="1" smtClean="0"/>
                        <a:t>c_phone:String</a:t>
                      </a:r>
                      <a:endParaRPr lang="en-US" altLang="ko-KR" sz="1500" dirty="0" smtClean="0"/>
                    </a:p>
                    <a:p>
                      <a:pPr latinLnBrk="1"/>
                      <a:r>
                        <a:rPr lang="en-US" altLang="ko-KR" sz="1500" dirty="0" smtClean="0"/>
                        <a:t>- </a:t>
                      </a:r>
                      <a:r>
                        <a:rPr lang="en-US" altLang="ko-KR" sz="1500" dirty="0" err="1" smtClean="0"/>
                        <a:t>c_email:String</a:t>
                      </a:r>
                      <a:endParaRPr lang="en-US" altLang="ko-KR" sz="1500" dirty="0" smtClean="0"/>
                    </a:p>
                    <a:p>
                      <a:pPr latinLnBrk="1"/>
                      <a:r>
                        <a:rPr lang="en-US" altLang="ko-KR" sz="1500" dirty="0" smtClean="0"/>
                        <a:t>- </a:t>
                      </a:r>
                      <a:r>
                        <a:rPr lang="en-US" altLang="ko-KR" sz="1500" dirty="0" err="1" smtClean="0"/>
                        <a:t>mileage:int</a:t>
                      </a:r>
                      <a:endParaRPr lang="en-US" altLang="ko-KR" sz="1500" dirty="0" smtClean="0"/>
                    </a:p>
                    <a:p>
                      <a:pPr latinLnBrk="1"/>
                      <a:r>
                        <a:rPr lang="en-US" altLang="ko-KR" sz="1500" dirty="0" smtClean="0"/>
                        <a:t>- </a:t>
                      </a:r>
                      <a:r>
                        <a:rPr lang="en-US" altLang="ko-KR" sz="1500" dirty="0" err="1" smtClean="0"/>
                        <a:t>c_ocount:int</a:t>
                      </a:r>
                      <a:endParaRPr lang="en-US" altLang="ko-KR" sz="1500" dirty="0" smtClean="0"/>
                    </a:p>
                    <a:p>
                      <a:pPr latinLnBrk="1"/>
                      <a:r>
                        <a:rPr lang="en-US" altLang="ko-KR" sz="1500" dirty="0" smtClean="0"/>
                        <a:t>- </a:t>
                      </a:r>
                      <a:r>
                        <a:rPr lang="en-US" altLang="ko-KR" sz="1500" dirty="0" err="1" smtClean="0"/>
                        <a:t>c_level:int</a:t>
                      </a:r>
                      <a:endParaRPr lang="en-US" altLang="ko-KR" sz="1500" dirty="0" smtClean="0"/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" name="타원 9"/>
          <p:cNvSpPr/>
          <p:nvPr/>
        </p:nvSpPr>
        <p:spPr>
          <a:xfrm>
            <a:off x="683568" y="2574652"/>
            <a:ext cx="576064" cy="27828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err="1" smtClean="0">
                <a:solidFill>
                  <a:schemeClr val="tx1"/>
                </a:solidFill>
              </a:rPr>
              <a:t>pk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5076056" y="2430636"/>
            <a:ext cx="576064" cy="27828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err="1" smtClean="0">
                <a:solidFill>
                  <a:schemeClr val="tx1"/>
                </a:solidFill>
              </a:rPr>
              <a:t>pk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5076056" y="4518868"/>
            <a:ext cx="576064" cy="27828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err="1" smtClean="0">
                <a:solidFill>
                  <a:schemeClr val="tx1"/>
                </a:solidFill>
              </a:rPr>
              <a:t>pk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5076056" y="4960664"/>
            <a:ext cx="576064" cy="27828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err="1" smtClean="0">
                <a:solidFill>
                  <a:schemeClr val="tx1"/>
                </a:solidFill>
              </a:rPr>
              <a:t>fk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5076056" y="5464720"/>
            <a:ext cx="576064" cy="27828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err="1" smtClean="0">
                <a:solidFill>
                  <a:schemeClr val="tx1"/>
                </a:solidFill>
              </a:rPr>
              <a:t>fk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2339752" y="2718668"/>
            <a:ext cx="2736304" cy="2376264"/>
            <a:chOff x="2339752" y="2718668"/>
            <a:chExt cx="2736304" cy="2376264"/>
          </a:xfrm>
        </p:grpSpPr>
        <p:cxnSp>
          <p:nvCxnSpPr>
            <p:cNvPr id="16" name="직선 연결선 15"/>
            <p:cNvCxnSpPr/>
            <p:nvPr/>
          </p:nvCxnSpPr>
          <p:spPr>
            <a:xfrm>
              <a:off x="2339752" y="2718668"/>
              <a:ext cx="216024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4499992" y="2718668"/>
              <a:ext cx="0" cy="237626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4499992" y="5094932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직선 연결선 23"/>
          <p:cNvCxnSpPr/>
          <p:nvPr/>
        </p:nvCxnSpPr>
        <p:spPr>
          <a:xfrm>
            <a:off x="2627784" y="2646660"/>
            <a:ext cx="0" cy="2160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2699792" y="2646660"/>
            <a:ext cx="0" cy="2160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그룹 25"/>
          <p:cNvGrpSpPr/>
          <p:nvPr/>
        </p:nvGrpSpPr>
        <p:grpSpPr>
          <a:xfrm>
            <a:off x="4716016" y="2574652"/>
            <a:ext cx="360040" cy="3024336"/>
            <a:chOff x="5220072" y="1566540"/>
            <a:chExt cx="432048" cy="3677282"/>
          </a:xfrm>
        </p:grpSpPr>
        <p:cxnSp>
          <p:nvCxnSpPr>
            <p:cNvPr id="27" name="직선 연결선 26"/>
            <p:cNvCxnSpPr/>
            <p:nvPr/>
          </p:nvCxnSpPr>
          <p:spPr>
            <a:xfrm flipH="1" flipV="1">
              <a:off x="5220072" y="1566540"/>
              <a:ext cx="432048" cy="48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 flipH="1" flipV="1">
              <a:off x="5220072" y="5238948"/>
              <a:ext cx="432048" cy="48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5220072" y="1566540"/>
              <a:ext cx="0" cy="367240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0" name="직선 연결선 29"/>
          <p:cNvCxnSpPr/>
          <p:nvPr/>
        </p:nvCxnSpPr>
        <p:spPr>
          <a:xfrm>
            <a:off x="5004048" y="2502644"/>
            <a:ext cx="0" cy="2160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4932040" y="2502644"/>
            <a:ext cx="0" cy="2160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flipH="1">
            <a:off x="4788024" y="5454972"/>
            <a:ext cx="288031" cy="1632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4788024" y="5598988"/>
            <a:ext cx="288032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 flipH="1">
            <a:off x="4860033" y="4931635"/>
            <a:ext cx="288031" cy="1632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4860032" y="5094932"/>
            <a:ext cx="288032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4771" y="0"/>
            <a:ext cx="9144000" cy="168562"/>
          </a:xfrm>
          <a:prstGeom prst="rect">
            <a:avLst/>
          </a:prstGeom>
          <a:solidFill>
            <a:srgbClr val="4EB9A6"/>
          </a:solidFill>
          <a:ln>
            <a:solidFill>
              <a:srgbClr val="4EB9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1619672" y="399579"/>
            <a:ext cx="149912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sz="3200" dirty="0" smtClean="0">
                <a:latin typeface="Ebrima" pitchFamily="2" charset="0"/>
                <a:cs typeface="Ebrima" pitchFamily="2" charset="0"/>
              </a:rPr>
              <a:t>Weekly</a:t>
            </a:r>
            <a:endParaRPr lang="ko-KR" altLang="en-US" sz="3200" dirty="0">
              <a:latin typeface="Ebrima" pitchFamily="2" charset="0"/>
              <a:cs typeface="Ebr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6776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오각형 2"/>
          <p:cNvSpPr/>
          <p:nvPr/>
        </p:nvSpPr>
        <p:spPr>
          <a:xfrm rot="5400000">
            <a:off x="109626" y="303321"/>
            <a:ext cx="1723954" cy="1152130"/>
          </a:xfrm>
          <a:custGeom>
            <a:avLst/>
            <a:gdLst>
              <a:gd name="connsiteX0" fmla="*/ 0 w 1262855"/>
              <a:gd name="connsiteY0" fmla="*/ 0 h 1152128"/>
              <a:gd name="connsiteX1" fmla="*/ 686791 w 1262855"/>
              <a:gd name="connsiteY1" fmla="*/ 0 h 1152128"/>
              <a:gd name="connsiteX2" fmla="*/ 1262855 w 1262855"/>
              <a:gd name="connsiteY2" fmla="*/ 576064 h 1152128"/>
              <a:gd name="connsiteX3" fmla="*/ 686791 w 1262855"/>
              <a:gd name="connsiteY3" fmla="*/ 1152128 h 1152128"/>
              <a:gd name="connsiteX4" fmla="*/ 0 w 1262855"/>
              <a:gd name="connsiteY4" fmla="*/ 1152128 h 1152128"/>
              <a:gd name="connsiteX5" fmla="*/ 0 w 1262855"/>
              <a:gd name="connsiteY5" fmla="*/ 0 h 1152128"/>
              <a:gd name="connsiteX0" fmla="*/ 0 w 1262855"/>
              <a:gd name="connsiteY0" fmla="*/ 0 h 1152128"/>
              <a:gd name="connsiteX1" fmla="*/ 686791 w 1262855"/>
              <a:gd name="connsiteY1" fmla="*/ 0 h 1152128"/>
              <a:gd name="connsiteX2" fmla="*/ 1262855 w 1262855"/>
              <a:gd name="connsiteY2" fmla="*/ 576064 h 1152128"/>
              <a:gd name="connsiteX3" fmla="*/ 825018 w 1262855"/>
              <a:gd name="connsiteY3" fmla="*/ 1152128 h 1152128"/>
              <a:gd name="connsiteX4" fmla="*/ 0 w 1262855"/>
              <a:gd name="connsiteY4" fmla="*/ 1152128 h 1152128"/>
              <a:gd name="connsiteX5" fmla="*/ 0 w 1262855"/>
              <a:gd name="connsiteY5" fmla="*/ 0 h 1152128"/>
              <a:gd name="connsiteX0" fmla="*/ 0 w 1262855"/>
              <a:gd name="connsiteY0" fmla="*/ 1 h 1152129"/>
              <a:gd name="connsiteX1" fmla="*/ 846283 w 1262855"/>
              <a:gd name="connsiteY1" fmla="*/ 0 h 1152129"/>
              <a:gd name="connsiteX2" fmla="*/ 1262855 w 1262855"/>
              <a:gd name="connsiteY2" fmla="*/ 576065 h 1152129"/>
              <a:gd name="connsiteX3" fmla="*/ 825018 w 1262855"/>
              <a:gd name="connsiteY3" fmla="*/ 1152129 h 1152129"/>
              <a:gd name="connsiteX4" fmla="*/ 0 w 1262855"/>
              <a:gd name="connsiteY4" fmla="*/ 1152129 h 1152129"/>
              <a:gd name="connsiteX5" fmla="*/ 0 w 1262855"/>
              <a:gd name="connsiteY5" fmla="*/ 1 h 1152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62855" h="1152129">
                <a:moveTo>
                  <a:pt x="0" y="1"/>
                </a:moveTo>
                <a:lnTo>
                  <a:pt x="846283" y="0"/>
                </a:lnTo>
                <a:lnTo>
                  <a:pt x="1262855" y="576065"/>
                </a:lnTo>
                <a:lnTo>
                  <a:pt x="825018" y="1152129"/>
                </a:lnTo>
                <a:lnTo>
                  <a:pt x="0" y="1152129"/>
                </a:lnTo>
                <a:lnTo>
                  <a:pt x="0" y="1"/>
                </a:lnTo>
                <a:close/>
              </a:path>
            </a:pathLst>
          </a:custGeom>
          <a:solidFill>
            <a:srgbClr val="4EB9A6"/>
          </a:solidFill>
          <a:ln>
            <a:solidFill>
              <a:srgbClr val="4EB9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11561" y="70262"/>
            <a:ext cx="4779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 smtClean="0">
                <a:solidFill>
                  <a:prstClr val="white"/>
                </a:solidFill>
                <a:latin typeface="a장미다방" panose="02020600000000000000" pitchFamily="18" charset="-127"/>
                <a:ea typeface="a장미다방" panose="02020600000000000000" pitchFamily="18" charset="-127"/>
              </a:rPr>
              <a:t>3</a:t>
            </a:r>
            <a:endParaRPr lang="ko-KR" altLang="en-US" sz="2400" b="1" dirty="0">
              <a:solidFill>
                <a:prstClr val="white"/>
              </a:solidFill>
              <a:latin typeface="a장미다방" panose="02020600000000000000" pitchFamily="18" charset="-127"/>
              <a:ea typeface="a장미다방" panose="02020600000000000000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6852951"/>
            <a:ext cx="9144000" cy="168562"/>
          </a:xfrm>
          <a:prstGeom prst="rect">
            <a:avLst/>
          </a:prstGeom>
          <a:solidFill>
            <a:srgbClr val="4EB9A6"/>
          </a:solidFill>
          <a:ln>
            <a:solidFill>
              <a:srgbClr val="4EB9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1187624" y="2142604"/>
          <a:ext cx="2592288" cy="3135239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592288"/>
              </a:tblGrid>
              <a:tr h="4354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smtClean="0"/>
                        <a:t>Customer</a:t>
                      </a:r>
                      <a:endParaRPr lang="ko-KR" altLang="en-US" sz="1500" dirty="0"/>
                    </a:p>
                  </a:txBody>
                  <a:tcPr/>
                </a:tc>
              </a:tr>
              <a:tr h="269977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- </a:t>
                      </a:r>
                      <a:r>
                        <a:rPr lang="en-US" altLang="ko-KR" sz="1500" dirty="0" err="1" smtClean="0"/>
                        <a:t>c_id:String</a:t>
                      </a:r>
                      <a:endParaRPr lang="en-US" altLang="ko-KR" sz="1500" dirty="0" smtClean="0"/>
                    </a:p>
                    <a:p>
                      <a:pPr latinLnBrk="1"/>
                      <a:r>
                        <a:rPr lang="en-US" altLang="ko-KR" sz="1500" dirty="0" smtClean="0"/>
                        <a:t>- </a:t>
                      </a:r>
                      <a:r>
                        <a:rPr lang="en-US" altLang="ko-KR" sz="1500" dirty="0" err="1" smtClean="0"/>
                        <a:t>c_pwd:String</a:t>
                      </a:r>
                      <a:endParaRPr lang="en-US" altLang="ko-KR" sz="1500" dirty="0" smtClean="0"/>
                    </a:p>
                    <a:p>
                      <a:pPr latinLnBrk="1"/>
                      <a:r>
                        <a:rPr lang="en-US" altLang="ko-KR" sz="1500" dirty="0" smtClean="0"/>
                        <a:t>- </a:t>
                      </a:r>
                      <a:r>
                        <a:rPr lang="en-US" altLang="ko-KR" sz="1500" dirty="0" err="1" smtClean="0"/>
                        <a:t>c_name:String</a:t>
                      </a:r>
                      <a:endParaRPr lang="en-US" altLang="ko-KR" sz="1500" dirty="0" smtClean="0"/>
                    </a:p>
                    <a:p>
                      <a:pPr latinLnBrk="1"/>
                      <a:r>
                        <a:rPr lang="en-US" altLang="ko-KR" sz="1500" dirty="0" smtClean="0"/>
                        <a:t>- </a:t>
                      </a:r>
                      <a:r>
                        <a:rPr lang="en-US" altLang="ko-KR" sz="1500" dirty="0" err="1" smtClean="0"/>
                        <a:t>c_addr:String</a:t>
                      </a:r>
                      <a:endParaRPr lang="en-US" altLang="ko-KR" sz="1500" dirty="0" smtClean="0"/>
                    </a:p>
                    <a:p>
                      <a:pPr latinLnBrk="1"/>
                      <a:r>
                        <a:rPr lang="en-US" altLang="ko-KR" sz="1500" dirty="0" smtClean="0"/>
                        <a:t>- </a:t>
                      </a:r>
                      <a:r>
                        <a:rPr lang="en-US" altLang="ko-KR" sz="1500" dirty="0" err="1" smtClean="0"/>
                        <a:t>c_q:String</a:t>
                      </a:r>
                      <a:endParaRPr lang="en-US" altLang="ko-KR" sz="1500" dirty="0" smtClean="0"/>
                    </a:p>
                    <a:p>
                      <a:pPr latinLnBrk="1"/>
                      <a:r>
                        <a:rPr lang="en-US" altLang="ko-KR" sz="1500" dirty="0" smtClean="0"/>
                        <a:t>- </a:t>
                      </a:r>
                      <a:r>
                        <a:rPr lang="en-US" altLang="ko-KR" sz="1500" dirty="0" err="1" smtClean="0"/>
                        <a:t>c_qa:String</a:t>
                      </a:r>
                      <a:endParaRPr lang="en-US" altLang="ko-KR" sz="1500" dirty="0" smtClean="0"/>
                    </a:p>
                    <a:p>
                      <a:pPr latinLnBrk="1"/>
                      <a:r>
                        <a:rPr lang="en-US" altLang="ko-KR" sz="1500" dirty="0" smtClean="0"/>
                        <a:t>- </a:t>
                      </a:r>
                      <a:r>
                        <a:rPr lang="en-US" altLang="ko-KR" sz="1500" dirty="0" err="1" smtClean="0"/>
                        <a:t>c_phone:String</a:t>
                      </a:r>
                      <a:endParaRPr lang="en-US" altLang="ko-KR" sz="1500" dirty="0" smtClean="0"/>
                    </a:p>
                    <a:p>
                      <a:pPr latinLnBrk="1"/>
                      <a:r>
                        <a:rPr lang="en-US" altLang="ko-KR" sz="1500" dirty="0" smtClean="0"/>
                        <a:t>- </a:t>
                      </a:r>
                      <a:r>
                        <a:rPr lang="en-US" altLang="ko-KR" sz="1500" dirty="0" err="1" smtClean="0"/>
                        <a:t>c_email:String</a:t>
                      </a:r>
                      <a:endParaRPr lang="en-US" altLang="ko-KR" sz="1500" dirty="0" smtClean="0"/>
                    </a:p>
                    <a:p>
                      <a:pPr latinLnBrk="1"/>
                      <a:r>
                        <a:rPr lang="en-US" altLang="ko-KR" sz="1500" dirty="0" smtClean="0"/>
                        <a:t>- </a:t>
                      </a:r>
                      <a:r>
                        <a:rPr lang="en-US" altLang="ko-KR" sz="1500" dirty="0" err="1" smtClean="0"/>
                        <a:t>mileage:int</a:t>
                      </a:r>
                      <a:endParaRPr lang="en-US" altLang="ko-KR" sz="1500" dirty="0" smtClean="0"/>
                    </a:p>
                    <a:p>
                      <a:pPr latinLnBrk="1"/>
                      <a:r>
                        <a:rPr lang="en-US" altLang="ko-KR" sz="1500" dirty="0" smtClean="0"/>
                        <a:t>- </a:t>
                      </a:r>
                      <a:r>
                        <a:rPr lang="en-US" altLang="ko-KR" sz="1500" dirty="0" err="1" smtClean="0"/>
                        <a:t>c_ocount:int</a:t>
                      </a:r>
                      <a:endParaRPr lang="en-US" altLang="ko-KR" sz="1500" dirty="0" smtClean="0"/>
                    </a:p>
                    <a:p>
                      <a:pPr latinLnBrk="1"/>
                      <a:r>
                        <a:rPr lang="en-US" altLang="ko-KR" sz="1500" dirty="0" smtClean="0"/>
                        <a:t>- </a:t>
                      </a:r>
                      <a:r>
                        <a:rPr lang="en-US" altLang="ko-KR" sz="1500" dirty="0" err="1" smtClean="0"/>
                        <a:t>c_level:int</a:t>
                      </a:r>
                      <a:endParaRPr lang="en-US" altLang="ko-KR" sz="1500" dirty="0" smtClean="0"/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" name="타원 7"/>
          <p:cNvSpPr/>
          <p:nvPr/>
        </p:nvSpPr>
        <p:spPr>
          <a:xfrm>
            <a:off x="683568" y="2574652"/>
            <a:ext cx="576064" cy="27828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err="1" smtClean="0">
                <a:solidFill>
                  <a:schemeClr val="tx1"/>
                </a:solidFill>
              </a:rPr>
              <a:t>pk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5724128" y="3798788"/>
          <a:ext cx="2664296" cy="2172097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664296"/>
              </a:tblGrid>
              <a:tr h="36022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smtClean="0"/>
                        <a:t>Basket</a:t>
                      </a:r>
                      <a:endParaRPr lang="ko-KR" altLang="en-US" sz="1500" dirty="0"/>
                    </a:p>
                  </a:txBody>
                  <a:tcPr/>
                </a:tc>
              </a:tr>
              <a:tr h="1737757">
                <a:tc>
                  <a:txBody>
                    <a:bodyPr/>
                    <a:lstStyle/>
                    <a:p>
                      <a:pPr latinLnBrk="1">
                        <a:buFontTx/>
                        <a:buChar char="-"/>
                      </a:pPr>
                      <a:r>
                        <a:rPr lang="en-US" altLang="ko-KR" sz="1500" dirty="0" smtClean="0"/>
                        <a:t> </a:t>
                      </a:r>
                      <a:r>
                        <a:rPr lang="en-US" altLang="ko-KR" sz="1500" dirty="0" err="1" smtClean="0"/>
                        <a:t>b_num:int</a:t>
                      </a:r>
                      <a:endParaRPr lang="en-US" altLang="ko-KR" sz="1500" dirty="0" smtClean="0"/>
                    </a:p>
                    <a:p>
                      <a:pPr latinLnBrk="1">
                        <a:buFontTx/>
                        <a:buChar char="-"/>
                      </a:pPr>
                      <a:r>
                        <a:rPr lang="en-US" altLang="ko-KR" sz="1500" baseline="0" dirty="0" smtClean="0"/>
                        <a:t> </a:t>
                      </a:r>
                      <a:r>
                        <a:rPr lang="en-US" altLang="ko-KR" sz="1500" baseline="0" dirty="0" err="1" smtClean="0"/>
                        <a:t>g_num:int</a:t>
                      </a:r>
                      <a:endParaRPr lang="en-US" altLang="ko-KR" sz="1500" baseline="0" dirty="0" smtClean="0"/>
                    </a:p>
                    <a:p>
                      <a:pPr latinLnBrk="1">
                        <a:buFontTx/>
                        <a:buChar char="-"/>
                      </a:pPr>
                      <a:r>
                        <a:rPr lang="en-US" altLang="ko-KR" sz="1500" baseline="0" dirty="0" smtClean="0"/>
                        <a:t> </a:t>
                      </a:r>
                      <a:r>
                        <a:rPr lang="en-US" altLang="ko-KR" sz="1500" baseline="0" dirty="0" err="1" smtClean="0"/>
                        <a:t>g_imgname:String</a:t>
                      </a:r>
                      <a:endParaRPr lang="en-US" altLang="ko-KR" sz="1500" baseline="0" dirty="0" smtClean="0"/>
                    </a:p>
                    <a:p>
                      <a:pPr latinLnBrk="1">
                        <a:buFontTx/>
                        <a:buChar char="-"/>
                      </a:pPr>
                      <a:r>
                        <a:rPr lang="en-US" altLang="ko-KR" sz="1500" baseline="0" dirty="0" smtClean="0"/>
                        <a:t> </a:t>
                      </a:r>
                      <a:r>
                        <a:rPr lang="en-US" altLang="ko-KR" sz="1500" baseline="0" dirty="0" err="1" smtClean="0"/>
                        <a:t>g_title:String</a:t>
                      </a:r>
                      <a:endParaRPr lang="en-US" altLang="ko-KR" sz="1500" baseline="0" dirty="0" smtClean="0"/>
                    </a:p>
                    <a:p>
                      <a:pPr latinLnBrk="1">
                        <a:buFontTx/>
                        <a:buChar char="-"/>
                      </a:pPr>
                      <a:r>
                        <a:rPr lang="en-US" altLang="ko-KR" sz="1500" baseline="0" dirty="0" smtClean="0"/>
                        <a:t> </a:t>
                      </a:r>
                      <a:r>
                        <a:rPr lang="en-US" altLang="ko-KR" sz="1500" baseline="0" dirty="0" err="1" smtClean="0"/>
                        <a:t>c_id:String</a:t>
                      </a:r>
                      <a:endParaRPr lang="en-US" altLang="ko-KR" sz="1500" baseline="0" dirty="0" smtClean="0"/>
                    </a:p>
                    <a:p>
                      <a:pPr latinLnBrk="1">
                        <a:buFontTx/>
                        <a:buChar char="-"/>
                      </a:pPr>
                      <a:r>
                        <a:rPr lang="en-US" altLang="ko-KR" sz="1500" baseline="0" dirty="0" smtClean="0"/>
                        <a:t> </a:t>
                      </a:r>
                      <a:r>
                        <a:rPr lang="en-US" altLang="ko-KR" sz="1500" baseline="0" dirty="0" err="1" smtClean="0"/>
                        <a:t>b_sum:String</a:t>
                      </a:r>
                      <a:endParaRPr lang="en-US" altLang="ko-KR" sz="1500" baseline="0" dirty="0" smtClean="0"/>
                    </a:p>
                    <a:p>
                      <a:pPr latinLnBrk="1">
                        <a:buFontTx/>
                        <a:buChar char="-"/>
                      </a:pPr>
                      <a:r>
                        <a:rPr lang="en-US" altLang="ko-KR" sz="1500" baseline="0" dirty="0" smtClean="0"/>
                        <a:t> </a:t>
                      </a:r>
                      <a:r>
                        <a:rPr lang="en-US" altLang="ko-KR" sz="1500" baseline="0" dirty="0" err="1" smtClean="0"/>
                        <a:t>g_msg:String</a:t>
                      </a:r>
                      <a:endParaRPr lang="en-US" altLang="ko-KR" sz="1500" baseline="0" dirty="0" smtClean="0"/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5724128" y="1494532"/>
          <a:ext cx="2664296" cy="174430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664296"/>
              </a:tblGrid>
              <a:tr h="5098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smtClean="0"/>
                        <a:t>Gallery</a:t>
                      </a:r>
                      <a:endParaRPr lang="ko-KR" altLang="en-US" sz="1500" dirty="0"/>
                    </a:p>
                  </a:txBody>
                  <a:tcPr/>
                </a:tc>
              </a:tr>
              <a:tr h="1002306">
                <a:tc>
                  <a:txBody>
                    <a:bodyPr/>
                    <a:lstStyle/>
                    <a:p>
                      <a:pPr latinLnBrk="1">
                        <a:buFontTx/>
                        <a:buChar char="-"/>
                      </a:pPr>
                      <a:r>
                        <a:rPr lang="en-US" altLang="ko-KR" sz="1500" baseline="0" dirty="0" smtClean="0"/>
                        <a:t> </a:t>
                      </a:r>
                      <a:r>
                        <a:rPr lang="en-US" altLang="ko-KR" sz="1500" baseline="0" dirty="0" err="1" smtClean="0"/>
                        <a:t>g_num</a:t>
                      </a:r>
                      <a:r>
                        <a:rPr lang="en-US" altLang="ko-KR" sz="1500" baseline="0" dirty="0" smtClean="0"/>
                        <a:t> :</a:t>
                      </a:r>
                      <a:r>
                        <a:rPr lang="en-US" altLang="ko-KR" sz="1500" baseline="0" dirty="0" err="1" smtClean="0"/>
                        <a:t>int</a:t>
                      </a:r>
                      <a:endParaRPr lang="en-US" altLang="ko-KR" sz="1500" baseline="0" dirty="0" smtClean="0"/>
                    </a:p>
                    <a:p>
                      <a:pPr latinLnBrk="1">
                        <a:buFontTx/>
                        <a:buChar char="-"/>
                      </a:pPr>
                      <a:r>
                        <a:rPr lang="en-US" altLang="ko-KR" sz="1500" baseline="0" dirty="0" smtClean="0"/>
                        <a:t> </a:t>
                      </a:r>
                      <a:r>
                        <a:rPr lang="en-US" altLang="ko-KR" sz="1500" baseline="0" dirty="0" err="1" smtClean="0"/>
                        <a:t>g_title</a:t>
                      </a:r>
                      <a:r>
                        <a:rPr lang="en-US" altLang="ko-KR" sz="1500" baseline="0" dirty="0" smtClean="0"/>
                        <a:t> :String</a:t>
                      </a:r>
                    </a:p>
                    <a:p>
                      <a:pPr latinLnBrk="1">
                        <a:buFontTx/>
                        <a:buChar char="-"/>
                      </a:pPr>
                      <a:r>
                        <a:rPr lang="en-US" altLang="ko-KR" sz="1500" baseline="0" dirty="0" smtClean="0"/>
                        <a:t> </a:t>
                      </a:r>
                      <a:r>
                        <a:rPr lang="en-US" altLang="ko-KR" sz="1500" baseline="0" dirty="0" err="1" smtClean="0"/>
                        <a:t>g_content:String</a:t>
                      </a:r>
                      <a:endParaRPr lang="en-US" altLang="ko-KR" sz="1500" baseline="0" dirty="0" smtClean="0"/>
                    </a:p>
                    <a:p>
                      <a:pPr latinLnBrk="1">
                        <a:buFontTx/>
                        <a:buChar char="-"/>
                      </a:pPr>
                      <a:r>
                        <a:rPr lang="en-US" altLang="ko-KR" sz="1500" baseline="0" dirty="0" smtClean="0"/>
                        <a:t> </a:t>
                      </a:r>
                      <a:r>
                        <a:rPr lang="en-US" altLang="ko-KR" sz="1500" baseline="0" dirty="0" err="1" smtClean="0"/>
                        <a:t>g_imgname:String</a:t>
                      </a:r>
                      <a:endParaRPr lang="en-US" altLang="ko-KR" sz="1500" baseline="0" dirty="0" smtClean="0"/>
                    </a:p>
                    <a:p>
                      <a:pPr latinLnBrk="1">
                        <a:buFontTx/>
                        <a:buChar char="-"/>
                      </a:pPr>
                      <a:r>
                        <a:rPr lang="en-US" altLang="ko-KR" sz="1500" baseline="0" dirty="0" smtClean="0"/>
                        <a:t> </a:t>
                      </a:r>
                      <a:r>
                        <a:rPr lang="en-US" altLang="ko-KR" sz="1500" baseline="0" dirty="0" err="1" smtClean="0"/>
                        <a:t>g_price:String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1" name="타원 10"/>
          <p:cNvSpPr/>
          <p:nvPr/>
        </p:nvSpPr>
        <p:spPr>
          <a:xfrm>
            <a:off x="5220072" y="1998588"/>
            <a:ext cx="576064" cy="27828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err="1" smtClean="0">
                <a:solidFill>
                  <a:schemeClr val="tx1"/>
                </a:solidFill>
              </a:rPr>
              <a:t>pk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5220072" y="4230836"/>
            <a:ext cx="576064" cy="27828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err="1" smtClean="0">
                <a:solidFill>
                  <a:schemeClr val="tx1"/>
                </a:solidFill>
              </a:rPr>
              <a:t>pk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5220072" y="4456608"/>
            <a:ext cx="576064" cy="27828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err="1" smtClean="0">
                <a:solidFill>
                  <a:schemeClr val="tx1"/>
                </a:solidFill>
              </a:rPr>
              <a:t>fk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5220072" y="5094932"/>
            <a:ext cx="576064" cy="27828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err="1" smtClean="0">
                <a:solidFill>
                  <a:schemeClr val="tx1"/>
                </a:solidFill>
              </a:rPr>
              <a:t>fk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2339752" y="2718668"/>
            <a:ext cx="2880320" cy="2520280"/>
            <a:chOff x="2339752" y="2718668"/>
            <a:chExt cx="2736304" cy="2376264"/>
          </a:xfrm>
        </p:grpSpPr>
        <p:cxnSp>
          <p:nvCxnSpPr>
            <p:cNvPr id="16" name="직선 연결선 15"/>
            <p:cNvCxnSpPr/>
            <p:nvPr/>
          </p:nvCxnSpPr>
          <p:spPr>
            <a:xfrm>
              <a:off x="2339752" y="2718668"/>
              <a:ext cx="216024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4499992" y="2718668"/>
              <a:ext cx="0" cy="237626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4499992" y="5094932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그룹 18"/>
          <p:cNvGrpSpPr/>
          <p:nvPr/>
        </p:nvGrpSpPr>
        <p:grpSpPr>
          <a:xfrm>
            <a:off x="4860032" y="2142604"/>
            <a:ext cx="360040" cy="2448272"/>
            <a:chOff x="5220072" y="1566540"/>
            <a:chExt cx="432048" cy="3677282"/>
          </a:xfrm>
        </p:grpSpPr>
        <p:cxnSp>
          <p:nvCxnSpPr>
            <p:cNvPr id="20" name="직선 연결선 19"/>
            <p:cNvCxnSpPr/>
            <p:nvPr/>
          </p:nvCxnSpPr>
          <p:spPr>
            <a:xfrm flipH="1" flipV="1">
              <a:off x="5220072" y="1566540"/>
              <a:ext cx="432048" cy="48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 flipH="1" flipV="1">
              <a:off x="5220072" y="5238948"/>
              <a:ext cx="432048" cy="48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>
            <a:xfrm>
              <a:off x="5220072" y="1566540"/>
              <a:ext cx="0" cy="367240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" name="직선 연결선 22"/>
          <p:cNvCxnSpPr/>
          <p:nvPr/>
        </p:nvCxnSpPr>
        <p:spPr>
          <a:xfrm>
            <a:off x="5148064" y="2070596"/>
            <a:ext cx="0" cy="2160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5076056" y="2070596"/>
            <a:ext cx="0" cy="2160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2843808" y="2646660"/>
            <a:ext cx="0" cy="2160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2915816" y="2646660"/>
            <a:ext cx="0" cy="2160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H="1">
            <a:off x="4932040" y="4446860"/>
            <a:ext cx="288031" cy="1632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H="1">
            <a:off x="4932041" y="5094932"/>
            <a:ext cx="288031" cy="1632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4932040" y="4590876"/>
            <a:ext cx="288032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4932040" y="5238948"/>
            <a:ext cx="288032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4771" y="0"/>
            <a:ext cx="9144000" cy="168562"/>
          </a:xfrm>
          <a:prstGeom prst="rect">
            <a:avLst/>
          </a:prstGeom>
          <a:solidFill>
            <a:srgbClr val="4EB9A6"/>
          </a:solidFill>
          <a:ln>
            <a:solidFill>
              <a:srgbClr val="4EB9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1619672" y="399579"/>
            <a:ext cx="13612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sz="3200" dirty="0" smtClean="0">
                <a:latin typeface="Ebrima" pitchFamily="2" charset="0"/>
                <a:cs typeface="Ebrima" pitchFamily="2" charset="0"/>
              </a:rPr>
              <a:t>Basket</a:t>
            </a:r>
            <a:endParaRPr lang="ko-KR" altLang="en-US" sz="3200" dirty="0">
              <a:latin typeface="Ebrima" pitchFamily="2" charset="0"/>
              <a:cs typeface="Ebr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6776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/>
          <p:cNvSpPr/>
          <p:nvPr/>
        </p:nvSpPr>
        <p:spPr>
          <a:xfrm>
            <a:off x="2051720" y="1134492"/>
            <a:ext cx="4968552" cy="4968552"/>
          </a:xfrm>
          <a:prstGeom prst="ellipse">
            <a:avLst/>
          </a:prstGeom>
          <a:solidFill>
            <a:srgbClr val="4EB9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498134" y="3234047"/>
            <a:ext cx="60757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dirty="0" smtClean="0">
                <a:solidFill>
                  <a:prstClr val="white"/>
                </a:solidFill>
                <a:latin typeface="+mn-ea"/>
              </a:rPr>
              <a:t>시</a:t>
            </a:r>
            <a:r>
              <a:rPr lang="ko-KR" altLang="en-US" sz="4400" b="1" dirty="0">
                <a:solidFill>
                  <a:prstClr val="white"/>
                </a:solidFill>
                <a:latin typeface="+mn-ea"/>
              </a:rPr>
              <a:t>연</a:t>
            </a:r>
            <a:endParaRPr lang="en-US" altLang="ko-KR" sz="4400" b="1" dirty="0" smtClean="0">
              <a:solidFill>
                <a:prstClr val="white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55095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오각형 2"/>
          <p:cNvSpPr/>
          <p:nvPr/>
        </p:nvSpPr>
        <p:spPr>
          <a:xfrm rot="5400000">
            <a:off x="109626" y="303321"/>
            <a:ext cx="1723954" cy="1152130"/>
          </a:xfrm>
          <a:custGeom>
            <a:avLst/>
            <a:gdLst>
              <a:gd name="connsiteX0" fmla="*/ 0 w 1262855"/>
              <a:gd name="connsiteY0" fmla="*/ 0 h 1152128"/>
              <a:gd name="connsiteX1" fmla="*/ 686791 w 1262855"/>
              <a:gd name="connsiteY1" fmla="*/ 0 h 1152128"/>
              <a:gd name="connsiteX2" fmla="*/ 1262855 w 1262855"/>
              <a:gd name="connsiteY2" fmla="*/ 576064 h 1152128"/>
              <a:gd name="connsiteX3" fmla="*/ 686791 w 1262855"/>
              <a:gd name="connsiteY3" fmla="*/ 1152128 h 1152128"/>
              <a:gd name="connsiteX4" fmla="*/ 0 w 1262855"/>
              <a:gd name="connsiteY4" fmla="*/ 1152128 h 1152128"/>
              <a:gd name="connsiteX5" fmla="*/ 0 w 1262855"/>
              <a:gd name="connsiteY5" fmla="*/ 0 h 1152128"/>
              <a:gd name="connsiteX0" fmla="*/ 0 w 1262855"/>
              <a:gd name="connsiteY0" fmla="*/ 0 h 1152128"/>
              <a:gd name="connsiteX1" fmla="*/ 686791 w 1262855"/>
              <a:gd name="connsiteY1" fmla="*/ 0 h 1152128"/>
              <a:gd name="connsiteX2" fmla="*/ 1262855 w 1262855"/>
              <a:gd name="connsiteY2" fmla="*/ 576064 h 1152128"/>
              <a:gd name="connsiteX3" fmla="*/ 825018 w 1262855"/>
              <a:gd name="connsiteY3" fmla="*/ 1152128 h 1152128"/>
              <a:gd name="connsiteX4" fmla="*/ 0 w 1262855"/>
              <a:gd name="connsiteY4" fmla="*/ 1152128 h 1152128"/>
              <a:gd name="connsiteX5" fmla="*/ 0 w 1262855"/>
              <a:gd name="connsiteY5" fmla="*/ 0 h 1152128"/>
              <a:gd name="connsiteX0" fmla="*/ 0 w 1262855"/>
              <a:gd name="connsiteY0" fmla="*/ 1 h 1152129"/>
              <a:gd name="connsiteX1" fmla="*/ 846283 w 1262855"/>
              <a:gd name="connsiteY1" fmla="*/ 0 h 1152129"/>
              <a:gd name="connsiteX2" fmla="*/ 1262855 w 1262855"/>
              <a:gd name="connsiteY2" fmla="*/ 576065 h 1152129"/>
              <a:gd name="connsiteX3" fmla="*/ 825018 w 1262855"/>
              <a:gd name="connsiteY3" fmla="*/ 1152129 h 1152129"/>
              <a:gd name="connsiteX4" fmla="*/ 0 w 1262855"/>
              <a:gd name="connsiteY4" fmla="*/ 1152129 h 1152129"/>
              <a:gd name="connsiteX5" fmla="*/ 0 w 1262855"/>
              <a:gd name="connsiteY5" fmla="*/ 1 h 1152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62855" h="1152129">
                <a:moveTo>
                  <a:pt x="0" y="1"/>
                </a:moveTo>
                <a:lnTo>
                  <a:pt x="846283" y="0"/>
                </a:lnTo>
                <a:lnTo>
                  <a:pt x="1262855" y="576065"/>
                </a:lnTo>
                <a:lnTo>
                  <a:pt x="825018" y="1152129"/>
                </a:lnTo>
                <a:lnTo>
                  <a:pt x="0" y="1152129"/>
                </a:lnTo>
                <a:lnTo>
                  <a:pt x="0" y="1"/>
                </a:lnTo>
                <a:close/>
              </a:path>
            </a:pathLst>
          </a:custGeom>
          <a:solidFill>
            <a:srgbClr val="4EB9A6"/>
          </a:solidFill>
          <a:ln>
            <a:solidFill>
              <a:srgbClr val="4EB9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11561" y="70262"/>
            <a:ext cx="477945" cy="945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>
                <a:solidFill>
                  <a:prstClr val="white"/>
                </a:solidFill>
                <a:latin typeface="a장미다방" panose="02020600000000000000" pitchFamily="18" charset="-127"/>
                <a:ea typeface="a장미다방" panose="02020600000000000000" pitchFamily="18" charset="-127"/>
              </a:rPr>
              <a:t>4</a:t>
            </a:r>
            <a:endParaRPr lang="ko-KR" altLang="en-US" sz="2400" b="1" dirty="0">
              <a:solidFill>
                <a:prstClr val="white"/>
              </a:solidFill>
              <a:latin typeface="a장미다방" panose="02020600000000000000" pitchFamily="18" charset="-127"/>
              <a:ea typeface="a장미다방" panose="02020600000000000000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6852951"/>
            <a:ext cx="9144000" cy="168562"/>
          </a:xfrm>
          <a:prstGeom prst="rect">
            <a:avLst/>
          </a:prstGeom>
          <a:solidFill>
            <a:srgbClr val="4EB9A6"/>
          </a:solidFill>
          <a:ln>
            <a:solidFill>
              <a:srgbClr val="4EB9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2258616" y="5815012"/>
            <a:ext cx="4589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http://192.168.7.38:8080/Rproject/main.do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4771" y="0"/>
            <a:ext cx="9144000" cy="168562"/>
          </a:xfrm>
          <a:prstGeom prst="rect">
            <a:avLst/>
          </a:prstGeom>
          <a:solidFill>
            <a:srgbClr val="4EB9A6"/>
          </a:solidFill>
          <a:ln>
            <a:solidFill>
              <a:srgbClr val="4EB9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619672" y="399579"/>
            <a:ext cx="15792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sz="3200" dirty="0" smtClean="0">
                <a:latin typeface="Ebrima" pitchFamily="2" charset="0"/>
                <a:cs typeface="Ebrima" pitchFamily="2" charset="0"/>
              </a:rPr>
              <a:t>Preview</a:t>
            </a:r>
            <a:endParaRPr lang="ko-KR" altLang="en-US" sz="3200" dirty="0">
              <a:latin typeface="Ebrima" pitchFamily="2" charset="0"/>
              <a:cs typeface="Ebrima" pitchFamily="2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5" t="11540" r="5070" b="7853"/>
          <a:stretch/>
        </p:blipFill>
        <p:spPr bwMode="auto">
          <a:xfrm>
            <a:off x="1259632" y="1772815"/>
            <a:ext cx="7029357" cy="38623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16776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487245" y="-29029"/>
            <a:ext cx="7656757" cy="7094086"/>
          </a:xfrm>
          <a:custGeom>
            <a:avLst/>
            <a:gdLst>
              <a:gd name="connsiteX0" fmla="*/ 0 w 7092280"/>
              <a:gd name="connsiteY0" fmla="*/ 0 h 5143500"/>
              <a:gd name="connsiteX1" fmla="*/ 7092280 w 7092280"/>
              <a:gd name="connsiteY1" fmla="*/ 0 h 5143500"/>
              <a:gd name="connsiteX2" fmla="*/ 7092280 w 7092280"/>
              <a:gd name="connsiteY2" fmla="*/ 5143500 h 5143500"/>
              <a:gd name="connsiteX3" fmla="*/ 0 w 7092280"/>
              <a:gd name="connsiteY3" fmla="*/ 5143500 h 5143500"/>
              <a:gd name="connsiteX4" fmla="*/ 0 w 7092280"/>
              <a:gd name="connsiteY4" fmla="*/ 0 h 5143500"/>
              <a:gd name="connsiteX0" fmla="*/ 180753 w 7273033"/>
              <a:gd name="connsiteY0" fmla="*/ 0 h 5143500"/>
              <a:gd name="connsiteX1" fmla="*/ 7273033 w 7273033"/>
              <a:gd name="connsiteY1" fmla="*/ 0 h 5143500"/>
              <a:gd name="connsiteX2" fmla="*/ 7273033 w 7273033"/>
              <a:gd name="connsiteY2" fmla="*/ 5143500 h 5143500"/>
              <a:gd name="connsiteX3" fmla="*/ 0 w 7273033"/>
              <a:gd name="connsiteY3" fmla="*/ 5100969 h 5143500"/>
              <a:gd name="connsiteX4" fmla="*/ 180753 w 7273033"/>
              <a:gd name="connsiteY4" fmla="*/ 0 h 5143500"/>
              <a:gd name="connsiteX0" fmla="*/ 191386 w 7283666"/>
              <a:gd name="connsiteY0" fmla="*/ 0 h 5143500"/>
              <a:gd name="connsiteX1" fmla="*/ 7283666 w 7283666"/>
              <a:gd name="connsiteY1" fmla="*/ 0 h 5143500"/>
              <a:gd name="connsiteX2" fmla="*/ 7283666 w 7283666"/>
              <a:gd name="connsiteY2" fmla="*/ 5143500 h 5143500"/>
              <a:gd name="connsiteX3" fmla="*/ 0 w 7283666"/>
              <a:gd name="connsiteY3" fmla="*/ 5143499 h 5143500"/>
              <a:gd name="connsiteX4" fmla="*/ 191386 w 7283666"/>
              <a:gd name="connsiteY4" fmla="*/ 0 h 5143500"/>
              <a:gd name="connsiteX0" fmla="*/ 233916 w 7283666"/>
              <a:gd name="connsiteY0" fmla="*/ 0 h 5164765"/>
              <a:gd name="connsiteX1" fmla="*/ 7283666 w 7283666"/>
              <a:gd name="connsiteY1" fmla="*/ 21265 h 5164765"/>
              <a:gd name="connsiteX2" fmla="*/ 7283666 w 7283666"/>
              <a:gd name="connsiteY2" fmla="*/ 5164765 h 5164765"/>
              <a:gd name="connsiteX3" fmla="*/ 0 w 7283666"/>
              <a:gd name="connsiteY3" fmla="*/ 5164764 h 5164765"/>
              <a:gd name="connsiteX4" fmla="*/ 233916 w 7283666"/>
              <a:gd name="connsiteY4" fmla="*/ 0 h 5164765"/>
              <a:gd name="connsiteX0" fmla="*/ 297711 w 7347461"/>
              <a:gd name="connsiteY0" fmla="*/ 0 h 5164765"/>
              <a:gd name="connsiteX1" fmla="*/ 7347461 w 7347461"/>
              <a:gd name="connsiteY1" fmla="*/ 21265 h 5164765"/>
              <a:gd name="connsiteX2" fmla="*/ 7347461 w 7347461"/>
              <a:gd name="connsiteY2" fmla="*/ 5164765 h 5164765"/>
              <a:gd name="connsiteX3" fmla="*/ 0 w 7347461"/>
              <a:gd name="connsiteY3" fmla="*/ 5164764 h 5164765"/>
              <a:gd name="connsiteX4" fmla="*/ 297711 w 7347461"/>
              <a:gd name="connsiteY4" fmla="*/ 0 h 5164765"/>
              <a:gd name="connsiteX0" fmla="*/ 340242 w 7347461"/>
              <a:gd name="connsiteY0" fmla="*/ 0 h 5164765"/>
              <a:gd name="connsiteX1" fmla="*/ 7347461 w 7347461"/>
              <a:gd name="connsiteY1" fmla="*/ 21265 h 5164765"/>
              <a:gd name="connsiteX2" fmla="*/ 7347461 w 7347461"/>
              <a:gd name="connsiteY2" fmla="*/ 5164765 h 5164765"/>
              <a:gd name="connsiteX3" fmla="*/ 0 w 7347461"/>
              <a:gd name="connsiteY3" fmla="*/ 5164764 h 5164765"/>
              <a:gd name="connsiteX4" fmla="*/ 340242 w 7347461"/>
              <a:gd name="connsiteY4" fmla="*/ 0 h 5164765"/>
              <a:gd name="connsiteX0" fmla="*/ 414339 w 7421558"/>
              <a:gd name="connsiteY0" fmla="*/ 0 h 5164765"/>
              <a:gd name="connsiteX1" fmla="*/ 7421558 w 7421558"/>
              <a:gd name="connsiteY1" fmla="*/ 21265 h 5164765"/>
              <a:gd name="connsiteX2" fmla="*/ 7421558 w 7421558"/>
              <a:gd name="connsiteY2" fmla="*/ 5164765 h 5164765"/>
              <a:gd name="connsiteX3" fmla="*/ 0 w 7421558"/>
              <a:gd name="connsiteY3" fmla="*/ 5164764 h 5164765"/>
              <a:gd name="connsiteX4" fmla="*/ 414339 w 7421558"/>
              <a:gd name="connsiteY4" fmla="*/ 0 h 5164765"/>
              <a:gd name="connsiteX0" fmla="*/ 435511 w 7421558"/>
              <a:gd name="connsiteY0" fmla="*/ 0 h 5164765"/>
              <a:gd name="connsiteX1" fmla="*/ 7421558 w 7421558"/>
              <a:gd name="connsiteY1" fmla="*/ 21265 h 5164765"/>
              <a:gd name="connsiteX2" fmla="*/ 7421558 w 7421558"/>
              <a:gd name="connsiteY2" fmla="*/ 5164765 h 5164765"/>
              <a:gd name="connsiteX3" fmla="*/ 0 w 7421558"/>
              <a:gd name="connsiteY3" fmla="*/ 5164764 h 5164765"/>
              <a:gd name="connsiteX4" fmla="*/ 435511 w 7421558"/>
              <a:gd name="connsiteY4" fmla="*/ 0 h 5164765"/>
              <a:gd name="connsiteX0" fmla="*/ 509608 w 7495655"/>
              <a:gd name="connsiteY0" fmla="*/ 0 h 5175397"/>
              <a:gd name="connsiteX1" fmla="*/ 7495655 w 7495655"/>
              <a:gd name="connsiteY1" fmla="*/ 21265 h 5175397"/>
              <a:gd name="connsiteX2" fmla="*/ 7495655 w 7495655"/>
              <a:gd name="connsiteY2" fmla="*/ 5164765 h 5175397"/>
              <a:gd name="connsiteX3" fmla="*/ 0 w 7495655"/>
              <a:gd name="connsiteY3" fmla="*/ 5175397 h 5175397"/>
              <a:gd name="connsiteX4" fmla="*/ 509608 w 7495655"/>
              <a:gd name="connsiteY4" fmla="*/ 0 h 5175397"/>
              <a:gd name="connsiteX0" fmla="*/ 636630 w 7622677"/>
              <a:gd name="connsiteY0" fmla="*/ 0 h 5196662"/>
              <a:gd name="connsiteX1" fmla="*/ 7622677 w 7622677"/>
              <a:gd name="connsiteY1" fmla="*/ 21265 h 5196662"/>
              <a:gd name="connsiteX2" fmla="*/ 7622677 w 7622677"/>
              <a:gd name="connsiteY2" fmla="*/ 5164765 h 5196662"/>
              <a:gd name="connsiteX3" fmla="*/ 0 w 7622677"/>
              <a:gd name="connsiteY3" fmla="*/ 5196662 h 5196662"/>
              <a:gd name="connsiteX4" fmla="*/ 636630 w 7622677"/>
              <a:gd name="connsiteY4" fmla="*/ 0 h 5196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22677" h="5196662">
                <a:moveTo>
                  <a:pt x="636630" y="0"/>
                </a:moveTo>
                <a:lnTo>
                  <a:pt x="7622677" y="21265"/>
                </a:lnTo>
                <a:lnTo>
                  <a:pt x="7622677" y="5164765"/>
                </a:lnTo>
                <a:lnTo>
                  <a:pt x="0" y="5196662"/>
                </a:lnTo>
                <a:lnTo>
                  <a:pt x="636630" y="0"/>
                </a:lnTo>
                <a:close/>
              </a:path>
            </a:pathLst>
          </a:custGeom>
          <a:solidFill>
            <a:srgbClr val="4EB9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560" y="561762"/>
            <a:ext cx="5472608" cy="945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 smtClean="0">
                <a:solidFill>
                  <a:srgbClr val="4EB9A6"/>
                </a:solidFill>
                <a:latin typeface="+mj-ea"/>
                <a:ea typeface="+mj-ea"/>
              </a:rPr>
              <a:t>IND</a:t>
            </a:r>
            <a:r>
              <a:rPr lang="en-US" altLang="ko-KR" sz="5400" dirty="0" smtClean="0">
                <a:solidFill>
                  <a:prstClr val="white"/>
                </a:solidFill>
                <a:latin typeface="+mj-ea"/>
                <a:ea typeface="+mj-ea"/>
              </a:rPr>
              <a:t>E</a:t>
            </a:r>
            <a:r>
              <a:rPr lang="en-US" altLang="ko-KR" sz="5400" dirty="0">
                <a:solidFill>
                  <a:prstClr val="white"/>
                </a:solidFill>
                <a:latin typeface="+mj-ea"/>
                <a:ea typeface="+mj-ea"/>
              </a:rPr>
              <a:t>X</a:t>
            </a:r>
            <a:endParaRPr lang="ko-KR" altLang="en-US" sz="5400" dirty="0">
              <a:solidFill>
                <a:prstClr val="white"/>
              </a:solidFill>
              <a:latin typeface="+mj-ea"/>
              <a:ea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88997" y="2376393"/>
            <a:ext cx="6075724" cy="535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4EB9A6"/>
                </a:solidFill>
                <a:latin typeface="+mn-ea"/>
              </a:rPr>
              <a:t> </a:t>
            </a:r>
            <a:r>
              <a:rPr lang="en-US" altLang="ko-KR" sz="2800" dirty="0" smtClean="0">
                <a:solidFill>
                  <a:srgbClr val="4EB9A6"/>
                </a:solidFill>
                <a:latin typeface="+mn-ea"/>
              </a:rPr>
              <a:t>     </a:t>
            </a:r>
            <a:r>
              <a:rPr lang="en-US" altLang="ko-KR" sz="2800" dirty="0" smtClean="0">
                <a:solidFill>
                  <a:prstClr val="white"/>
                </a:solidFill>
                <a:latin typeface="+mn-ea"/>
              </a:rPr>
              <a:t> </a:t>
            </a:r>
            <a:r>
              <a:rPr lang="ko-KR" altLang="en-US" sz="2800" dirty="0" smtClean="0">
                <a:solidFill>
                  <a:prstClr val="white"/>
                </a:solidFill>
                <a:latin typeface="+mn-ea"/>
              </a:rPr>
              <a:t>기획 의도 및 </a:t>
            </a:r>
            <a:r>
              <a:rPr lang="ko-KR" altLang="en-US" sz="2800" dirty="0" err="1" smtClean="0">
                <a:solidFill>
                  <a:prstClr val="white"/>
                </a:solidFill>
                <a:latin typeface="+mn-ea"/>
              </a:rPr>
              <a:t>컨셉</a:t>
            </a:r>
            <a:endParaRPr lang="en-US" altLang="ko-KR" sz="2800" dirty="0" smtClean="0">
              <a:solidFill>
                <a:prstClr val="white"/>
              </a:solidFill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16556" y="3335225"/>
            <a:ext cx="6075724" cy="535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rgbClr val="4EB9A6"/>
                </a:solidFill>
                <a:latin typeface="+mn-ea"/>
              </a:rPr>
              <a:t>        </a:t>
            </a:r>
            <a:r>
              <a:rPr lang="ko-KR" altLang="en-US" sz="2800" dirty="0" smtClean="0">
                <a:solidFill>
                  <a:prstClr val="white"/>
                </a:solidFill>
                <a:latin typeface="+mn-ea"/>
              </a:rPr>
              <a:t>개발환경</a:t>
            </a:r>
            <a:endParaRPr lang="en-US" altLang="ko-KR" sz="2800" dirty="0" smtClean="0">
              <a:solidFill>
                <a:prstClr val="white"/>
              </a:solidFill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95048" y="4302844"/>
            <a:ext cx="7449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4EB9A6"/>
                </a:solidFill>
                <a:latin typeface="+mn-ea"/>
              </a:rPr>
              <a:t> </a:t>
            </a:r>
            <a:r>
              <a:rPr lang="en-US" altLang="ko-KR" sz="2800" dirty="0" smtClean="0">
                <a:solidFill>
                  <a:srgbClr val="4EB9A6"/>
                </a:solidFill>
                <a:latin typeface="+mn-ea"/>
              </a:rPr>
              <a:t>       </a:t>
            </a:r>
            <a:r>
              <a:rPr lang="en-US" altLang="ko-KR" sz="2800" dirty="0" smtClean="0">
                <a:solidFill>
                  <a:prstClr val="white"/>
                </a:solidFill>
                <a:latin typeface="+mn-ea"/>
              </a:rPr>
              <a:t> </a:t>
            </a:r>
            <a:r>
              <a:rPr lang="ko-KR" altLang="en-US" sz="2800" dirty="0" smtClean="0">
                <a:solidFill>
                  <a:prstClr val="white"/>
                </a:solidFill>
                <a:latin typeface="+mn-ea"/>
              </a:rPr>
              <a:t>다이어그램  및 데이터베이스 관계도</a:t>
            </a:r>
            <a:endParaRPr lang="en-US" altLang="ko-KR" sz="2800" dirty="0" smtClean="0">
              <a:solidFill>
                <a:prstClr val="white"/>
              </a:solidFill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3568" y="5279441"/>
            <a:ext cx="5523387" cy="535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4EB9A6"/>
                </a:solidFill>
                <a:latin typeface="+mn-ea"/>
              </a:rPr>
              <a:t> </a:t>
            </a:r>
            <a:r>
              <a:rPr lang="en-US" altLang="ko-KR" sz="2800" dirty="0" smtClean="0">
                <a:solidFill>
                  <a:srgbClr val="4EB9A6"/>
                </a:solidFill>
                <a:latin typeface="+mn-ea"/>
              </a:rPr>
              <a:t>   </a:t>
            </a:r>
            <a:r>
              <a:rPr lang="en-US" altLang="ko-KR" sz="2800" dirty="0" smtClean="0">
                <a:solidFill>
                  <a:prstClr val="white"/>
                </a:solidFill>
                <a:latin typeface="+mn-ea"/>
              </a:rPr>
              <a:t>     </a:t>
            </a:r>
            <a:r>
              <a:rPr lang="ko-KR" altLang="en-US" sz="2800" dirty="0" smtClean="0">
                <a:solidFill>
                  <a:prstClr val="white"/>
                </a:solidFill>
                <a:latin typeface="+mn-ea"/>
              </a:rPr>
              <a:t>시연</a:t>
            </a:r>
            <a:endParaRPr lang="en-US" altLang="ko-KR" sz="2800" dirty="0" smtClean="0">
              <a:solidFill>
                <a:prstClr val="white"/>
              </a:solidFill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13735" y="2210711"/>
            <a:ext cx="477945" cy="787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smtClean="0">
                <a:solidFill>
                  <a:srgbClr val="4EB9A6"/>
                </a:solidFill>
                <a:latin typeface="a장미다방" panose="02020600000000000000" pitchFamily="18" charset="-127"/>
                <a:ea typeface="a장미다방" panose="02020600000000000000" pitchFamily="18" charset="-127"/>
              </a:rPr>
              <a:t>1</a:t>
            </a:r>
            <a:endParaRPr lang="ko-KR" altLang="en-US" b="1" dirty="0">
              <a:solidFill>
                <a:srgbClr val="4EB9A6"/>
              </a:solidFill>
              <a:latin typeface="a장미다방" panose="02020600000000000000" pitchFamily="18" charset="-127"/>
              <a:ea typeface="a장미다방" panose="02020600000000000000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13735" y="3165589"/>
            <a:ext cx="477945" cy="787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rgbClr val="4EB9A6"/>
                </a:solidFill>
                <a:latin typeface="a장미다방" panose="02020600000000000000" pitchFamily="18" charset="-127"/>
                <a:ea typeface="a장미다방" panose="02020600000000000000" pitchFamily="18" charset="-127"/>
              </a:rPr>
              <a:t>2</a:t>
            </a:r>
            <a:endParaRPr lang="ko-KR" altLang="en-US" b="1" dirty="0">
              <a:solidFill>
                <a:srgbClr val="4EB9A6"/>
              </a:solidFill>
              <a:latin typeface="a장미다방" panose="02020600000000000000" pitchFamily="18" charset="-127"/>
              <a:ea typeface="a장미다방" panose="02020600000000000000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13735" y="4149536"/>
            <a:ext cx="477945" cy="787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rgbClr val="4EB9A6"/>
                </a:solidFill>
                <a:latin typeface="a장미다방" panose="02020600000000000000" pitchFamily="18" charset="-127"/>
                <a:ea typeface="a장미다방" panose="02020600000000000000" pitchFamily="18" charset="-127"/>
              </a:rPr>
              <a:t>3</a:t>
            </a:r>
            <a:endParaRPr lang="ko-KR" altLang="en-US" b="1" dirty="0">
              <a:solidFill>
                <a:srgbClr val="4EB9A6"/>
              </a:solidFill>
              <a:latin typeface="a장미다방" panose="02020600000000000000" pitchFamily="18" charset="-127"/>
              <a:ea typeface="a장미다방" panose="02020600000000000000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87624" y="5114472"/>
            <a:ext cx="477945" cy="787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rgbClr val="4EB9A6"/>
                </a:solidFill>
                <a:latin typeface="a장미다방" panose="02020600000000000000" pitchFamily="18" charset="-127"/>
                <a:ea typeface="a장미다방" panose="02020600000000000000" pitchFamily="18" charset="-127"/>
              </a:rPr>
              <a:t>4</a:t>
            </a:r>
            <a:endParaRPr lang="ko-KR" altLang="en-US" b="1" dirty="0">
              <a:solidFill>
                <a:srgbClr val="4EB9A6"/>
              </a:solidFill>
              <a:latin typeface="a장미다방" panose="02020600000000000000" pitchFamily="18" charset="-127"/>
              <a:ea typeface="a장미다방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706987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/>
          <p:cNvSpPr/>
          <p:nvPr/>
        </p:nvSpPr>
        <p:spPr>
          <a:xfrm>
            <a:off x="2051720" y="1134492"/>
            <a:ext cx="4968552" cy="4968552"/>
          </a:xfrm>
          <a:prstGeom prst="ellipse">
            <a:avLst/>
          </a:prstGeom>
          <a:solidFill>
            <a:srgbClr val="4EB9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498134" y="2702603"/>
            <a:ext cx="607572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dirty="0" smtClean="0">
                <a:solidFill>
                  <a:prstClr val="white"/>
                </a:solidFill>
                <a:latin typeface="+mn-ea"/>
              </a:rPr>
              <a:t>기획 의도 </a:t>
            </a:r>
            <a:endParaRPr lang="en-US" altLang="ko-KR" sz="4400" b="1" dirty="0" smtClean="0">
              <a:solidFill>
                <a:prstClr val="white"/>
              </a:solidFill>
              <a:latin typeface="+mn-ea"/>
            </a:endParaRPr>
          </a:p>
          <a:p>
            <a:pPr algn="ctr"/>
            <a:r>
              <a:rPr lang="ko-KR" altLang="en-US" sz="3600" dirty="0" smtClean="0">
                <a:solidFill>
                  <a:prstClr val="white"/>
                </a:solidFill>
                <a:latin typeface="+mn-ea"/>
              </a:rPr>
              <a:t>및</a:t>
            </a:r>
            <a:r>
              <a:rPr lang="ko-KR" altLang="en-US" sz="4400" dirty="0" smtClean="0">
                <a:solidFill>
                  <a:prstClr val="white"/>
                </a:solidFill>
                <a:latin typeface="+mn-ea"/>
              </a:rPr>
              <a:t> </a:t>
            </a:r>
            <a:endParaRPr lang="en-US" altLang="ko-KR" sz="4400" dirty="0" smtClean="0">
              <a:solidFill>
                <a:prstClr val="white"/>
              </a:solidFill>
              <a:latin typeface="+mn-ea"/>
            </a:endParaRPr>
          </a:p>
          <a:p>
            <a:pPr algn="ctr"/>
            <a:r>
              <a:rPr lang="ko-KR" altLang="en-US" sz="4400" b="1" dirty="0" err="1" smtClean="0">
                <a:solidFill>
                  <a:prstClr val="white"/>
                </a:solidFill>
                <a:latin typeface="+mn-ea"/>
              </a:rPr>
              <a:t>컨셉</a:t>
            </a:r>
            <a:endParaRPr lang="en-US" altLang="ko-KR" sz="4400" b="1" dirty="0" smtClean="0">
              <a:solidFill>
                <a:prstClr val="white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69551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오각형 2"/>
          <p:cNvSpPr/>
          <p:nvPr/>
        </p:nvSpPr>
        <p:spPr>
          <a:xfrm rot="5400000">
            <a:off x="109626" y="303321"/>
            <a:ext cx="1723954" cy="1152130"/>
          </a:xfrm>
          <a:custGeom>
            <a:avLst/>
            <a:gdLst>
              <a:gd name="connsiteX0" fmla="*/ 0 w 1262855"/>
              <a:gd name="connsiteY0" fmla="*/ 0 h 1152128"/>
              <a:gd name="connsiteX1" fmla="*/ 686791 w 1262855"/>
              <a:gd name="connsiteY1" fmla="*/ 0 h 1152128"/>
              <a:gd name="connsiteX2" fmla="*/ 1262855 w 1262855"/>
              <a:gd name="connsiteY2" fmla="*/ 576064 h 1152128"/>
              <a:gd name="connsiteX3" fmla="*/ 686791 w 1262855"/>
              <a:gd name="connsiteY3" fmla="*/ 1152128 h 1152128"/>
              <a:gd name="connsiteX4" fmla="*/ 0 w 1262855"/>
              <a:gd name="connsiteY4" fmla="*/ 1152128 h 1152128"/>
              <a:gd name="connsiteX5" fmla="*/ 0 w 1262855"/>
              <a:gd name="connsiteY5" fmla="*/ 0 h 1152128"/>
              <a:gd name="connsiteX0" fmla="*/ 0 w 1262855"/>
              <a:gd name="connsiteY0" fmla="*/ 0 h 1152128"/>
              <a:gd name="connsiteX1" fmla="*/ 686791 w 1262855"/>
              <a:gd name="connsiteY1" fmla="*/ 0 h 1152128"/>
              <a:gd name="connsiteX2" fmla="*/ 1262855 w 1262855"/>
              <a:gd name="connsiteY2" fmla="*/ 576064 h 1152128"/>
              <a:gd name="connsiteX3" fmla="*/ 825018 w 1262855"/>
              <a:gd name="connsiteY3" fmla="*/ 1152128 h 1152128"/>
              <a:gd name="connsiteX4" fmla="*/ 0 w 1262855"/>
              <a:gd name="connsiteY4" fmla="*/ 1152128 h 1152128"/>
              <a:gd name="connsiteX5" fmla="*/ 0 w 1262855"/>
              <a:gd name="connsiteY5" fmla="*/ 0 h 1152128"/>
              <a:gd name="connsiteX0" fmla="*/ 0 w 1262855"/>
              <a:gd name="connsiteY0" fmla="*/ 1 h 1152129"/>
              <a:gd name="connsiteX1" fmla="*/ 846283 w 1262855"/>
              <a:gd name="connsiteY1" fmla="*/ 0 h 1152129"/>
              <a:gd name="connsiteX2" fmla="*/ 1262855 w 1262855"/>
              <a:gd name="connsiteY2" fmla="*/ 576065 h 1152129"/>
              <a:gd name="connsiteX3" fmla="*/ 825018 w 1262855"/>
              <a:gd name="connsiteY3" fmla="*/ 1152129 h 1152129"/>
              <a:gd name="connsiteX4" fmla="*/ 0 w 1262855"/>
              <a:gd name="connsiteY4" fmla="*/ 1152129 h 1152129"/>
              <a:gd name="connsiteX5" fmla="*/ 0 w 1262855"/>
              <a:gd name="connsiteY5" fmla="*/ 1 h 1152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62855" h="1152129">
                <a:moveTo>
                  <a:pt x="0" y="1"/>
                </a:moveTo>
                <a:lnTo>
                  <a:pt x="846283" y="0"/>
                </a:lnTo>
                <a:lnTo>
                  <a:pt x="1262855" y="576065"/>
                </a:lnTo>
                <a:lnTo>
                  <a:pt x="825018" y="1152129"/>
                </a:lnTo>
                <a:lnTo>
                  <a:pt x="0" y="1152129"/>
                </a:lnTo>
                <a:lnTo>
                  <a:pt x="0" y="1"/>
                </a:lnTo>
                <a:close/>
              </a:path>
            </a:pathLst>
          </a:custGeom>
          <a:solidFill>
            <a:srgbClr val="4EB9A6"/>
          </a:solidFill>
          <a:ln>
            <a:solidFill>
              <a:srgbClr val="4EB9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709682" y="70262"/>
            <a:ext cx="4779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 smtClean="0">
                <a:solidFill>
                  <a:schemeClr val="bg1"/>
                </a:solidFill>
                <a:latin typeface="a장미다방" panose="02020600000000000000" pitchFamily="18" charset="-127"/>
                <a:ea typeface="a장미다방" panose="02020600000000000000" pitchFamily="18" charset="-127"/>
              </a:rPr>
              <a:t>1</a:t>
            </a:r>
            <a:endParaRPr lang="ko-KR" altLang="en-US" sz="2400" b="1" dirty="0">
              <a:solidFill>
                <a:schemeClr val="bg1"/>
              </a:solidFill>
              <a:latin typeface="a장미다방" panose="02020600000000000000" pitchFamily="18" charset="-127"/>
              <a:ea typeface="a장미다방" panose="02020600000000000000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619672" y="399579"/>
            <a:ext cx="244605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sz="3200" dirty="0" smtClean="0">
                <a:solidFill>
                  <a:prstClr val="black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Project Goal</a:t>
            </a:r>
            <a:endParaRPr lang="ko-KR" altLang="en-US" sz="4000" dirty="0">
              <a:solidFill>
                <a:srgbClr val="4EB9A6"/>
              </a:solidFill>
              <a:latin typeface="Ebrima" pitchFamily="2" charset="0"/>
              <a:cs typeface="Ebrima" pitchFamily="2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6852951"/>
            <a:ext cx="9144000" cy="168562"/>
          </a:xfrm>
          <a:prstGeom prst="rect">
            <a:avLst/>
          </a:prstGeom>
          <a:solidFill>
            <a:srgbClr val="4EB9A6"/>
          </a:solidFill>
          <a:ln>
            <a:solidFill>
              <a:srgbClr val="4EB9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871701" y="2502644"/>
            <a:ext cx="5544616" cy="1666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dirty="0" smtClean="0">
                <a:latin typeface="+mn-ea"/>
              </a:rPr>
              <a:t>다양한 기능 구현을 통한 웹에 대한 학습</a:t>
            </a:r>
            <a:endParaRPr lang="en-US" altLang="ko-KR" dirty="0" smtClean="0">
              <a:latin typeface="+mn-ea"/>
            </a:endParaRPr>
          </a:p>
          <a:p>
            <a:pPr algn="ctr">
              <a:lnSpc>
                <a:spcPct val="200000"/>
              </a:lnSpc>
            </a:pPr>
            <a:r>
              <a:rPr lang="en-US" altLang="ko-KR" dirty="0" smtClean="0">
                <a:latin typeface="+mn-ea"/>
              </a:rPr>
              <a:t>Model2</a:t>
            </a:r>
            <a:r>
              <a:rPr lang="ko-KR" altLang="en-US" dirty="0" smtClean="0">
                <a:latin typeface="+mn-ea"/>
              </a:rPr>
              <a:t>에 대한 정확한 이해</a:t>
            </a:r>
            <a:endParaRPr lang="en-US" altLang="ko-KR" dirty="0" smtClean="0">
              <a:latin typeface="+mn-ea"/>
            </a:endParaRPr>
          </a:p>
          <a:p>
            <a:pPr algn="ctr">
              <a:lnSpc>
                <a:spcPct val="200000"/>
              </a:lnSpc>
            </a:pPr>
            <a:r>
              <a:rPr lang="ko-KR" altLang="en-US" dirty="0" smtClean="0">
                <a:latin typeface="+mn-ea"/>
              </a:rPr>
              <a:t>온라인에서의 안타까운 꽃 쇼핑몰 개</a:t>
            </a:r>
            <a:r>
              <a:rPr lang="ko-KR" altLang="en-US" dirty="0">
                <a:latin typeface="+mn-ea"/>
              </a:rPr>
              <a:t>선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1115617" y="2161149"/>
            <a:ext cx="6912765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115616" y="4734892"/>
            <a:ext cx="6912765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4771" y="0"/>
            <a:ext cx="9144000" cy="168562"/>
          </a:xfrm>
          <a:prstGeom prst="rect">
            <a:avLst/>
          </a:prstGeom>
          <a:solidFill>
            <a:srgbClr val="4EB9A6"/>
          </a:solidFill>
          <a:ln>
            <a:solidFill>
              <a:srgbClr val="4EB9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7007220"/>
      </p:ext>
    </p:extLst>
  </p:cSld>
  <p:clrMapOvr>
    <a:masterClrMapping/>
  </p:clrMapOvr>
  <p:transition>
    <p:circl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/>
          <p:cNvSpPr/>
          <p:nvPr/>
        </p:nvSpPr>
        <p:spPr>
          <a:xfrm>
            <a:off x="2051720" y="1134492"/>
            <a:ext cx="4968552" cy="4968552"/>
          </a:xfrm>
          <a:prstGeom prst="ellipse">
            <a:avLst/>
          </a:prstGeom>
          <a:solidFill>
            <a:srgbClr val="4EB9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498134" y="3234047"/>
            <a:ext cx="60757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dirty="0" smtClean="0">
                <a:solidFill>
                  <a:prstClr val="white"/>
                </a:solidFill>
                <a:latin typeface="+mn-ea"/>
              </a:rPr>
              <a:t>개발환경</a:t>
            </a:r>
            <a:endParaRPr lang="en-US" altLang="ko-KR" sz="4400" b="1" dirty="0" smtClean="0">
              <a:solidFill>
                <a:prstClr val="white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24454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오각형 2"/>
          <p:cNvSpPr/>
          <p:nvPr/>
        </p:nvSpPr>
        <p:spPr>
          <a:xfrm rot="5400000">
            <a:off x="109626" y="303321"/>
            <a:ext cx="1723954" cy="1152130"/>
          </a:xfrm>
          <a:custGeom>
            <a:avLst/>
            <a:gdLst>
              <a:gd name="connsiteX0" fmla="*/ 0 w 1262855"/>
              <a:gd name="connsiteY0" fmla="*/ 0 h 1152128"/>
              <a:gd name="connsiteX1" fmla="*/ 686791 w 1262855"/>
              <a:gd name="connsiteY1" fmla="*/ 0 h 1152128"/>
              <a:gd name="connsiteX2" fmla="*/ 1262855 w 1262855"/>
              <a:gd name="connsiteY2" fmla="*/ 576064 h 1152128"/>
              <a:gd name="connsiteX3" fmla="*/ 686791 w 1262855"/>
              <a:gd name="connsiteY3" fmla="*/ 1152128 h 1152128"/>
              <a:gd name="connsiteX4" fmla="*/ 0 w 1262855"/>
              <a:gd name="connsiteY4" fmla="*/ 1152128 h 1152128"/>
              <a:gd name="connsiteX5" fmla="*/ 0 w 1262855"/>
              <a:gd name="connsiteY5" fmla="*/ 0 h 1152128"/>
              <a:gd name="connsiteX0" fmla="*/ 0 w 1262855"/>
              <a:gd name="connsiteY0" fmla="*/ 0 h 1152128"/>
              <a:gd name="connsiteX1" fmla="*/ 686791 w 1262855"/>
              <a:gd name="connsiteY1" fmla="*/ 0 h 1152128"/>
              <a:gd name="connsiteX2" fmla="*/ 1262855 w 1262855"/>
              <a:gd name="connsiteY2" fmla="*/ 576064 h 1152128"/>
              <a:gd name="connsiteX3" fmla="*/ 825018 w 1262855"/>
              <a:gd name="connsiteY3" fmla="*/ 1152128 h 1152128"/>
              <a:gd name="connsiteX4" fmla="*/ 0 w 1262855"/>
              <a:gd name="connsiteY4" fmla="*/ 1152128 h 1152128"/>
              <a:gd name="connsiteX5" fmla="*/ 0 w 1262855"/>
              <a:gd name="connsiteY5" fmla="*/ 0 h 1152128"/>
              <a:gd name="connsiteX0" fmla="*/ 0 w 1262855"/>
              <a:gd name="connsiteY0" fmla="*/ 1 h 1152129"/>
              <a:gd name="connsiteX1" fmla="*/ 846283 w 1262855"/>
              <a:gd name="connsiteY1" fmla="*/ 0 h 1152129"/>
              <a:gd name="connsiteX2" fmla="*/ 1262855 w 1262855"/>
              <a:gd name="connsiteY2" fmla="*/ 576065 h 1152129"/>
              <a:gd name="connsiteX3" fmla="*/ 825018 w 1262855"/>
              <a:gd name="connsiteY3" fmla="*/ 1152129 h 1152129"/>
              <a:gd name="connsiteX4" fmla="*/ 0 w 1262855"/>
              <a:gd name="connsiteY4" fmla="*/ 1152129 h 1152129"/>
              <a:gd name="connsiteX5" fmla="*/ 0 w 1262855"/>
              <a:gd name="connsiteY5" fmla="*/ 1 h 1152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62855" h="1152129">
                <a:moveTo>
                  <a:pt x="0" y="1"/>
                </a:moveTo>
                <a:lnTo>
                  <a:pt x="846283" y="0"/>
                </a:lnTo>
                <a:lnTo>
                  <a:pt x="1262855" y="576065"/>
                </a:lnTo>
                <a:lnTo>
                  <a:pt x="825018" y="1152129"/>
                </a:lnTo>
                <a:lnTo>
                  <a:pt x="0" y="1152129"/>
                </a:lnTo>
                <a:lnTo>
                  <a:pt x="0" y="1"/>
                </a:lnTo>
                <a:close/>
              </a:path>
            </a:pathLst>
          </a:custGeom>
          <a:solidFill>
            <a:srgbClr val="4EB9A6"/>
          </a:solidFill>
          <a:ln>
            <a:solidFill>
              <a:srgbClr val="4EB9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709682" y="70262"/>
            <a:ext cx="4779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 smtClean="0">
                <a:solidFill>
                  <a:schemeClr val="bg1"/>
                </a:solidFill>
                <a:latin typeface="a장미다방" panose="02020600000000000000" pitchFamily="18" charset="-127"/>
                <a:ea typeface="a장미다방" panose="02020600000000000000" pitchFamily="18" charset="-127"/>
              </a:rPr>
              <a:t>2</a:t>
            </a:r>
            <a:endParaRPr lang="ko-KR" altLang="en-US" sz="5400" b="1" dirty="0">
              <a:solidFill>
                <a:schemeClr val="bg1"/>
              </a:solidFill>
              <a:latin typeface="a장미다방" panose="02020600000000000000" pitchFamily="18" charset="-127"/>
              <a:ea typeface="a장미다방" panose="02020600000000000000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6852951"/>
            <a:ext cx="9144000" cy="168562"/>
          </a:xfrm>
          <a:prstGeom prst="rect">
            <a:avLst/>
          </a:prstGeom>
          <a:solidFill>
            <a:srgbClr val="4EB9A6"/>
          </a:solidFill>
          <a:ln>
            <a:solidFill>
              <a:srgbClr val="4EB9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5076056" y="1741363"/>
            <a:ext cx="2808288" cy="1296988"/>
          </a:xfrm>
          <a:prstGeom prst="roundRect">
            <a:avLst/>
          </a:prstGeom>
          <a:solidFill>
            <a:srgbClr val="B7E1E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OS : Window 7</a:t>
            </a:r>
            <a:endParaRPr lang="ko-KR" altLang="en-US" dirty="0">
              <a:solidFill>
                <a:schemeClr val="tx1"/>
              </a:solidFill>
              <a:latin typeface="Verdana" pitchFamily="34" charset="0"/>
              <a:cs typeface="Verdana" pitchFamily="34" charset="0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5071285" y="3335122"/>
            <a:ext cx="2808287" cy="1296988"/>
          </a:xfrm>
          <a:prstGeom prst="roundRect">
            <a:avLst/>
          </a:prstGeom>
          <a:solidFill>
            <a:srgbClr val="B7E1E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WAS : Web application server </a:t>
            </a:r>
          </a:p>
          <a:p>
            <a:pPr algn="ctr">
              <a:defRPr/>
            </a:pPr>
            <a:r>
              <a:rPr lang="en-US" altLang="ko-KR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- Tomcat 7.0</a:t>
            </a:r>
            <a:endParaRPr lang="ko-KR" altLang="en-US" dirty="0">
              <a:solidFill>
                <a:schemeClr val="tx1"/>
              </a:solidFill>
              <a:latin typeface="Verdana" pitchFamily="34" charset="0"/>
              <a:cs typeface="Verdana" pitchFamily="34" charset="0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5076056" y="4981723"/>
            <a:ext cx="2808288" cy="1295400"/>
          </a:xfrm>
          <a:prstGeom prst="roundRect">
            <a:avLst/>
          </a:prstGeom>
          <a:solidFill>
            <a:srgbClr val="B7E1E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Tool </a:t>
            </a:r>
            <a:r>
              <a:rPr lang="en-US" altLang="ko-KR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: eclipse </a:t>
            </a:r>
            <a:endParaRPr lang="en-US" altLang="ko-KR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ctr"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   &amp; </a:t>
            </a:r>
            <a:r>
              <a:rPr lang="en-US" altLang="ko-KR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photo shop</a:t>
            </a:r>
            <a:endParaRPr lang="ko-KR" altLang="en-US" dirty="0">
              <a:solidFill>
                <a:schemeClr val="tx1"/>
              </a:solidFill>
              <a:latin typeface="Verdana" pitchFamily="34" charset="0"/>
              <a:ea typeface="HY나무B" pitchFamily="18" charset="-127"/>
              <a:cs typeface="Verdana" pitchFamily="34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771" y="0"/>
            <a:ext cx="9144000" cy="168562"/>
          </a:xfrm>
          <a:prstGeom prst="rect">
            <a:avLst/>
          </a:prstGeom>
          <a:solidFill>
            <a:srgbClr val="4EB9A6"/>
          </a:solidFill>
          <a:ln>
            <a:solidFill>
              <a:srgbClr val="4EB9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619672" y="399579"/>
            <a:ext cx="609506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sz="3200" dirty="0" smtClean="0"/>
              <a:t>Web </a:t>
            </a:r>
            <a:r>
              <a:rPr lang="en-US" altLang="ko-KR" sz="3200" dirty="0"/>
              <a:t>development environment</a:t>
            </a:r>
            <a:endParaRPr lang="ko-KR" altLang="en-US" sz="4000" dirty="0">
              <a:solidFill>
                <a:srgbClr val="4EB9A6"/>
              </a:solidFill>
              <a:latin typeface="Ebrima" pitchFamily="2" charset="0"/>
              <a:cs typeface="Ebrima" pitchFamily="2" charset="0"/>
            </a:endParaRPr>
          </a:p>
        </p:txBody>
      </p:sp>
      <p:sp>
        <p:nvSpPr>
          <p:cNvPr id="7" name="laptop"/>
          <p:cNvSpPr>
            <a:spLocks noEditPoints="1" noChangeArrowheads="1"/>
          </p:cNvSpPr>
          <p:nvPr/>
        </p:nvSpPr>
        <p:spPr bwMode="auto">
          <a:xfrm>
            <a:off x="1043608" y="3302578"/>
            <a:ext cx="1809750" cy="1362075"/>
          </a:xfrm>
          <a:custGeom>
            <a:avLst/>
            <a:gdLst>
              <a:gd name="T0" fmla="*/ 3362 w 21600"/>
              <a:gd name="T1" fmla="*/ 0 h 21600"/>
              <a:gd name="T2" fmla="*/ 3362 w 21600"/>
              <a:gd name="T3" fmla="*/ 7173 h 21600"/>
              <a:gd name="T4" fmla="*/ 18327 w 21600"/>
              <a:gd name="T5" fmla="*/ 0 h 21600"/>
              <a:gd name="T6" fmla="*/ 18327 w 21600"/>
              <a:gd name="T7" fmla="*/ 7173 h 21600"/>
              <a:gd name="T8" fmla="*/ 10800 w 21600"/>
              <a:gd name="T9" fmla="*/ 0 h 21600"/>
              <a:gd name="T10" fmla="*/ 10800 w 21600"/>
              <a:gd name="T11" fmla="*/ 21600 h 21600"/>
              <a:gd name="T12" fmla="*/ 0 w 21600"/>
              <a:gd name="T13" fmla="*/ 21600 h 21600"/>
              <a:gd name="T14" fmla="*/ 21600 w 21600"/>
              <a:gd name="T15" fmla="*/ 21600 h 21600"/>
              <a:gd name="T16" fmla="*/ 4445 w 21600"/>
              <a:gd name="T17" fmla="*/ 1858 h 21600"/>
              <a:gd name="T18" fmla="*/ 17311 w 21600"/>
              <a:gd name="T19" fmla="*/ 1232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cxnSp>
        <p:nvCxnSpPr>
          <p:cNvPr id="15" name="직선 연결선 14"/>
          <p:cNvCxnSpPr/>
          <p:nvPr/>
        </p:nvCxnSpPr>
        <p:spPr>
          <a:xfrm flipV="1">
            <a:off x="2987824" y="2430636"/>
            <a:ext cx="1872208" cy="1080120"/>
          </a:xfrm>
          <a:prstGeom prst="line">
            <a:avLst/>
          </a:prstGeom>
          <a:ln>
            <a:solidFill>
              <a:srgbClr val="4EB9A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2987824" y="3983616"/>
            <a:ext cx="1872208" cy="0"/>
          </a:xfrm>
          <a:prstGeom prst="line">
            <a:avLst/>
          </a:prstGeom>
          <a:ln>
            <a:solidFill>
              <a:srgbClr val="4EB9A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2987824" y="4374852"/>
            <a:ext cx="1872208" cy="1296144"/>
          </a:xfrm>
          <a:prstGeom prst="line">
            <a:avLst/>
          </a:prstGeom>
          <a:ln>
            <a:solidFill>
              <a:srgbClr val="4EB9A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7007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/>
          <p:cNvSpPr/>
          <p:nvPr/>
        </p:nvSpPr>
        <p:spPr>
          <a:xfrm>
            <a:off x="2051720" y="1134492"/>
            <a:ext cx="4968552" cy="4968552"/>
          </a:xfrm>
          <a:prstGeom prst="ellipse">
            <a:avLst/>
          </a:prstGeom>
          <a:solidFill>
            <a:srgbClr val="4EB9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498134" y="2702603"/>
            <a:ext cx="607572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dirty="0" smtClean="0">
                <a:solidFill>
                  <a:prstClr val="white"/>
                </a:solidFill>
                <a:latin typeface="+mn-ea"/>
              </a:rPr>
              <a:t>다이어그램 </a:t>
            </a:r>
            <a:endParaRPr lang="en-US" altLang="ko-KR" sz="4400" b="1" dirty="0" smtClean="0">
              <a:solidFill>
                <a:prstClr val="white"/>
              </a:solidFill>
              <a:latin typeface="+mn-ea"/>
            </a:endParaRPr>
          </a:p>
          <a:p>
            <a:pPr algn="ctr"/>
            <a:r>
              <a:rPr lang="ko-KR" altLang="en-US" sz="3600" dirty="0" smtClean="0">
                <a:solidFill>
                  <a:prstClr val="white"/>
                </a:solidFill>
                <a:latin typeface="+mn-ea"/>
              </a:rPr>
              <a:t>및</a:t>
            </a:r>
            <a:r>
              <a:rPr lang="ko-KR" altLang="en-US" sz="4400" dirty="0" smtClean="0">
                <a:solidFill>
                  <a:prstClr val="white"/>
                </a:solidFill>
                <a:latin typeface="+mn-ea"/>
              </a:rPr>
              <a:t> </a:t>
            </a:r>
            <a:endParaRPr lang="en-US" altLang="ko-KR" sz="4400" dirty="0" smtClean="0">
              <a:solidFill>
                <a:prstClr val="white"/>
              </a:solidFill>
              <a:latin typeface="+mn-ea"/>
            </a:endParaRPr>
          </a:p>
          <a:p>
            <a:pPr algn="ctr"/>
            <a:r>
              <a:rPr lang="en-US" altLang="ko-KR" sz="4400" b="1" dirty="0" smtClean="0">
                <a:solidFill>
                  <a:prstClr val="white"/>
                </a:solidFill>
                <a:latin typeface="+mn-ea"/>
              </a:rPr>
              <a:t>DB</a:t>
            </a:r>
            <a:r>
              <a:rPr lang="ko-KR" altLang="en-US" sz="4400" b="1" dirty="0" smtClean="0">
                <a:solidFill>
                  <a:prstClr val="white"/>
                </a:solidFill>
                <a:latin typeface="+mn-ea"/>
              </a:rPr>
              <a:t>관계도</a:t>
            </a:r>
            <a:endParaRPr lang="en-US" altLang="ko-KR" sz="4400" b="1" dirty="0" smtClean="0">
              <a:solidFill>
                <a:prstClr val="white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13220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오각형 2"/>
          <p:cNvSpPr/>
          <p:nvPr/>
        </p:nvSpPr>
        <p:spPr>
          <a:xfrm rot="5400000">
            <a:off x="109626" y="303321"/>
            <a:ext cx="1723954" cy="1152130"/>
          </a:xfrm>
          <a:custGeom>
            <a:avLst/>
            <a:gdLst>
              <a:gd name="connsiteX0" fmla="*/ 0 w 1262855"/>
              <a:gd name="connsiteY0" fmla="*/ 0 h 1152128"/>
              <a:gd name="connsiteX1" fmla="*/ 686791 w 1262855"/>
              <a:gd name="connsiteY1" fmla="*/ 0 h 1152128"/>
              <a:gd name="connsiteX2" fmla="*/ 1262855 w 1262855"/>
              <a:gd name="connsiteY2" fmla="*/ 576064 h 1152128"/>
              <a:gd name="connsiteX3" fmla="*/ 686791 w 1262855"/>
              <a:gd name="connsiteY3" fmla="*/ 1152128 h 1152128"/>
              <a:gd name="connsiteX4" fmla="*/ 0 w 1262855"/>
              <a:gd name="connsiteY4" fmla="*/ 1152128 h 1152128"/>
              <a:gd name="connsiteX5" fmla="*/ 0 w 1262855"/>
              <a:gd name="connsiteY5" fmla="*/ 0 h 1152128"/>
              <a:gd name="connsiteX0" fmla="*/ 0 w 1262855"/>
              <a:gd name="connsiteY0" fmla="*/ 0 h 1152128"/>
              <a:gd name="connsiteX1" fmla="*/ 686791 w 1262855"/>
              <a:gd name="connsiteY1" fmla="*/ 0 h 1152128"/>
              <a:gd name="connsiteX2" fmla="*/ 1262855 w 1262855"/>
              <a:gd name="connsiteY2" fmla="*/ 576064 h 1152128"/>
              <a:gd name="connsiteX3" fmla="*/ 825018 w 1262855"/>
              <a:gd name="connsiteY3" fmla="*/ 1152128 h 1152128"/>
              <a:gd name="connsiteX4" fmla="*/ 0 w 1262855"/>
              <a:gd name="connsiteY4" fmla="*/ 1152128 h 1152128"/>
              <a:gd name="connsiteX5" fmla="*/ 0 w 1262855"/>
              <a:gd name="connsiteY5" fmla="*/ 0 h 1152128"/>
              <a:gd name="connsiteX0" fmla="*/ 0 w 1262855"/>
              <a:gd name="connsiteY0" fmla="*/ 1 h 1152129"/>
              <a:gd name="connsiteX1" fmla="*/ 846283 w 1262855"/>
              <a:gd name="connsiteY1" fmla="*/ 0 h 1152129"/>
              <a:gd name="connsiteX2" fmla="*/ 1262855 w 1262855"/>
              <a:gd name="connsiteY2" fmla="*/ 576065 h 1152129"/>
              <a:gd name="connsiteX3" fmla="*/ 825018 w 1262855"/>
              <a:gd name="connsiteY3" fmla="*/ 1152129 h 1152129"/>
              <a:gd name="connsiteX4" fmla="*/ 0 w 1262855"/>
              <a:gd name="connsiteY4" fmla="*/ 1152129 h 1152129"/>
              <a:gd name="connsiteX5" fmla="*/ 0 w 1262855"/>
              <a:gd name="connsiteY5" fmla="*/ 1 h 1152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62855" h="1152129">
                <a:moveTo>
                  <a:pt x="0" y="1"/>
                </a:moveTo>
                <a:lnTo>
                  <a:pt x="846283" y="0"/>
                </a:lnTo>
                <a:lnTo>
                  <a:pt x="1262855" y="576065"/>
                </a:lnTo>
                <a:lnTo>
                  <a:pt x="825018" y="1152129"/>
                </a:lnTo>
                <a:lnTo>
                  <a:pt x="0" y="1152129"/>
                </a:lnTo>
                <a:lnTo>
                  <a:pt x="0" y="1"/>
                </a:lnTo>
                <a:close/>
              </a:path>
            </a:pathLst>
          </a:custGeom>
          <a:solidFill>
            <a:srgbClr val="4EB9A6"/>
          </a:solidFill>
          <a:ln>
            <a:solidFill>
              <a:srgbClr val="4EB9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709682" y="70262"/>
            <a:ext cx="4779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 smtClean="0">
                <a:solidFill>
                  <a:schemeClr val="bg1"/>
                </a:solidFill>
                <a:latin typeface="a장미다방" panose="02020600000000000000" pitchFamily="18" charset="-127"/>
                <a:ea typeface="a장미다방" panose="02020600000000000000" pitchFamily="18" charset="-127"/>
              </a:rPr>
              <a:t>3</a:t>
            </a:r>
            <a:endParaRPr lang="ko-KR" altLang="en-US" sz="5400" b="1" dirty="0">
              <a:solidFill>
                <a:schemeClr val="bg1"/>
              </a:solidFill>
              <a:latin typeface="a장미다방" panose="02020600000000000000" pitchFamily="18" charset="-127"/>
              <a:ea typeface="a장미다방" panose="02020600000000000000" pitchFamily="18" charset="-127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3995936" y="882954"/>
          <a:ext cx="1800201" cy="467726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800201"/>
              </a:tblGrid>
              <a:tr h="46756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500" dirty="0" err="1" smtClean="0">
                          <a:solidFill>
                            <a:schemeClr val="tx1"/>
                          </a:solidFill>
                        </a:rPr>
                        <a:t>HttpServlet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T="62413" marB="62413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1187624" y="2124067"/>
          <a:ext cx="7344816" cy="2322793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7344816"/>
              </a:tblGrid>
              <a:tr h="3919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500" dirty="0" err="1" smtClean="0"/>
                        <a:t>FrontController</a:t>
                      </a:r>
                      <a:endParaRPr lang="ko-KR" altLang="en-US" sz="1500" dirty="0"/>
                    </a:p>
                  </a:txBody>
                  <a:tcPr marT="62413" marB="62413"/>
                </a:tc>
              </a:tr>
              <a:tr h="282070"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T="62413" marB="62413"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  <a:tr h="12349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+ init(</a:t>
                      </a:r>
                      <a:r>
                        <a:rPr lang="en-US" altLang="ko-KR" sz="1500" dirty="0" err="1" smtClean="0"/>
                        <a:t>SrvletConfig</a:t>
                      </a:r>
                      <a:r>
                        <a:rPr lang="en-US" altLang="ko-KR" sz="1500" dirty="0" smtClean="0"/>
                        <a:t>):void</a:t>
                      </a:r>
                    </a:p>
                    <a:p>
                      <a:pPr latinLnBrk="1"/>
                      <a:r>
                        <a:rPr lang="en-US" altLang="ko-KR" sz="1500" dirty="0" smtClean="0"/>
                        <a:t># </a:t>
                      </a:r>
                      <a:r>
                        <a:rPr lang="en-US" altLang="ko-KR" sz="1500" dirty="0" err="1" smtClean="0"/>
                        <a:t>doPost</a:t>
                      </a:r>
                      <a:r>
                        <a:rPr lang="en-US" altLang="ko-KR" sz="1500" dirty="0" smtClean="0"/>
                        <a:t>(</a:t>
                      </a:r>
                      <a:r>
                        <a:rPr lang="en-US" altLang="ko-KR" sz="1500" dirty="0" err="1" smtClean="0"/>
                        <a:t>HttpServletRequest</a:t>
                      </a:r>
                      <a:r>
                        <a:rPr lang="en-US" altLang="ko-KR" sz="1500" dirty="0" smtClean="0"/>
                        <a:t>,</a:t>
                      </a:r>
                      <a:r>
                        <a:rPr lang="en-US" altLang="ko-KR" sz="1500" baseline="0" dirty="0" smtClean="0"/>
                        <a:t> </a:t>
                      </a:r>
                      <a:r>
                        <a:rPr lang="en-US" altLang="ko-KR" sz="1500" baseline="0" dirty="0" err="1" smtClean="0"/>
                        <a:t>HttpServletResponse</a:t>
                      </a:r>
                      <a:r>
                        <a:rPr lang="en-US" altLang="ko-KR" sz="1500" baseline="0" dirty="0" smtClean="0"/>
                        <a:t>):void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smtClean="0"/>
                        <a:t># </a:t>
                      </a:r>
                      <a:r>
                        <a:rPr lang="en-US" altLang="ko-KR" sz="1500" dirty="0" err="1" smtClean="0"/>
                        <a:t>doGet</a:t>
                      </a:r>
                      <a:r>
                        <a:rPr lang="en-US" altLang="ko-KR" sz="1500" dirty="0" smtClean="0"/>
                        <a:t>(</a:t>
                      </a:r>
                      <a:r>
                        <a:rPr lang="en-US" altLang="ko-KR" sz="1500" dirty="0" err="1" smtClean="0"/>
                        <a:t>HttpServletRequest</a:t>
                      </a:r>
                      <a:r>
                        <a:rPr lang="en-US" altLang="ko-KR" sz="1500" dirty="0" smtClean="0"/>
                        <a:t>,</a:t>
                      </a:r>
                      <a:r>
                        <a:rPr lang="en-US" altLang="ko-KR" sz="1500" baseline="0" dirty="0" smtClean="0"/>
                        <a:t> </a:t>
                      </a:r>
                      <a:r>
                        <a:rPr lang="en-US" altLang="ko-KR" sz="1500" baseline="0" dirty="0" err="1" smtClean="0"/>
                        <a:t>HttpServletResponse</a:t>
                      </a:r>
                      <a:r>
                        <a:rPr lang="en-US" altLang="ko-KR" sz="1500" baseline="0" dirty="0" smtClean="0"/>
                        <a:t>):void</a:t>
                      </a:r>
                      <a:endParaRPr lang="ko-KR" altLang="en-US" sz="1500" dirty="0" smtClean="0"/>
                    </a:p>
                    <a:p>
                      <a:pPr latinLnBrk="1"/>
                      <a:r>
                        <a:rPr lang="en-US" altLang="ko-KR" sz="1500" dirty="0" smtClean="0"/>
                        <a:t>- </a:t>
                      </a:r>
                      <a:r>
                        <a:rPr lang="en-US" altLang="ko-KR" sz="1500" dirty="0" err="1" smtClean="0"/>
                        <a:t>requerstProcess</a:t>
                      </a:r>
                      <a:r>
                        <a:rPr lang="en-US" altLang="ko-KR" sz="1500" dirty="0" smtClean="0"/>
                        <a:t>(</a:t>
                      </a:r>
                      <a:r>
                        <a:rPr lang="en-US" altLang="ko-KR" sz="1500" dirty="0" err="1" smtClean="0"/>
                        <a:t>HttpServletRequest</a:t>
                      </a:r>
                      <a:r>
                        <a:rPr lang="en-US" altLang="ko-KR" sz="1500" dirty="0" smtClean="0"/>
                        <a:t>,</a:t>
                      </a:r>
                      <a:r>
                        <a:rPr lang="en-US" altLang="ko-KR" sz="1500" baseline="0" dirty="0" smtClean="0"/>
                        <a:t> </a:t>
                      </a:r>
                      <a:r>
                        <a:rPr lang="en-US" altLang="ko-KR" sz="1500" baseline="0" dirty="0" err="1" smtClean="0"/>
                        <a:t>HttpServletResponse</a:t>
                      </a:r>
                      <a:r>
                        <a:rPr lang="en-US" altLang="ko-KR" sz="1500" baseline="0" dirty="0" smtClean="0"/>
                        <a:t>):void</a:t>
                      </a:r>
                    </a:p>
                  </a:txBody>
                  <a:tcPr marT="62413" marB="62413"/>
                </a:tc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1187624" y="4950916"/>
          <a:ext cx="7344816" cy="126627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7344816"/>
              </a:tblGrid>
              <a:tr h="3653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&lt;&lt;interface&gt;&gt;</a:t>
                      </a:r>
                    </a:p>
                    <a:p>
                      <a:pPr algn="ctr" latinLnBrk="1"/>
                      <a:r>
                        <a:rPr lang="en-US" altLang="ko-KR" sz="1500" dirty="0" err="1" smtClean="0"/>
                        <a:t>CommandAction</a:t>
                      </a:r>
                      <a:endParaRPr lang="ko-KR" altLang="en-US" sz="1500" dirty="0"/>
                    </a:p>
                  </a:txBody>
                  <a:tcPr marT="62413" marB="62413"/>
                </a:tc>
              </a:tr>
              <a:tr h="71472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aseline="0" dirty="0" smtClean="0"/>
                        <a:t>+process(</a:t>
                      </a:r>
                      <a:r>
                        <a:rPr lang="en-US" altLang="ko-KR" sz="1500" dirty="0" err="1" smtClean="0"/>
                        <a:t>HttpServletRequest</a:t>
                      </a:r>
                      <a:r>
                        <a:rPr lang="en-US" altLang="ko-KR" sz="1500" dirty="0" smtClean="0"/>
                        <a:t>,</a:t>
                      </a:r>
                      <a:r>
                        <a:rPr lang="en-US" altLang="ko-KR" sz="1500" baseline="0" dirty="0" smtClean="0"/>
                        <a:t> </a:t>
                      </a:r>
                      <a:r>
                        <a:rPr lang="en-US" altLang="ko-KR" sz="1500" baseline="0" dirty="0" err="1" smtClean="0"/>
                        <a:t>HttpServletResponse</a:t>
                      </a:r>
                      <a:r>
                        <a:rPr lang="en-US" altLang="ko-KR" sz="1500" baseline="0" dirty="0" smtClean="0"/>
                        <a:t>):String</a:t>
                      </a:r>
                      <a:endParaRPr lang="ko-KR" altLang="en-US" sz="1500" dirty="0"/>
                    </a:p>
                  </a:txBody>
                  <a:tcPr marT="62413" marB="62413"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12" name="그룹 11"/>
          <p:cNvGrpSpPr/>
          <p:nvPr/>
        </p:nvGrpSpPr>
        <p:grpSpPr>
          <a:xfrm>
            <a:off x="4716016" y="1422524"/>
            <a:ext cx="288032" cy="648072"/>
            <a:chOff x="1691680" y="1484784"/>
            <a:chExt cx="360040" cy="792088"/>
          </a:xfrm>
        </p:grpSpPr>
        <p:cxnSp>
          <p:nvCxnSpPr>
            <p:cNvPr id="13" name="직선 연결선 12"/>
            <p:cNvCxnSpPr/>
            <p:nvPr/>
          </p:nvCxnSpPr>
          <p:spPr>
            <a:xfrm>
              <a:off x="1861111" y="1484784"/>
              <a:ext cx="0" cy="7920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이등변 삼각형 13"/>
            <p:cNvSpPr/>
            <p:nvPr/>
          </p:nvSpPr>
          <p:spPr>
            <a:xfrm>
              <a:off x="1691680" y="1484784"/>
              <a:ext cx="360040" cy="242476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5" name="직선 연결선 14"/>
          <p:cNvCxnSpPr/>
          <p:nvPr/>
        </p:nvCxnSpPr>
        <p:spPr>
          <a:xfrm>
            <a:off x="4860032" y="4459417"/>
            <a:ext cx="0" cy="4914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4771" y="0"/>
            <a:ext cx="9144000" cy="168562"/>
          </a:xfrm>
          <a:prstGeom prst="rect">
            <a:avLst/>
          </a:prstGeom>
          <a:solidFill>
            <a:srgbClr val="4EB9A6"/>
          </a:solidFill>
          <a:ln>
            <a:solidFill>
              <a:srgbClr val="4EB9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1619672" y="399579"/>
            <a:ext cx="128112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sz="4000" dirty="0" smtClean="0">
                <a:latin typeface="Ebrima" pitchFamily="2" charset="0"/>
                <a:cs typeface="Ebrima" pitchFamily="2" charset="0"/>
              </a:rPr>
              <a:t>MVC</a:t>
            </a:r>
            <a:endParaRPr lang="ko-KR" altLang="en-US" sz="4000" dirty="0">
              <a:latin typeface="Ebrima" pitchFamily="2" charset="0"/>
              <a:cs typeface="Ebr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7007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09682" y="70262"/>
            <a:ext cx="4779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 smtClean="0">
                <a:solidFill>
                  <a:schemeClr val="bg1"/>
                </a:solidFill>
                <a:latin typeface="a장미다방" panose="02020600000000000000" pitchFamily="18" charset="-127"/>
                <a:ea typeface="a장미다방" panose="02020600000000000000" pitchFamily="18" charset="-127"/>
              </a:rPr>
              <a:t>3</a:t>
            </a:r>
            <a:endParaRPr lang="ko-KR" altLang="en-US" sz="2400" b="1" dirty="0">
              <a:solidFill>
                <a:schemeClr val="bg1"/>
              </a:solidFill>
              <a:latin typeface="a장미다방" panose="02020600000000000000" pitchFamily="18" charset="-127"/>
              <a:ea typeface="a장미다방" panose="02020600000000000000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6852951"/>
            <a:ext cx="9144000" cy="168562"/>
          </a:xfrm>
          <a:prstGeom prst="rect">
            <a:avLst/>
          </a:prstGeom>
          <a:solidFill>
            <a:srgbClr val="4EB9A6"/>
          </a:solidFill>
          <a:ln>
            <a:solidFill>
              <a:srgbClr val="4EB9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3"/>
          <p:cNvGrpSpPr/>
          <p:nvPr/>
        </p:nvGrpSpPr>
        <p:grpSpPr>
          <a:xfrm rot="1553501">
            <a:off x="3431060" y="-40999"/>
            <a:ext cx="461028" cy="1571024"/>
            <a:chOff x="899592" y="2132856"/>
            <a:chExt cx="792088" cy="3062912"/>
          </a:xfrm>
        </p:grpSpPr>
        <p:sp>
          <p:nvSpPr>
            <p:cNvPr id="23" name="Line 7"/>
            <p:cNvSpPr>
              <a:spLocks noChangeShapeType="1"/>
            </p:cNvSpPr>
            <p:nvPr/>
          </p:nvSpPr>
          <p:spPr bwMode="auto">
            <a:xfrm>
              <a:off x="1248287" y="2531473"/>
              <a:ext cx="0" cy="26642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none" w="lg" len="lg"/>
            </a:ln>
          </p:spPr>
          <p:txBody>
            <a:bodyPr anchor="ctr"/>
            <a:lstStyle/>
            <a:p>
              <a:endParaRPr lang="ko-KR" altLang="en-US"/>
            </a:p>
          </p:txBody>
        </p:sp>
        <p:sp>
          <p:nvSpPr>
            <p:cNvPr id="24" name="이등변 삼각형 23"/>
            <p:cNvSpPr/>
            <p:nvPr/>
          </p:nvSpPr>
          <p:spPr>
            <a:xfrm>
              <a:off x="899592" y="2132856"/>
              <a:ext cx="792088" cy="720080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25" name="표 24"/>
          <p:cNvGraphicFramePr>
            <a:graphicFrameLocks noGrp="1"/>
          </p:cNvGraphicFramePr>
          <p:nvPr/>
        </p:nvGraphicFramePr>
        <p:xfrm>
          <a:off x="1835696" y="1422524"/>
          <a:ext cx="2592286" cy="1403178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592286"/>
              </a:tblGrid>
              <a:tr h="42380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500" dirty="0" err="1" smtClean="0"/>
                        <a:t>FormAction</a:t>
                      </a:r>
                      <a:endParaRPr lang="ko-KR" altLang="en-US" sz="1500" dirty="0"/>
                    </a:p>
                  </a:txBody>
                  <a:tcPr marT="62413" marB="62413"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T="62413" marB="62413"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  <a:tr h="3799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aseline="0" dirty="0" smtClean="0"/>
                        <a:t>+process():String</a:t>
                      </a:r>
                      <a:endParaRPr lang="ko-KR" altLang="en-US" sz="1500" dirty="0" smtClean="0"/>
                    </a:p>
                    <a:p>
                      <a:pPr latinLnBrk="1"/>
                      <a:endParaRPr lang="ko-KR" altLang="en-US" sz="1500" dirty="0"/>
                    </a:p>
                  </a:txBody>
                  <a:tcPr marT="62413" marB="62413"/>
                </a:tc>
              </a:tr>
            </a:tbl>
          </a:graphicData>
        </a:graphic>
      </p:graphicFrame>
      <p:grpSp>
        <p:nvGrpSpPr>
          <p:cNvPr id="26" name="그룹 7"/>
          <p:cNvGrpSpPr/>
          <p:nvPr/>
        </p:nvGrpSpPr>
        <p:grpSpPr>
          <a:xfrm rot="19719027">
            <a:off x="4920501" y="-75185"/>
            <a:ext cx="468411" cy="1471167"/>
            <a:chOff x="899592" y="2132856"/>
            <a:chExt cx="792088" cy="2952328"/>
          </a:xfrm>
        </p:grpSpPr>
        <p:sp>
          <p:nvSpPr>
            <p:cNvPr id="27" name="Line 7"/>
            <p:cNvSpPr>
              <a:spLocks noChangeShapeType="1"/>
            </p:cNvSpPr>
            <p:nvPr/>
          </p:nvSpPr>
          <p:spPr bwMode="auto">
            <a:xfrm>
              <a:off x="1296144" y="2420888"/>
              <a:ext cx="0" cy="2664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none" w="lg" len="lg"/>
            </a:ln>
          </p:spPr>
          <p:txBody>
            <a:bodyPr anchor="ctr"/>
            <a:lstStyle/>
            <a:p>
              <a:endParaRPr lang="ko-KR" altLang="en-US"/>
            </a:p>
          </p:txBody>
        </p:sp>
        <p:sp>
          <p:nvSpPr>
            <p:cNvPr id="28" name="이등변 삼각형 27"/>
            <p:cNvSpPr/>
            <p:nvPr/>
          </p:nvSpPr>
          <p:spPr>
            <a:xfrm>
              <a:off x="899592" y="2132856"/>
              <a:ext cx="792088" cy="720080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29" name="표 28"/>
          <p:cNvGraphicFramePr>
            <a:graphicFrameLocks noGrp="1"/>
          </p:cNvGraphicFramePr>
          <p:nvPr/>
        </p:nvGraphicFramePr>
        <p:xfrm>
          <a:off x="4788024" y="1350516"/>
          <a:ext cx="2592287" cy="1403178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592287"/>
              </a:tblGrid>
              <a:tr h="41234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500" dirty="0" err="1" smtClean="0"/>
                        <a:t>ProAction</a:t>
                      </a:r>
                      <a:endParaRPr lang="ko-KR" altLang="en-US" sz="1500" dirty="0"/>
                    </a:p>
                  </a:txBody>
                  <a:tcPr marT="62413" marB="62413"/>
                </a:tc>
              </a:tr>
              <a:tr h="194831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T="62413" marB="62413"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  <a:tr h="53605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aseline="0" dirty="0" smtClean="0"/>
                        <a:t>+process():String</a:t>
                      </a:r>
                      <a:endParaRPr lang="ko-KR" altLang="en-US" sz="1500" dirty="0" smtClean="0"/>
                    </a:p>
                    <a:p>
                      <a:pPr latinLnBrk="1"/>
                      <a:endParaRPr lang="ko-KR" altLang="en-US" sz="1500" dirty="0"/>
                    </a:p>
                  </a:txBody>
                  <a:tcPr marT="62413" marB="62413"/>
                </a:tc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/>
        </p:nvGraphicFramePr>
        <p:xfrm>
          <a:off x="3563888" y="3726780"/>
          <a:ext cx="2376264" cy="1403178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376264"/>
              </a:tblGrid>
              <a:tr h="34385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500" dirty="0" smtClean="0"/>
                        <a:t>DAO</a:t>
                      </a:r>
                      <a:endParaRPr lang="ko-KR" altLang="en-US" sz="1500" dirty="0"/>
                    </a:p>
                  </a:txBody>
                  <a:tcPr marT="62413" marB="62413"/>
                </a:tc>
              </a:tr>
              <a:tr h="259823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T="62413" marB="62413"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  <a:tr h="54845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smtClean="0"/>
                        <a:t>+</a:t>
                      </a:r>
                      <a:r>
                        <a:rPr lang="en-US" altLang="ko-KR" sz="1500" dirty="0" err="1" smtClean="0"/>
                        <a:t>userCheck</a:t>
                      </a:r>
                      <a:r>
                        <a:rPr lang="en-US" altLang="ko-KR" sz="1500" dirty="0" smtClean="0"/>
                        <a:t>(String):</a:t>
                      </a:r>
                      <a:r>
                        <a:rPr lang="en-US" altLang="ko-KR" sz="1500" dirty="0" err="1" smtClean="0"/>
                        <a:t>int</a:t>
                      </a:r>
                      <a:endParaRPr lang="ko-KR" altLang="en-US" sz="1500" dirty="0" smtClean="0"/>
                    </a:p>
                    <a:p>
                      <a:pPr latinLnBrk="1"/>
                      <a:endParaRPr lang="ko-KR" altLang="en-US" sz="1500" dirty="0"/>
                    </a:p>
                  </a:txBody>
                  <a:tcPr marT="62413" marB="62413"/>
                </a:tc>
              </a:tr>
            </a:tbl>
          </a:graphicData>
        </a:graphic>
      </p:graphicFrame>
      <p:grpSp>
        <p:nvGrpSpPr>
          <p:cNvPr id="31" name="그룹 12"/>
          <p:cNvGrpSpPr/>
          <p:nvPr/>
        </p:nvGrpSpPr>
        <p:grpSpPr>
          <a:xfrm rot="1463593">
            <a:off x="5209868" y="2736440"/>
            <a:ext cx="296270" cy="972572"/>
            <a:chOff x="6588224" y="1124744"/>
            <a:chExt cx="504056" cy="1944216"/>
          </a:xfrm>
        </p:grpSpPr>
        <p:cxnSp>
          <p:nvCxnSpPr>
            <p:cNvPr id="32" name="직선 연결선 31"/>
            <p:cNvCxnSpPr/>
            <p:nvPr/>
          </p:nvCxnSpPr>
          <p:spPr>
            <a:xfrm>
              <a:off x="6804248" y="1124744"/>
              <a:ext cx="0" cy="194421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" name="그룹 25"/>
            <p:cNvGrpSpPr/>
            <p:nvPr/>
          </p:nvGrpSpPr>
          <p:grpSpPr>
            <a:xfrm>
              <a:off x="6588224" y="2492896"/>
              <a:ext cx="504056" cy="576064"/>
              <a:chOff x="7740352" y="1196752"/>
              <a:chExt cx="504056" cy="576064"/>
            </a:xfrm>
          </p:grpSpPr>
          <p:sp>
            <p:nvSpPr>
              <p:cNvPr id="34" name="이등변 삼각형 33"/>
              <p:cNvSpPr/>
              <p:nvPr/>
            </p:nvSpPr>
            <p:spPr>
              <a:xfrm>
                <a:off x="7740352" y="1196752"/>
                <a:ext cx="504056" cy="288032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이등변 삼각형 34"/>
              <p:cNvSpPr/>
              <p:nvPr/>
            </p:nvSpPr>
            <p:spPr>
              <a:xfrm rot="10800000">
                <a:off x="7740352" y="1484784"/>
                <a:ext cx="504056" cy="288032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aphicFrame>
        <p:nvGraphicFramePr>
          <p:cNvPr id="36" name="표 35"/>
          <p:cNvGraphicFramePr>
            <a:graphicFrameLocks noGrp="1"/>
          </p:cNvGraphicFramePr>
          <p:nvPr/>
        </p:nvGraphicFramePr>
        <p:xfrm>
          <a:off x="6156176" y="3726780"/>
          <a:ext cx="2592286" cy="1403178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592286"/>
              </a:tblGrid>
              <a:tr h="2990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500" dirty="0" smtClean="0"/>
                        <a:t>Bean</a:t>
                      </a:r>
                      <a:endParaRPr lang="ko-KR" altLang="en-US" sz="1500" dirty="0"/>
                    </a:p>
                  </a:txBody>
                  <a:tcPr marT="62413" marB="62413"/>
                </a:tc>
              </a:tr>
              <a:tr h="375442">
                <a:tc>
                  <a:txBody>
                    <a:bodyPr/>
                    <a:lstStyle/>
                    <a:p>
                      <a:pPr latinLnBrk="1">
                        <a:buFontTx/>
                        <a:buChar char="-"/>
                      </a:pPr>
                      <a:r>
                        <a:rPr lang="en-US" altLang="ko-KR" sz="1500" dirty="0" err="1" smtClean="0"/>
                        <a:t>c_id</a:t>
                      </a:r>
                      <a:endParaRPr lang="en-US" altLang="ko-KR" sz="1500" dirty="0" smtClean="0"/>
                    </a:p>
                    <a:p>
                      <a:pPr latinLnBrk="1">
                        <a:buFontTx/>
                        <a:buNone/>
                      </a:pPr>
                      <a:endParaRPr lang="en-US" altLang="ko-KR" sz="1500" dirty="0" smtClean="0"/>
                    </a:p>
                  </a:txBody>
                  <a:tcPr marT="62413" marB="62413"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  <a:tr h="31430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T="62413" marB="62413"/>
                </a:tc>
              </a:tr>
            </a:tbl>
          </a:graphicData>
        </a:graphic>
      </p:graphicFrame>
      <p:grpSp>
        <p:nvGrpSpPr>
          <p:cNvPr id="37" name="그룹 18"/>
          <p:cNvGrpSpPr/>
          <p:nvPr/>
        </p:nvGrpSpPr>
        <p:grpSpPr>
          <a:xfrm rot="20157055">
            <a:off x="6442937" y="2646562"/>
            <a:ext cx="362582" cy="1131186"/>
            <a:chOff x="6588224" y="1124744"/>
            <a:chExt cx="504056" cy="1944216"/>
          </a:xfrm>
        </p:grpSpPr>
        <p:cxnSp>
          <p:nvCxnSpPr>
            <p:cNvPr id="38" name="직선 연결선 37"/>
            <p:cNvCxnSpPr/>
            <p:nvPr/>
          </p:nvCxnSpPr>
          <p:spPr>
            <a:xfrm>
              <a:off x="6804248" y="1124744"/>
              <a:ext cx="0" cy="194421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그룹 25"/>
            <p:cNvGrpSpPr/>
            <p:nvPr/>
          </p:nvGrpSpPr>
          <p:grpSpPr>
            <a:xfrm>
              <a:off x="6588224" y="2492896"/>
              <a:ext cx="504056" cy="576064"/>
              <a:chOff x="7740352" y="1196752"/>
              <a:chExt cx="504056" cy="576064"/>
            </a:xfrm>
          </p:grpSpPr>
          <p:sp>
            <p:nvSpPr>
              <p:cNvPr id="40" name="이등변 삼각형 39"/>
              <p:cNvSpPr/>
              <p:nvPr/>
            </p:nvSpPr>
            <p:spPr>
              <a:xfrm>
                <a:off x="7740352" y="1196752"/>
                <a:ext cx="504056" cy="288032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이등변 삼각형 40"/>
              <p:cNvSpPr/>
              <p:nvPr/>
            </p:nvSpPr>
            <p:spPr>
              <a:xfrm rot="10800000">
                <a:off x="7740352" y="1484784"/>
                <a:ext cx="504056" cy="288032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42" name="TextBox 41"/>
          <p:cNvSpPr txBox="1"/>
          <p:nvPr/>
        </p:nvSpPr>
        <p:spPr>
          <a:xfrm>
            <a:off x="2339752" y="5526980"/>
            <a:ext cx="6440353" cy="378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Customer, Gallery, Review, Weekly, Order, Basket, </a:t>
            </a:r>
            <a:r>
              <a:rPr lang="en-US" altLang="ko-KR" dirty="0" err="1" smtClean="0"/>
              <a:t>ContactUs</a:t>
            </a:r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1835696" y="2862684"/>
            <a:ext cx="1846980" cy="378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AboutUs</a:t>
            </a:r>
            <a:r>
              <a:rPr lang="en-US" altLang="ko-KR" dirty="0" smtClean="0"/>
              <a:t>, Florist</a:t>
            </a:r>
            <a:endParaRPr lang="ko-KR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6588224" y="4518868"/>
            <a:ext cx="461665" cy="26385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dirty="0" smtClean="0"/>
              <a:t>…</a:t>
            </a:r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4427984" y="4806900"/>
            <a:ext cx="461665" cy="26385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dirty="0" smtClean="0"/>
              <a:t>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70072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469</TotalTime>
  <Words>411</Words>
  <Application>Microsoft Office PowerPoint</Application>
  <PresentationFormat>사용자 지정</PresentationFormat>
  <Paragraphs>197</Paragraphs>
  <Slides>15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4" baseType="lpstr">
      <vt:lpstr>a장미다방</vt:lpstr>
      <vt:lpstr>HY나무B</vt:lpstr>
      <vt:lpstr>HY중고딕</vt:lpstr>
      <vt:lpstr>맑은 고딕</vt:lpstr>
      <vt:lpstr>휴먼고딕</vt:lpstr>
      <vt:lpstr>Arial</vt:lpstr>
      <vt:lpstr>Ebrima</vt:lpstr>
      <vt:lpstr>Verdana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정다솔</dc:creator>
  <cp:lastModifiedBy>KOSTA</cp:lastModifiedBy>
  <cp:revision>137</cp:revision>
  <dcterms:created xsi:type="dcterms:W3CDTF">2015-01-30T08:54:47Z</dcterms:created>
  <dcterms:modified xsi:type="dcterms:W3CDTF">2015-04-10T04:35:27Z</dcterms:modified>
</cp:coreProperties>
</file>