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5143500" cx="9144000"/>
  <p:notesSz cx="5143500" cy="9144000"/>
  <p:embeddedFontLst>
    <p:embeddedFont>
      <p:font typeface="Noto Sans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jdbHNVONqdYo+64gFKm2az7AQI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NotoSans-regular.fntdata"/><Relationship Id="rId10" Type="http://schemas.openxmlformats.org/officeDocument/2006/relationships/slide" Target="slides/slide6.xml"/><Relationship Id="rId13" Type="http://schemas.openxmlformats.org/officeDocument/2006/relationships/font" Target="fonts/NotoSans-italic.fntdata"/><Relationship Id="rId12" Type="http://schemas.openxmlformats.org/officeDocument/2006/relationships/font" Target="fonts/NotoSans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font" Target="fonts/Noto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857400" y="685800"/>
            <a:ext cx="342915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514350" y="4343400"/>
            <a:ext cx="41148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" name="Google Shape;9;p1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" name="Google Shape;10;p1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" name="Google Shape;20;p2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3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3" name="Google Shape;73;p4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" name="Google Shape;74;p4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5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/>
          <p:nvPr>
            <p:ph idx="2" type="sldImg"/>
          </p:nvPr>
        </p:nvSpPr>
        <p:spPr>
          <a:xfrm>
            <a:off x="0" y="0"/>
            <a:ext cx="3000000" cy="3000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9" name="Google Shape;139;p6:notes"/>
          <p:cNvSpPr txBox="1"/>
          <p:nvPr>
            <p:ph idx="1" type="body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6:notes"/>
          <p:cNvSpPr txBox="1"/>
          <p:nvPr>
            <p:ph idx="12" type="sldNum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6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1.png"/><Relationship Id="rId7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9.png"/><Relationship Id="rId10" Type="http://schemas.openxmlformats.org/officeDocument/2006/relationships/image" Target="../media/image20.png"/><Relationship Id="rId9" Type="http://schemas.openxmlformats.org/officeDocument/2006/relationships/image" Target="../media/image9.png"/><Relationship Id="rId5" Type="http://schemas.openxmlformats.org/officeDocument/2006/relationships/image" Target="../media/image29.png"/><Relationship Id="rId6" Type="http://schemas.openxmlformats.org/officeDocument/2006/relationships/image" Target="../media/image3.png"/><Relationship Id="rId7" Type="http://schemas.openxmlformats.org/officeDocument/2006/relationships/image" Target="../media/image14.png"/><Relationship Id="rId8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21.png"/><Relationship Id="rId11" Type="http://schemas.openxmlformats.org/officeDocument/2006/relationships/image" Target="../media/image23.png"/><Relationship Id="rId10" Type="http://schemas.openxmlformats.org/officeDocument/2006/relationships/image" Target="../media/image22.png"/><Relationship Id="rId9" Type="http://schemas.openxmlformats.org/officeDocument/2006/relationships/image" Target="../media/image15.png"/><Relationship Id="rId5" Type="http://schemas.openxmlformats.org/officeDocument/2006/relationships/image" Target="../media/image25.png"/><Relationship Id="rId6" Type="http://schemas.openxmlformats.org/officeDocument/2006/relationships/image" Target="../media/image12.png"/><Relationship Id="rId7" Type="http://schemas.openxmlformats.org/officeDocument/2006/relationships/image" Target="../media/image24.png"/><Relationship Id="rId8" Type="http://schemas.openxmlformats.org/officeDocument/2006/relationships/image" Target="../media/image1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27.png"/><Relationship Id="rId5" Type="http://schemas.openxmlformats.org/officeDocument/2006/relationships/image" Target="../media/image13.png"/><Relationship Id="rId6" Type="http://schemas.openxmlformats.org/officeDocument/2006/relationships/image" Target="../media/image18.png"/><Relationship Id="rId7" Type="http://schemas.openxmlformats.org/officeDocument/2006/relationships/image" Target="../media/image26.png"/><Relationship Id="rId8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2" name="Google Shape;1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/>
          <p:nvPr/>
        </p:nvSpPr>
        <p:spPr>
          <a:xfrm>
            <a:off x="2236161" y="2208904"/>
            <a:ext cx="4671600" cy="51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A2463"/>
              </a:buClr>
              <a:buSzPts val="2700"/>
              <a:buFont typeface="Noto Sans"/>
              <a:buNone/>
            </a:pPr>
            <a:r>
              <a:rPr b="1" i="0" lang="en-US" sz="2700" u="none" cap="none" strike="noStrike">
                <a:solidFill>
                  <a:srgbClr val="0A2463"/>
                </a:solidFill>
                <a:latin typeface="Noto Sans"/>
                <a:ea typeface="Noto Sans"/>
                <a:cs typeface="Noto Sans"/>
                <a:sym typeface="Noto Sans"/>
              </a:rPr>
              <a:t>Modelo Preditivo IBOVESPA</a:t>
            </a:r>
            <a:endParaRPr b="0" i="0" sz="2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3288796" y="3107116"/>
            <a:ext cx="25665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3E92CC"/>
              </a:buClr>
              <a:buSzPts val="1800"/>
              <a:buFont typeface="Noto Sans"/>
              <a:buNone/>
            </a:pPr>
            <a:r>
              <a:rPr b="1" i="0" lang="en-US" sz="1800" u="none" cap="none" strike="noStrike">
                <a:solidFill>
                  <a:srgbClr val="3E92CC"/>
                </a:solidFill>
                <a:latin typeface="Noto Sans"/>
                <a:ea typeface="Noto Sans"/>
                <a:cs typeface="Noto Sans"/>
                <a:sym typeface="Noto Sans"/>
              </a:rPr>
              <a:t>Tech Challenge Fase II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2889750" y="4121925"/>
            <a:ext cx="33645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1350"/>
              <a:buFont typeface="Noto Sans"/>
              <a:buNone/>
            </a:pPr>
            <a:r>
              <a:rPr b="0" i="0" lang="en-US" sz="1350" u="none" cap="none" strike="noStrike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Equipe FIAP Pós Tech em Data Analytics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3888907" y="4521966"/>
            <a:ext cx="1366186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1046"/>
              <a:buFont typeface="Noto Sans"/>
              <a:buNone/>
            </a:pPr>
            <a:r>
              <a:rPr b="0" i="0" lang="en-US" sz="1046" u="none" cap="none" strike="noStrike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1 de Agosto de 2025</a:t>
            </a:r>
            <a:endParaRPr b="0" i="0" sz="1046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Desenho de bandeira" id="17" name="Google Shape;1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7017" y="614152"/>
            <a:ext cx="3649966" cy="105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3" name="Google Shape;2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2"/>
          <p:cNvSpPr/>
          <p:nvPr/>
        </p:nvSpPr>
        <p:spPr>
          <a:xfrm>
            <a:off x="1641100" y="199825"/>
            <a:ext cx="5861700" cy="31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A2463"/>
              </a:buClr>
              <a:buSzPts val="2025"/>
              <a:buFont typeface="Noto Sans"/>
              <a:buNone/>
            </a:pPr>
            <a:r>
              <a:rPr b="1" lang="en-US" sz="2025">
                <a:solidFill>
                  <a:srgbClr val="0A2463"/>
                </a:solidFill>
                <a:latin typeface="Noto Sans"/>
                <a:ea typeface="Noto Sans"/>
                <a:cs typeface="Noto Sans"/>
                <a:sym typeface="Noto Sans"/>
              </a:rPr>
              <a:t>PIPELINE DE AQUISIÇÃO E ANÁLISE INICIAL</a:t>
            </a:r>
            <a:endParaRPr sz="20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2"/>
          <p:cNvGrpSpPr/>
          <p:nvPr/>
        </p:nvGrpSpPr>
        <p:grpSpPr>
          <a:xfrm>
            <a:off x="285750" y="629721"/>
            <a:ext cx="3714750" cy="3919299"/>
            <a:chOff x="285750" y="1095375"/>
            <a:chExt cx="3714750" cy="3919299"/>
          </a:xfrm>
        </p:grpSpPr>
        <p:sp>
          <p:nvSpPr>
            <p:cNvPr id="26" name="Google Shape;26;p2"/>
            <p:cNvSpPr/>
            <p:nvPr/>
          </p:nvSpPr>
          <p:spPr>
            <a:xfrm>
              <a:off x="285750" y="1095375"/>
              <a:ext cx="3714750" cy="25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E92CC"/>
                </a:buClr>
                <a:buSzPts val="1350"/>
                <a:buFont typeface="Noto Sans"/>
                <a:buNone/>
              </a:pPr>
              <a:r>
                <a:rPr b="1" lang="en-US" sz="1350">
                  <a:solidFill>
                    <a:srgbClr val="3E92CC"/>
                  </a:solidFill>
                  <a:latin typeface="Noto Sans"/>
                  <a:ea typeface="Noto Sans"/>
                  <a:cs typeface="Noto Sans"/>
                  <a:sym typeface="Noto Sans"/>
                </a:rPr>
                <a:t>Fonte dos Dados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285750" y="1284446"/>
              <a:ext cx="3714750" cy="64293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E1B18"/>
                </a:buClr>
                <a:buSzPts val="1046"/>
                <a:buFont typeface="Noto Sans"/>
                <a:buNone/>
              </a:pPr>
              <a:r>
                <a:rPr lang="en-US" sz="1046">
                  <a:solidFill>
                    <a:srgbClr val="1E1B18"/>
                  </a:solidFill>
                  <a:latin typeface="Noto Sans"/>
                  <a:ea typeface="Noto Sans"/>
                  <a:cs typeface="Noto Sans"/>
                  <a:sym typeface="Noto Sans"/>
                </a:rPr>
                <a:t> Dados históricos do índice Ibovespa obtidos a partir de arquivo CSV, contendo informações diárias sobre o índice. </a:t>
              </a:r>
              <a:endParaRPr sz="104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reencoded.png" id="28" name="Google Shape;28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01824" y="1911409"/>
              <a:ext cx="112514" cy="1285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Google Shape;29;p2"/>
            <p:cNvSpPr/>
            <p:nvPr/>
          </p:nvSpPr>
          <p:spPr>
            <a:xfrm>
              <a:off x="469702" y="1878370"/>
              <a:ext cx="599098" cy="194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E1B18"/>
                </a:buClr>
                <a:buSzPts val="1046"/>
                <a:buFont typeface="Noto Sans"/>
                <a:buNone/>
              </a:pPr>
              <a:r>
                <a:rPr lang="en-US" sz="1046">
                  <a:solidFill>
                    <a:srgbClr val="1E1B18"/>
                  </a:solidFill>
                  <a:latin typeface="Noto Sans"/>
                  <a:ea typeface="Noto Sans"/>
                  <a:cs typeface="Noto Sans"/>
                  <a:sym typeface="Noto Sans"/>
                </a:rPr>
                <a:t>Período: </a:t>
              </a:r>
              <a:endParaRPr sz="104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068800" y="1895233"/>
              <a:ext cx="1636666" cy="16094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D8315B"/>
                </a:buClr>
                <a:buSzPts val="1046"/>
                <a:buFont typeface="Noto Sans"/>
                <a:buNone/>
              </a:pPr>
              <a:r>
                <a:rPr b="1" lang="en-US" sz="1046">
                  <a:solidFill>
                    <a:srgbClr val="D8315B"/>
                  </a:solidFill>
                  <a:latin typeface="Noto Sans"/>
                  <a:ea typeface="Noto Sans"/>
                  <a:cs typeface="Noto Sans"/>
                  <a:sym typeface="Noto Sans"/>
                </a:rPr>
                <a:t>20 anos de dados diários</a:t>
              </a:r>
              <a:endParaRPr sz="104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reencoded.png" id="31" name="Google Shape;31;p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85750" y="2414151"/>
              <a:ext cx="128588" cy="1285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" name="Google Shape;32;p2"/>
            <p:cNvSpPr/>
            <p:nvPr/>
          </p:nvSpPr>
          <p:spPr>
            <a:xfrm>
              <a:off x="485775" y="2262346"/>
              <a:ext cx="3514725" cy="42862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E1B18"/>
                </a:buClr>
                <a:buSzPts val="1046"/>
                <a:buFont typeface="Noto Sans"/>
                <a:buNone/>
              </a:pPr>
              <a:r>
                <a:rPr lang="en-US" sz="1046">
                  <a:solidFill>
                    <a:srgbClr val="1E1B18"/>
                  </a:solidFill>
                  <a:latin typeface="Noto Sans"/>
                  <a:ea typeface="Noto Sans"/>
                  <a:cs typeface="Noto Sans"/>
                  <a:sym typeface="Noto Sans"/>
                </a:rPr>
                <a:t>Variáveis: Preço de fechamento, abertura, máxima, mínima, volume e variação percentual</a:t>
              </a:r>
              <a:endParaRPr sz="104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85750" y="2839403"/>
              <a:ext cx="3714750" cy="257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E92CC"/>
                </a:buClr>
                <a:buSzPts val="1350"/>
                <a:buFont typeface="Noto Sans"/>
                <a:buNone/>
              </a:pPr>
              <a:r>
                <a:rPr b="1" lang="en-US" sz="1350">
                  <a:solidFill>
                    <a:srgbClr val="3E92CC"/>
                  </a:solidFill>
                  <a:latin typeface="Noto Sans"/>
                  <a:ea typeface="Noto Sans"/>
                  <a:cs typeface="Noto Sans"/>
                  <a:sym typeface="Noto Sans"/>
                </a:rPr>
                <a:t>Pré-processamento</a:t>
              </a:r>
              <a:endParaRPr sz="135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reencoded.png" id="34" name="Google Shape;34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5750" y="3251954"/>
              <a:ext cx="128588" cy="1285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>
              <a:off x="485775" y="3212663"/>
              <a:ext cx="3421438" cy="194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E1B18"/>
                </a:buClr>
                <a:buSzPts val="1046"/>
                <a:buFont typeface="Noto Sans"/>
                <a:buNone/>
              </a:pPr>
              <a:r>
                <a:rPr lang="en-US" sz="1046">
                  <a:solidFill>
                    <a:srgbClr val="1E1B18"/>
                  </a:solidFill>
                  <a:latin typeface="Noto Sans"/>
                  <a:ea typeface="Noto Sans"/>
                  <a:cs typeface="Noto Sans"/>
                  <a:sym typeface="Noto Sans"/>
                </a:rPr>
                <a:t> Conversão da coluna 'Data' para formato datetime </a:t>
              </a:r>
              <a:endParaRPr sz="104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reencoded.png" id="36" name="Google Shape;36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5750" y="3573423"/>
              <a:ext cx="128588" cy="1285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Google Shape;37;p2"/>
            <p:cNvSpPr/>
            <p:nvPr/>
          </p:nvSpPr>
          <p:spPr>
            <a:xfrm>
              <a:off x="485775" y="3534132"/>
              <a:ext cx="3330132" cy="194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E1B18"/>
                </a:buClr>
                <a:buSzPts val="1046"/>
                <a:buFont typeface="Noto Sans"/>
                <a:buNone/>
              </a:pPr>
              <a:r>
                <a:rPr lang="en-US" sz="1046">
                  <a:solidFill>
                    <a:srgbClr val="1E1B18"/>
                  </a:solidFill>
                  <a:latin typeface="Noto Sans"/>
                  <a:ea typeface="Noto Sans"/>
                  <a:cs typeface="Noto Sans"/>
                  <a:sym typeface="Noto Sans"/>
                </a:rPr>
                <a:t> Ordenação cronológica para garantir integridade </a:t>
              </a:r>
              <a:endParaRPr sz="104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85750" y="3748445"/>
              <a:ext cx="1181007" cy="194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E1B18"/>
                </a:buClr>
                <a:buSzPts val="1046"/>
                <a:buFont typeface="Noto Sans"/>
                <a:buNone/>
              </a:pPr>
              <a:r>
                <a:rPr lang="en-US" sz="1046">
                  <a:solidFill>
                    <a:srgbClr val="1E1B18"/>
                  </a:solidFill>
                  <a:latin typeface="Noto Sans"/>
                  <a:ea typeface="Noto Sans"/>
                  <a:cs typeface="Noto Sans"/>
                  <a:sym typeface="Noto Sans"/>
                </a:rPr>
                <a:t>da série temporal </a:t>
              </a:r>
              <a:endParaRPr sz="104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reencoded.png" id="39" name="Google Shape;39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5750" y="4109204"/>
              <a:ext cx="128588" cy="1285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0" name="Google Shape;40;p2"/>
            <p:cNvSpPr/>
            <p:nvPr/>
          </p:nvSpPr>
          <p:spPr>
            <a:xfrm>
              <a:off x="485775" y="4069913"/>
              <a:ext cx="2901814" cy="194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E1B18"/>
                </a:buClr>
                <a:buSzPts val="1046"/>
                <a:buFont typeface="Noto Sans"/>
                <a:buNone/>
              </a:pPr>
              <a:r>
                <a:rPr lang="en-US" sz="1046">
                  <a:solidFill>
                    <a:srgbClr val="1E1B18"/>
                  </a:solidFill>
                  <a:latin typeface="Noto Sans"/>
                  <a:ea typeface="Noto Sans"/>
                  <a:cs typeface="Noto Sans"/>
                  <a:sym typeface="Noto Sans"/>
                </a:rPr>
                <a:t> Conversão de tipos de dados para formato </a:t>
              </a:r>
              <a:endParaRPr sz="104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285750" y="4284226"/>
              <a:ext cx="641654" cy="194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E1B18"/>
                </a:buClr>
                <a:buSzPts val="1046"/>
                <a:buFont typeface="Noto Sans"/>
                <a:buNone/>
              </a:pPr>
              <a:r>
                <a:rPr lang="en-US" sz="1046">
                  <a:solidFill>
                    <a:srgbClr val="1E1B18"/>
                  </a:solidFill>
                  <a:latin typeface="Noto Sans"/>
                  <a:ea typeface="Noto Sans"/>
                  <a:cs typeface="Noto Sans"/>
                  <a:sym typeface="Noto Sans"/>
                </a:rPr>
                <a:t>numérico </a:t>
              </a:r>
              <a:endParaRPr sz="104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descr="preencoded.png" id="42" name="Google Shape;42;p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85750" y="4644985"/>
              <a:ext cx="128588" cy="12858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" name="Google Shape;43;p2"/>
            <p:cNvSpPr/>
            <p:nvPr/>
          </p:nvSpPr>
          <p:spPr>
            <a:xfrm>
              <a:off x="485775" y="4605695"/>
              <a:ext cx="2963373" cy="194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E1B18"/>
                </a:buClr>
                <a:buSzPts val="1046"/>
                <a:buFont typeface="Noto Sans"/>
                <a:buNone/>
              </a:pPr>
              <a:r>
                <a:rPr lang="en-US" sz="1046">
                  <a:solidFill>
                    <a:srgbClr val="1E1B18"/>
                  </a:solidFill>
                  <a:latin typeface="Noto Sans"/>
                  <a:ea typeface="Noto Sans"/>
                  <a:cs typeface="Noto Sans"/>
                  <a:sym typeface="Noto Sans"/>
                </a:rPr>
                <a:t> Tratamento especial para coluna de volume </a:t>
              </a:r>
              <a:endParaRPr sz="104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285750" y="4820007"/>
              <a:ext cx="2629346" cy="19466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E1B18"/>
                </a:buClr>
                <a:buSzPts val="1046"/>
                <a:buFont typeface="Noto Sans"/>
                <a:buNone/>
              </a:pPr>
              <a:r>
                <a:rPr lang="en-US" sz="1046">
                  <a:solidFill>
                    <a:srgbClr val="1E1B18"/>
                  </a:solidFill>
                  <a:latin typeface="Noto Sans"/>
                  <a:ea typeface="Noto Sans"/>
                  <a:cs typeface="Noto Sans"/>
                  <a:sym typeface="Noto Sans"/>
                </a:rPr>
                <a:t>(remoção de caracteres de formatação) </a:t>
              </a:r>
              <a:endParaRPr sz="1046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5" name="Google Shape;45;p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00500" y="1326990"/>
            <a:ext cx="4979098" cy="24895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51" name="Google Shape;5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3"/>
          <p:cNvSpPr/>
          <p:nvPr/>
        </p:nvSpPr>
        <p:spPr>
          <a:xfrm>
            <a:off x="3061976" y="251382"/>
            <a:ext cx="3020058" cy="311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A2463"/>
              </a:buClr>
              <a:buSzPts val="2025"/>
              <a:buFont typeface="Noto Sans"/>
              <a:buNone/>
            </a:pPr>
            <a:r>
              <a:rPr b="1" lang="en-US" sz="2025">
                <a:solidFill>
                  <a:srgbClr val="0A2463"/>
                </a:solidFill>
                <a:latin typeface="Noto Sans"/>
                <a:ea typeface="Noto Sans"/>
                <a:cs typeface="Noto Sans"/>
                <a:sym typeface="Noto Sans"/>
              </a:rPr>
              <a:t>FEATURE ENGINEERING</a:t>
            </a:r>
            <a:endParaRPr sz="20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3"/>
          <p:cNvSpPr/>
          <p:nvPr/>
        </p:nvSpPr>
        <p:spPr>
          <a:xfrm>
            <a:off x="359559" y="1342327"/>
            <a:ext cx="3779044" cy="235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E92CC"/>
              </a:buClr>
              <a:buSzPts val="1238"/>
              <a:buFont typeface="Noto Sans"/>
              <a:buNone/>
            </a:pPr>
            <a:r>
              <a:rPr b="1" lang="en-US" sz="1238">
                <a:solidFill>
                  <a:srgbClr val="3E92CC"/>
                </a:solidFill>
                <a:latin typeface="Noto Sans"/>
                <a:ea typeface="Noto Sans"/>
                <a:cs typeface="Noto Sans"/>
                <a:sym typeface="Noto Sans"/>
              </a:rPr>
              <a:t>Importância</a:t>
            </a:r>
            <a:endParaRPr sz="123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3"/>
          <p:cNvSpPr/>
          <p:nvPr/>
        </p:nvSpPr>
        <p:spPr>
          <a:xfrm>
            <a:off x="359559" y="1649508"/>
            <a:ext cx="3779044" cy="36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942"/>
              <a:buFont typeface="Noto Sans"/>
              <a:buNone/>
            </a:pPr>
            <a:r>
              <a:rPr lang="en-US" sz="942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 A engenharia de atributos é crucial para capturar padrões e tendências que podem não ser evidentes nos dados originais. </a:t>
            </a:r>
            <a:endParaRPr sz="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3"/>
          <p:cNvSpPr/>
          <p:nvPr/>
        </p:nvSpPr>
        <p:spPr>
          <a:xfrm>
            <a:off x="359559" y="2116699"/>
            <a:ext cx="3779044" cy="235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E92CC"/>
              </a:buClr>
              <a:buSzPts val="1238"/>
              <a:buFont typeface="Noto Sans"/>
              <a:buNone/>
            </a:pPr>
            <a:r>
              <a:rPr b="1" lang="en-US" sz="1238">
                <a:solidFill>
                  <a:srgbClr val="3E92CC"/>
                </a:solidFill>
                <a:latin typeface="Noto Sans"/>
                <a:ea typeface="Noto Sans"/>
                <a:cs typeface="Noto Sans"/>
                <a:sym typeface="Noto Sans"/>
              </a:rPr>
              <a:t>Indicadores Técnicos Criados</a:t>
            </a:r>
            <a:endParaRPr sz="123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6" name="Google Shape;56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9559" y="2459599"/>
            <a:ext cx="100013" cy="10001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3"/>
          <p:cNvSpPr/>
          <p:nvPr/>
        </p:nvSpPr>
        <p:spPr>
          <a:xfrm>
            <a:off x="516722" y="2423880"/>
            <a:ext cx="1656569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837"/>
              <a:buFont typeface="Noto Sans"/>
              <a:buNone/>
            </a:pPr>
            <a:r>
              <a:rPr lang="en-US" sz="837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Médias Móveis (3, 7, 14, 21, 30)</a:t>
            </a:r>
            <a:endParaRPr sz="83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58" name="Google Shape;58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77656" y="2459599"/>
            <a:ext cx="100013" cy="10001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3"/>
          <p:cNvSpPr/>
          <p:nvPr/>
        </p:nvSpPr>
        <p:spPr>
          <a:xfrm>
            <a:off x="2434819" y="2423880"/>
            <a:ext cx="152134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837"/>
              <a:buFont typeface="Noto Sans"/>
              <a:buNone/>
            </a:pPr>
            <a:r>
              <a:rPr lang="en-US" sz="837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RSI (Relative Strength Index)</a:t>
            </a:r>
            <a:endParaRPr sz="83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0" name="Google Shape;60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59559" y="2688199"/>
            <a:ext cx="100013" cy="10001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3"/>
          <p:cNvSpPr/>
          <p:nvPr/>
        </p:nvSpPr>
        <p:spPr>
          <a:xfrm>
            <a:off x="516722" y="2652480"/>
            <a:ext cx="330119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837"/>
              <a:buFont typeface="Noto Sans"/>
              <a:buNone/>
            </a:pPr>
            <a:r>
              <a:rPr lang="en-US" sz="837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MACD</a:t>
            </a:r>
            <a:endParaRPr sz="83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2" name="Google Shape;62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277656" y="2688199"/>
            <a:ext cx="112514" cy="100013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3"/>
          <p:cNvSpPr/>
          <p:nvPr/>
        </p:nvSpPr>
        <p:spPr>
          <a:xfrm>
            <a:off x="2447320" y="2652480"/>
            <a:ext cx="107694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837"/>
              <a:buFont typeface="Noto Sans"/>
              <a:buNone/>
            </a:pPr>
            <a:r>
              <a:rPr lang="en-US" sz="837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Bandas de Bollinger</a:t>
            </a:r>
            <a:endParaRPr sz="83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4" name="Google Shape;64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59559" y="2916799"/>
            <a:ext cx="100013" cy="100013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3"/>
          <p:cNvSpPr/>
          <p:nvPr/>
        </p:nvSpPr>
        <p:spPr>
          <a:xfrm>
            <a:off x="516722" y="2881080"/>
            <a:ext cx="1063107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837"/>
              <a:buFont typeface="Noto Sans"/>
              <a:buNone/>
            </a:pPr>
            <a:r>
              <a:rPr lang="en-US" sz="837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Variação Percentual</a:t>
            </a:r>
            <a:endParaRPr sz="83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66" name="Google Shape;66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277656" y="2916799"/>
            <a:ext cx="100013" cy="10001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/>
          <p:nvPr/>
        </p:nvSpPr>
        <p:spPr>
          <a:xfrm>
            <a:off x="2434819" y="2881080"/>
            <a:ext cx="1377544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837"/>
              <a:buFont typeface="Noto Sans"/>
              <a:buNone/>
            </a:pPr>
            <a:r>
              <a:rPr lang="en-US" sz="837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ATR (Average True Range)</a:t>
            </a:r>
            <a:endParaRPr sz="83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/>
          <p:nvPr/>
        </p:nvSpPr>
        <p:spPr>
          <a:xfrm>
            <a:off x="359559" y="3159686"/>
            <a:ext cx="3779044" cy="23574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E92CC"/>
              </a:buClr>
              <a:buSzPts val="1238"/>
              <a:buFont typeface="Noto Sans"/>
              <a:buNone/>
            </a:pPr>
            <a:r>
              <a:rPr b="1" lang="en-US" sz="1238">
                <a:solidFill>
                  <a:srgbClr val="3E92CC"/>
                </a:solidFill>
                <a:latin typeface="Noto Sans"/>
                <a:ea typeface="Noto Sans"/>
                <a:cs typeface="Noto Sans"/>
                <a:sym typeface="Noto Sans"/>
              </a:rPr>
              <a:t>Features Temporais</a:t>
            </a:r>
            <a:endParaRPr sz="1238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/>
          <p:nvPr/>
        </p:nvSpPr>
        <p:spPr>
          <a:xfrm>
            <a:off x="359559" y="3466867"/>
            <a:ext cx="3779044" cy="36003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942"/>
              <a:buFont typeface="Noto Sans"/>
              <a:buNone/>
            </a:pPr>
            <a:r>
              <a:rPr lang="en-US" sz="942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 Features que respeitam a natureza temporal dos dados financeiros, evitando vazamento de dados do futuro. </a:t>
            </a:r>
            <a:endParaRPr sz="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70" name="Google Shape;70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426725" y="1316599"/>
            <a:ext cx="4357688" cy="2500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/>
          <p:nvPr/>
        </p:nvSpPr>
        <p:spPr>
          <a:xfrm>
            <a:off x="1321914" y="157103"/>
            <a:ext cx="6500177" cy="307777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A2463"/>
              </a:buClr>
              <a:buSzPts val="2000"/>
              <a:buFont typeface="Noto Sans"/>
              <a:buNone/>
            </a:pPr>
            <a:r>
              <a:rPr b="1" lang="en-US" sz="2000">
                <a:solidFill>
                  <a:srgbClr val="0A2463"/>
                </a:solidFill>
                <a:latin typeface="Noto Sans"/>
                <a:ea typeface="Noto Sans"/>
                <a:cs typeface="Noto Sans"/>
                <a:sym typeface="Noto Sans"/>
              </a:rPr>
              <a:t>PREPARAÇÃO DA BASE PARA O MODELO PREDITIVO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8" name="Google Shape;78;p4"/>
          <p:cNvGrpSpPr/>
          <p:nvPr/>
        </p:nvGrpSpPr>
        <p:grpSpPr>
          <a:xfrm>
            <a:off x="398673" y="645849"/>
            <a:ext cx="3714750" cy="3851802"/>
            <a:chOff x="428625" y="699829"/>
            <a:chExt cx="3714750" cy="3851802"/>
          </a:xfrm>
        </p:grpSpPr>
        <p:sp>
          <p:nvSpPr>
            <p:cNvPr id="79" name="Google Shape;79;p4"/>
            <p:cNvSpPr/>
            <p:nvPr/>
          </p:nvSpPr>
          <p:spPr>
            <a:xfrm>
              <a:off x="428625" y="699829"/>
              <a:ext cx="1998945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E92CC"/>
                </a:buClr>
                <a:buSzPts val="1200"/>
                <a:buFont typeface="Noto Sans"/>
                <a:buNone/>
              </a:pPr>
              <a:r>
                <a:rPr b="1" lang="en-US" sz="1200">
                  <a:solidFill>
                    <a:srgbClr val="3E92CC"/>
                  </a:solidFill>
                  <a:latin typeface="Noto Sans"/>
                  <a:ea typeface="Noto Sans"/>
                  <a:cs typeface="Noto Sans"/>
                  <a:sym typeface="Noto Sans"/>
                </a:rPr>
                <a:t>Definição da Variável Alvo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4"/>
            <p:cNvSpPr/>
            <p:nvPr/>
          </p:nvSpPr>
          <p:spPr>
            <a:xfrm>
              <a:off x="428625" y="965403"/>
              <a:ext cx="1054776" cy="13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E1B18"/>
                </a:buClr>
                <a:buSzPts val="900"/>
                <a:buFont typeface="Noto Sans"/>
                <a:buNone/>
              </a:pPr>
              <a:r>
                <a:rPr lang="en-US" sz="900">
                  <a:solidFill>
                    <a:srgbClr val="1E1B18"/>
                  </a:solidFill>
                  <a:latin typeface="Noto Sans"/>
                  <a:ea typeface="Noto Sans"/>
                  <a:cs typeface="Noto Sans"/>
                  <a:sym typeface="Noto Sans"/>
                </a:rPr>
                <a:t> Criamos a variável 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4"/>
            <p:cNvSpPr/>
            <p:nvPr/>
          </p:nvSpPr>
          <p:spPr>
            <a:xfrm>
              <a:off x="1567272" y="965403"/>
              <a:ext cx="381515" cy="13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D8315B"/>
                </a:buClr>
                <a:buSzPts val="900"/>
                <a:buFont typeface="Noto Sans"/>
                <a:buNone/>
              </a:pPr>
              <a:r>
                <a:rPr b="1" lang="en-US" sz="900">
                  <a:solidFill>
                    <a:srgbClr val="D8315B"/>
                  </a:solidFill>
                  <a:latin typeface="Noto Sans"/>
                  <a:ea typeface="Noto Sans"/>
                  <a:cs typeface="Noto Sans"/>
                  <a:sym typeface="Noto Sans"/>
                </a:rPr>
                <a:t>Target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2" name="Google Shape;82;p4"/>
            <p:cNvSpPr/>
            <p:nvPr/>
          </p:nvSpPr>
          <p:spPr>
            <a:xfrm>
              <a:off x="1968466" y="965403"/>
              <a:ext cx="1785745" cy="13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E1B18"/>
                </a:buClr>
                <a:buSzPts val="900"/>
                <a:buFont typeface="Noto Sans"/>
                <a:buNone/>
              </a:pPr>
              <a:r>
                <a:rPr lang="en-US" sz="900">
                  <a:solidFill>
                    <a:srgbClr val="1E1B18"/>
                  </a:solidFill>
                  <a:latin typeface="Noto Sans"/>
                  <a:ea typeface="Noto Sans"/>
                  <a:cs typeface="Noto Sans"/>
                  <a:sym typeface="Noto Sans"/>
                </a:rPr>
                <a:t> como uma classificação binária: 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4"/>
            <p:cNvSpPr/>
            <p:nvPr/>
          </p:nvSpPr>
          <p:spPr>
            <a:xfrm>
              <a:off x="657225" y="1252576"/>
              <a:ext cx="418384" cy="13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D8315B"/>
                </a:buClr>
                <a:buSzPts val="900"/>
                <a:buFont typeface="Noto Sans"/>
                <a:buNone/>
              </a:pPr>
              <a:r>
                <a:rPr b="1" lang="en-US" sz="900">
                  <a:solidFill>
                    <a:srgbClr val="D8315B"/>
                  </a:solidFill>
                  <a:latin typeface="Noto Sans"/>
                  <a:ea typeface="Noto Sans"/>
                  <a:cs typeface="Noto Sans"/>
                  <a:sym typeface="Noto Sans"/>
                </a:rPr>
                <a:t>1 (Alta)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4" name="Google Shape;84;p4"/>
            <p:cNvSpPr/>
            <p:nvPr/>
          </p:nvSpPr>
          <p:spPr>
            <a:xfrm>
              <a:off x="1098547" y="1252576"/>
              <a:ext cx="2742739" cy="13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E1B18"/>
                </a:buClr>
                <a:buSzPts val="900"/>
                <a:buFont typeface="Noto Sans"/>
                <a:buNone/>
              </a:pPr>
              <a:r>
                <a:rPr lang="en-US" sz="900">
                  <a:solidFill>
                    <a:srgbClr val="1E1B18"/>
                  </a:solidFill>
                  <a:latin typeface="Noto Sans"/>
                  <a:ea typeface="Noto Sans"/>
                  <a:cs typeface="Noto Sans"/>
                  <a:sym typeface="Noto Sans"/>
                </a:rPr>
                <a:t>: Fechamento do dia seguinte &gt; Fechamento atual 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5" name="Google Shape;85;p4"/>
            <p:cNvSpPr/>
            <p:nvPr/>
          </p:nvSpPr>
          <p:spPr>
            <a:xfrm>
              <a:off x="657225" y="1539750"/>
              <a:ext cx="501740" cy="13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D8315B"/>
                </a:buClr>
                <a:buSzPts val="900"/>
                <a:buFont typeface="Noto Sans"/>
                <a:buNone/>
              </a:pPr>
              <a:r>
                <a:rPr b="1" lang="en-US" sz="900">
                  <a:solidFill>
                    <a:srgbClr val="D8315B"/>
                  </a:solidFill>
                  <a:latin typeface="Noto Sans"/>
                  <a:ea typeface="Noto Sans"/>
                  <a:cs typeface="Noto Sans"/>
                  <a:sym typeface="Noto Sans"/>
                </a:rPr>
                <a:t>0 (Baixa)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6" name="Google Shape;86;p4"/>
            <p:cNvSpPr/>
            <p:nvPr/>
          </p:nvSpPr>
          <p:spPr>
            <a:xfrm>
              <a:off x="1193062" y="1542373"/>
              <a:ext cx="2836013" cy="1384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E1B18"/>
                </a:buClr>
                <a:buSzPts val="900"/>
                <a:buFont typeface="Noto Sans"/>
                <a:buNone/>
              </a:pPr>
              <a:r>
                <a:rPr lang="en-US" sz="900">
                  <a:solidFill>
                    <a:srgbClr val="1E1B18"/>
                  </a:solidFill>
                  <a:latin typeface="Noto Sans"/>
                  <a:ea typeface="Noto Sans"/>
                  <a:cs typeface="Noto Sans"/>
                  <a:sym typeface="Noto Sans"/>
                </a:rPr>
                <a:t>: Fechamento do dia seguinte ≤ Fechamento atual </a:t>
              </a: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7" name="Google Shape;87;p4"/>
            <p:cNvSpPr/>
            <p:nvPr/>
          </p:nvSpPr>
          <p:spPr>
            <a:xfrm>
              <a:off x="428625" y="1773115"/>
              <a:ext cx="1827423" cy="18466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3E92CC"/>
                </a:buClr>
                <a:buSzPts val="1200"/>
                <a:buFont typeface="Noto Sans"/>
                <a:buNone/>
              </a:pPr>
              <a:r>
                <a:rPr b="1" lang="en-US" sz="1200">
                  <a:solidFill>
                    <a:srgbClr val="3E92CC"/>
                  </a:solidFill>
                  <a:latin typeface="Noto Sans"/>
                  <a:ea typeface="Noto Sans"/>
                  <a:cs typeface="Noto Sans"/>
                  <a:sym typeface="Noto Sans"/>
                </a:rPr>
                <a:t>Processo de Preparação</a:t>
              </a:r>
              <a:endPara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8" name="Google Shape;88;p4"/>
            <p:cNvSpPr/>
            <p:nvPr/>
          </p:nvSpPr>
          <p:spPr>
            <a:xfrm>
              <a:off x="428625" y="2101193"/>
              <a:ext cx="200025" cy="200025"/>
            </a:xfrm>
            <a:prstGeom prst="ellipse">
              <a:avLst/>
            </a:prstGeom>
            <a:solidFill>
              <a:srgbClr val="3E92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9" name="Google Shape;89;p4"/>
            <p:cNvSpPr/>
            <p:nvPr/>
          </p:nvSpPr>
          <p:spPr>
            <a:xfrm>
              <a:off x="500584" y="2139650"/>
              <a:ext cx="56106" cy="123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Noto Sans"/>
                <a:buNone/>
              </a:pPr>
              <a:r>
                <a:rPr b="1" lang="en-US" sz="800">
                  <a:solidFill>
                    <a:srgbClr val="FFFFFF"/>
                  </a:solidFill>
                  <a:latin typeface="Noto Sans"/>
                  <a:ea typeface="Noto Sans"/>
                  <a:cs typeface="Noto Sans"/>
                  <a:sym typeface="Noto Sans"/>
                </a:rPr>
                <a:t>1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735806" y="2131405"/>
              <a:ext cx="1267976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A2463"/>
                </a:buClr>
                <a:buSzPts val="1000"/>
                <a:buFont typeface="Noto Sans"/>
                <a:buNone/>
              </a:pPr>
              <a:r>
                <a:rPr b="1" lang="en-US" sz="1000">
                  <a:solidFill>
                    <a:srgbClr val="0A2463"/>
                  </a:solidFill>
                  <a:latin typeface="Noto Sans"/>
                  <a:ea typeface="Noto Sans"/>
                  <a:cs typeface="Noto Sans"/>
                  <a:sym typeface="Noto Sans"/>
                </a:rPr>
                <a:t>Seleção de Features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735806" y="2311922"/>
              <a:ext cx="34075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E1B18"/>
                </a:buClr>
                <a:buSzPts val="800"/>
                <a:buFont typeface="Noto Sans"/>
                <a:buNone/>
              </a:pPr>
              <a:r>
                <a:rPr lang="en-US" sz="800">
                  <a:solidFill>
                    <a:srgbClr val="1E1B18"/>
                  </a:solidFill>
                  <a:latin typeface="Noto Sans"/>
                  <a:ea typeface="Noto Sans"/>
                  <a:cs typeface="Noto Sans"/>
                  <a:sym typeface="Noto Sans"/>
                </a:rPr>
                <a:t> Selecionamos 18 features relevantes, incluindo indicadores técnicos, variações de preço e informações temporais.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2" name="Google Shape;92;p4"/>
            <p:cNvSpPr/>
            <p:nvPr/>
          </p:nvSpPr>
          <p:spPr>
            <a:xfrm>
              <a:off x="428625" y="2689498"/>
              <a:ext cx="200025" cy="200025"/>
            </a:xfrm>
            <a:prstGeom prst="ellipse">
              <a:avLst/>
            </a:prstGeom>
            <a:solidFill>
              <a:srgbClr val="3E92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3" name="Google Shape;93;p4"/>
            <p:cNvSpPr/>
            <p:nvPr/>
          </p:nvSpPr>
          <p:spPr>
            <a:xfrm>
              <a:off x="500584" y="2727955"/>
              <a:ext cx="56106" cy="123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Noto Sans"/>
                <a:buNone/>
              </a:pPr>
              <a:r>
                <a:rPr b="1" lang="en-US" sz="800">
                  <a:solidFill>
                    <a:srgbClr val="FFFFFF"/>
                  </a:solidFill>
                  <a:latin typeface="Noto Sans"/>
                  <a:ea typeface="Noto Sans"/>
                  <a:cs typeface="Noto Sans"/>
                  <a:sym typeface="Noto Sans"/>
                </a:rPr>
                <a:t>2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4"/>
            <p:cNvSpPr/>
            <p:nvPr/>
          </p:nvSpPr>
          <p:spPr>
            <a:xfrm>
              <a:off x="735806" y="2719710"/>
              <a:ext cx="1575752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A2463"/>
                </a:buClr>
                <a:buSzPts val="1000"/>
                <a:buFont typeface="Noto Sans"/>
                <a:buNone/>
              </a:pPr>
              <a:r>
                <a:rPr b="1" lang="en-US" sz="1000">
                  <a:solidFill>
                    <a:srgbClr val="0A2463"/>
                  </a:solidFill>
                  <a:latin typeface="Noto Sans"/>
                  <a:ea typeface="Noto Sans"/>
                  <a:cs typeface="Noto Sans"/>
                  <a:sym typeface="Noto Sans"/>
                </a:rPr>
                <a:t>Normalização dos Dados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5" name="Google Shape;95;p4"/>
            <p:cNvSpPr/>
            <p:nvPr/>
          </p:nvSpPr>
          <p:spPr>
            <a:xfrm>
              <a:off x="735806" y="2918676"/>
              <a:ext cx="34075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E1B18"/>
                </a:buClr>
                <a:buSzPts val="800"/>
                <a:buFont typeface="Noto Sans"/>
                <a:buNone/>
              </a:pPr>
              <a:r>
                <a:rPr lang="en-US" sz="800">
                  <a:solidFill>
                    <a:srgbClr val="1E1B18"/>
                  </a:solidFill>
                  <a:latin typeface="Noto Sans"/>
                  <a:ea typeface="Noto Sans"/>
                  <a:cs typeface="Noto Sans"/>
                  <a:sym typeface="Noto Sans"/>
                </a:rPr>
                <a:t> Aplicamos MinMaxScaler para normalizar todas as features para o intervalo [0,1], garantindo que todas as variáveis tenham a mesma escala.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6" name="Google Shape;96;p4"/>
            <p:cNvSpPr/>
            <p:nvPr/>
          </p:nvSpPr>
          <p:spPr>
            <a:xfrm>
              <a:off x="428625" y="3380662"/>
              <a:ext cx="200025" cy="200025"/>
            </a:xfrm>
            <a:prstGeom prst="ellipse">
              <a:avLst/>
            </a:prstGeom>
            <a:solidFill>
              <a:srgbClr val="3E92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4"/>
            <p:cNvSpPr/>
            <p:nvPr/>
          </p:nvSpPr>
          <p:spPr>
            <a:xfrm>
              <a:off x="500584" y="3419119"/>
              <a:ext cx="56106" cy="123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Noto Sans"/>
                <a:buNone/>
              </a:pPr>
              <a:r>
                <a:rPr b="1" lang="en-US" sz="800">
                  <a:solidFill>
                    <a:srgbClr val="FFFFFF"/>
                  </a:solidFill>
                  <a:latin typeface="Noto Sans"/>
                  <a:ea typeface="Noto Sans"/>
                  <a:cs typeface="Noto Sans"/>
                  <a:sym typeface="Noto Sans"/>
                </a:rPr>
                <a:t>3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4"/>
            <p:cNvSpPr/>
            <p:nvPr/>
          </p:nvSpPr>
          <p:spPr>
            <a:xfrm>
              <a:off x="735806" y="3410874"/>
              <a:ext cx="1110882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A2463"/>
                </a:buClr>
                <a:buSzPts val="1000"/>
                <a:buFont typeface="Noto Sans"/>
                <a:buNone/>
              </a:pPr>
              <a:r>
                <a:rPr b="1" lang="en-US" sz="1000">
                  <a:solidFill>
                    <a:srgbClr val="0A2463"/>
                  </a:solidFill>
                  <a:latin typeface="Noto Sans"/>
                  <a:ea typeface="Noto Sans"/>
                  <a:cs typeface="Noto Sans"/>
                  <a:sym typeface="Noto Sans"/>
                </a:rPr>
                <a:t>Divisão Temporal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4"/>
            <p:cNvSpPr/>
            <p:nvPr/>
          </p:nvSpPr>
          <p:spPr>
            <a:xfrm>
              <a:off x="735806" y="3620596"/>
              <a:ext cx="34075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E1B18"/>
                </a:buClr>
                <a:buSzPts val="800"/>
                <a:buFont typeface="Noto Sans"/>
                <a:buNone/>
              </a:pPr>
              <a:r>
                <a:rPr lang="en-US" sz="800">
                  <a:solidFill>
                    <a:srgbClr val="1E1B18"/>
                  </a:solidFill>
                  <a:latin typeface="Noto Sans"/>
                  <a:ea typeface="Noto Sans"/>
                  <a:cs typeface="Noto Sans"/>
                  <a:sym typeface="Noto Sans"/>
                </a:rPr>
                <a:t> Dividimos os dados em conjuntos de treino e teste respeitando a ordem cronológica: os últimos 30 dias foram reservados para teste.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4"/>
            <p:cNvSpPr/>
            <p:nvPr/>
          </p:nvSpPr>
          <p:spPr>
            <a:xfrm>
              <a:off x="428625" y="4052776"/>
              <a:ext cx="200025" cy="200025"/>
            </a:xfrm>
            <a:prstGeom prst="ellipse">
              <a:avLst/>
            </a:prstGeom>
            <a:solidFill>
              <a:srgbClr val="3E92CC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4"/>
            <p:cNvSpPr/>
            <p:nvPr/>
          </p:nvSpPr>
          <p:spPr>
            <a:xfrm>
              <a:off x="500584" y="4091233"/>
              <a:ext cx="56106" cy="12311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800"/>
                <a:buFont typeface="Noto Sans"/>
                <a:buNone/>
              </a:pPr>
              <a:r>
                <a:rPr b="1" lang="en-US" sz="800">
                  <a:solidFill>
                    <a:srgbClr val="FFFFFF"/>
                  </a:solidFill>
                  <a:latin typeface="Noto Sans"/>
                  <a:ea typeface="Noto Sans"/>
                  <a:cs typeface="Noto Sans"/>
                  <a:sym typeface="Noto Sans"/>
                </a:rPr>
                <a:t>4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4"/>
            <p:cNvSpPr/>
            <p:nvPr/>
          </p:nvSpPr>
          <p:spPr>
            <a:xfrm>
              <a:off x="735806" y="4082988"/>
              <a:ext cx="1819409" cy="1538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0A2463"/>
                </a:buClr>
                <a:buSzPts val="1000"/>
                <a:buFont typeface="Noto Sans"/>
                <a:buNone/>
              </a:pPr>
              <a:r>
                <a:rPr b="1" lang="en-US" sz="1000">
                  <a:solidFill>
                    <a:srgbClr val="0A2463"/>
                  </a:solidFill>
                  <a:latin typeface="Noto Sans"/>
                  <a:ea typeface="Noto Sans"/>
                  <a:cs typeface="Noto Sans"/>
                  <a:sym typeface="Noto Sans"/>
                </a:rPr>
                <a:t>Validação Cruzada Temporal</a:t>
              </a:r>
              <a:endParaRPr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735806" y="4305410"/>
              <a:ext cx="3407569" cy="24622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0" spcFirstLastPara="1" rIns="0" wrap="square" tIns="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rgbClr val="1E1B18"/>
                </a:buClr>
                <a:buSzPts val="800"/>
                <a:buFont typeface="Noto Sans"/>
                <a:buNone/>
              </a:pPr>
              <a:r>
                <a:rPr lang="en-US" sz="800">
                  <a:solidFill>
                    <a:srgbClr val="1E1B18"/>
                  </a:solidFill>
                  <a:latin typeface="Noto Sans"/>
                  <a:ea typeface="Noto Sans"/>
                  <a:cs typeface="Noto Sans"/>
                  <a:sym typeface="Noto Sans"/>
                </a:rPr>
                <a:t> Implementamos TimeSeriesSplit com 5 folds para validação cruzada, preservando a natureza temporal dos dados financeiros. </a:t>
              </a:r>
              <a:endParaRPr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descr="preencoded.png" id="104" name="Google Shape;104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9077" y="1321593"/>
            <a:ext cx="4286250" cy="25003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0" name="Google Shape;11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5"/>
          <p:cNvSpPr/>
          <p:nvPr/>
        </p:nvSpPr>
        <p:spPr>
          <a:xfrm>
            <a:off x="285750" y="163607"/>
            <a:ext cx="8572500" cy="38576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A2463"/>
              </a:buClr>
              <a:buSzPts val="2025"/>
              <a:buFont typeface="Noto Sans"/>
              <a:buNone/>
            </a:pPr>
            <a:r>
              <a:rPr b="1" lang="en-US" sz="2025">
                <a:solidFill>
                  <a:srgbClr val="0A2463"/>
                </a:solidFill>
                <a:latin typeface="Noto Sans"/>
                <a:ea typeface="Noto Sans"/>
                <a:cs typeface="Noto Sans"/>
                <a:sym typeface="Noto Sans"/>
              </a:rPr>
              <a:t>ESCOLHA E JUSTIFICATIVA DO MODELO</a:t>
            </a:r>
            <a:endParaRPr sz="20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5"/>
          <p:cNvSpPr/>
          <p:nvPr/>
        </p:nvSpPr>
        <p:spPr>
          <a:xfrm>
            <a:off x="428625" y="770827"/>
            <a:ext cx="3714750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E92CC"/>
              </a:buClr>
              <a:buSzPts val="1350"/>
              <a:buFont typeface="Noto Sans"/>
              <a:buNone/>
            </a:pPr>
            <a:r>
              <a:rPr b="1" lang="en-US" sz="1350">
                <a:solidFill>
                  <a:srgbClr val="3E92CC"/>
                </a:solidFill>
                <a:latin typeface="Noto Sans"/>
                <a:ea typeface="Noto Sans"/>
                <a:cs typeface="Noto Sans"/>
                <a:sym typeface="Noto Sans"/>
              </a:rPr>
              <a:t>Modelos Testados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3" name="Google Shape;113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625" y="1163734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5"/>
          <p:cNvSpPr/>
          <p:nvPr/>
        </p:nvSpPr>
        <p:spPr>
          <a:xfrm>
            <a:off x="614363" y="1135159"/>
            <a:ext cx="536758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A2463"/>
              </a:buClr>
              <a:buSzPts val="837"/>
              <a:buFont typeface="Noto Sans"/>
              <a:buNone/>
            </a:pPr>
            <a:r>
              <a:rPr b="1" lang="en-US" sz="837">
                <a:solidFill>
                  <a:srgbClr val="0A2463"/>
                </a:solidFill>
                <a:latin typeface="Noto Sans"/>
                <a:ea typeface="Noto Sans"/>
                <a:cs typeface="Noto Sans"/>
                <a:sym typeface="Noto Sans"/>
              </a:rPr>
              <a:t>CatBoost:</a:t>
            </a:r>
            <a:endParaRPr sz="83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5"/>
          <p:cNvSpPr/>
          <p:nvPr/>
        </p:nvSpPr>
        <p:spPr>
          <a:xfrm>
            <a:off x="1222558" y="1135159"/>
            <a:ext cx="2299143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837"/>
              <a:buFont typeface="Noto Sans"/>
              <a:buNone/>
            </a:pPr>
            <a:r>
              <a:rPr lang="en-US" sz="837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70% de acurácia no teste, 91.55% no treino</a:t>
            </a:r>
            <a:endParaRPr sz="83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6" name="Google Shape;116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625" y="1406621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/>
          <p:nvPr/>
        </p:nvSpPr>
        <p:spPr>
          <a:xfrm>
            <a:off x="614363" y="1378046"/>
            <a:ext cx="583974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A2463"/>
              </a:buClr>
              <a:buSzPts val="837"/>
              <a:buFont typeface="Noto Sans"/>
              <a:buNone/>
            </a:pPr>
            <a:r>
              <a:rPr b="1" lang="en-US" sz="837">
                <a:solidFill>
                  <a:srgbClr val="0A2463"/>
                </a:solidFill>
                <a:latin typeface="Noto Sans"/>
                <a:ea typeface="Noto Sans"/>
                <a:cs typeface="Noto Sans"/>
                <a:sym typeface="Noto Sans"/>
              </a:rPr>
              <a:t>LightGBM:</a:t>
            </a:r>
            <a:endParaRPr sz="83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1269774" y="1378046"/>
            <a:ext cx="2460547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837"/>
              <a:buFont typeface="Noto Sans"/>
              <a:buNone/>
            </a:pPr>
            <a:r>
              <a:rPr lang="en-US" sz="837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53.33% de acurácia no teste, 96.61% no treino</a:t>
            </a:r>
            <a:endParaRPr sz="83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19" name="Google Shape;119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8625" y="1649509"/>
            <a:ext cx="100013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5"/>
          <p:cNvSpPr/>
          <p:nvPr/>
        </p:nvSpPr>
        <p:spPr>
          <a:xfrm>
            <a:off x="600075" y="1620934"/>
            <a:ext cx="876337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A2463"/>
              </a:buClr>
              <a:buSzPts val="837"/>
              <a:buFont typeface="Noto Sans"/>
              <a:buNone/>
            </a:pPr>
            <a:r>
              <a:rPr b="1" lang="en-US" sz="837">
                <a:solidFill>
                  <a:srgbClr val="0A2463"/>
                </a:solidFill>
                <a:latin typeface="Noto Sans"/>
                <a:ea typeface="Noto Sans"/>
                <a:cs typeface="Noto Sans"/>
                <a:sym typeface="Noto Sans"/>
              </a:rPr>
              <a:t>Random Forest:</a:t>
            </a:r>
            <a:endParaRPr sz="83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1547850" y="1620934"/>
            <a:ext cx="2460547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837"/>
              <a:buFont typeface="Noto Sans"/>
              <a:buNone/>
            </a:pPr>
            <a:r>
              <a:rPr lang="en-US" sz="837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66.67% de acurácia no teste, 87.45% no treino</a:t>
            </a:r>
            <a:endParaRPr sz="83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22" name="Google Shape;122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8625" y="1892396"/>
            <a:ext cx="8572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5"/>
          <p:cNvSpPr/>
          <p:nvPr/>
        </p:nvSpPr>
        <p:spPr>
          <a:xfrm>
            <a:off x="585788" y="1863821"/>
            <a:ext cx="1134210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A2463"/>
              </a:buClr>
              <a:buSzPts val="837"/>
              <a:buFont typeface="Noto Sans"/>
              <a:buNone/>
            </a:pPr>
            <a:r>
              <a:rPr b="1" lang="en-US" sz="837">
                <a:solidFill>
                  <a:srgbClr val="0A2463"/>
                </a:solidFill>
                <a:latin typeface="Noto Sans"/>
                <a:ea typeface="Noto Sans"/>
                <a:cs typeface="Noto Sans"/>
                <a:sym typeface="Noto Sans"/>
              </a:rPr>
              <a:t>Regressão Logística:</a:t>
            </a:r>
            <a:endParaRPr sz="83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5"/>
          <p:cNvSpPr/>
          <p:nvPr/>
        </p:nvSpPr>
        <p:spPr>
          <a:xfrm>
            <a:off x="1791435" y="1863821"/>
            <a:ext cx="2299143" cy="17145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837"/>
              <a:buFont typeface="Noto Sans"/>
              <a:buNone/>
            </a:pPr>
            <a:r>
              <a:rPr lang="en-US" sz="837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80% de acurácia no teste, 58.25% no treino</a:t>
            </a:r>
            <a:endParaRPr sz="837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5"/>
          <p:cNvSpPr/>
          <p:nvPr/>
        </p:nvSpPr>
        <p:spPr>
          <a:xfrm>
            <a:off x="428625" y="2178146"/>
            <a:ext cx="3714750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E92CC"/>
              </a:buClr>
              <a:buSzPts val="1350"/>
              <a:buFont typeface="Noto Sans"/>
              <a:buNone/>
            </a:pPr>
            <a:r>
              <a:rPr b="1" lang="en-US" sz="1350">
                <a:solidFill>
                  <a:srgbClr val="3E92CC"/>
                </a:solidFill>
                <a:latin typeface="Noto Sans"/>
                <a:ea typeface="Noto Sans"/>
                <a:cs typeface="Noto Sans"/>
                <a:sym typeface="Noto Sans"/>
              </a:rPr>
              <a:t>Problema do Overfitting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5"/>
          <p:cNvSpPr/>
          <p:nvPr/>
        </p:nvSpPr>
        <p:spPr>
          <a:xfrm>
            <a:off x="428625" y="2542477"/>
            <a:ext cx="3714750" cy="540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942"/>
              <a:buFont typeface="Noto Sans"/>
              <a:buNone/>
            </a:pPr>
            <a:r>
              <a:rPr lang="en-US" sz="942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 Modelos complexos como CatBoost e LightGBM apresentaram overfitting significativo, com diferenças de até 43.28% entre acurácia de treino e teste. </a:t>
            </a:r>
            <a:endParaRPr sz="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5"/>
          <p:cNvSpPr/>
          <p:nvPr/>
        </p:nvSpPr>
        <p:spPr>
          <a:xfrm>
            <a:off x="428625" y="3189684"/>
            <a:ext cx="3714750" cy="1182988"/>
          </a:xfrm>
          <a:prstGeom prst="rect">
            <a:avLst/>
          </a:prstGeom>
          <a:solidFill>
            <a:srgbClr val="28A745">
              <a:alpha val="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5"/>
          <p:cNvSpPr/>
          <p:nvPr/>
        </p:nvSpPr>
        <p:spPr>
          <a:xfrm>
            <a:off x="428625" y="3189684"/>
            <a:ext cx="28575" cy="1182988"/>
          </a:xfrm>
          <a:prstGeom prst="rect">
            <a:avLst/>
          </a:prstGeom>
          <a:solidFill>
            <a:srgbClr val="28A745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"/>
          <p:cNvSpPr/>
          <p:nvPr/>
        </p:nvSpPr>
        <p:spPr>
          <a:xfrm>
            <a:off x="500063" y="3261122"/>
            <a:ext cx="3571875" cy="214313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A745"/>
              </a:buClr>
              <a:buSzPts val="1046"/>
              <a:buFont typeface="Noto Sans"/>
              <a:buNone/>
            </a:pPr>
            <a:r>
              <a:rPr b="1" lang="en-US" sz="1046">
                <a:solidFill>
                  <a:srgbClr val="28A745"/>
                </a:solidFill>
                <a:latin typeface="Noto Sans"/>
                <a:ea typeface="Noto Sans"/>
                <a:cs typeface="Noto Sans"/>
                <a:sym typeface="Noto Sans"/>
              </a:rPr>
              <a:t>Modelo Escolhido: Regressão Logística</a:t>
            </a:r>
            <a:endParaRPr sz="1046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0" name="Google Shape;130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0063" y="3571875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5"/>
          <p:cNvSpPr/>
          <p:nvPr/>
        </p:nvSpPr>
        <p:spPr>
          <a:xfrm>
            <a:off x="664369" y="3548658"/>
            <a:ext cx="3162114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942"/>
              <a:buFont typeface="Noto Sans"/>
              <a:buNone/>
            </a:pPr>
            <a:r>
              <a:rPr lang="en-US" sz="942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 Melhor generalização com 80% de acurácia no teste </a:t>
            </a:r>
            <a:endParaRPr sz="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2" name="Google Shape;132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00063" y="3823329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5"/>
          <p:cNvSpPr/>
          <p:nvPr/>
        </p:nvSpPr>
        <p:spPr>
          <a:xfrm>
            <a:off x="664369" y="3800112"/>
            <a:ext cx="3347405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942"/>
              <a:buFont typeface="Noto Sans"/>
              <a:buNone/>
            </a:pPr>
            <a:r>
              <a:rPr lang="en-US" sz="942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 Ausência de overfitting (diferença negativa de -21.75%) </a:t>
            </a:r>
            <a:endParaRPr sz="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4" name="Google Shape;134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500063" y="4074784"/>
            <a:ext cx="128588" cy="128588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5"/>
          <p:cNvSpPr/>
          <p:nvPr/>
        </p:nvSpPr>
        <p:spPr>
          <a:xfrm>
            <a:off x="664369" y="4051567"/>
            <a:ext cx="2221623" cy="175022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942"/>
              <a:buFont typeface="Noto Sans"/>
              <a:buNone/>
            </a:pPr>
            <a:r>
              <a:rPr lang="en-US" sz="942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 Modelo mais simples e interpretável </a:t>
            </a:r>
            <a:endParaRPr sz="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36" name="Google Shape;136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466155" y="1250156"/>
            <a:ext cx="4212189" cy="25002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2" name="Google Shape;14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6"/>
          <p:cNvSpPr/>
          <p:nvPr/>
        </p:nvSpPr>
        <p:spPr>
          <a:xfrm>
            <a:off x="2758207" y="147559"/>
            <a:ext cx="3627596" cy="311624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A2463"/>
              </a:buClr>
              <a:buSzPts val="2025"/>
              <a:buFont typeface="Noto Sans"/>
              <a:buNone/>
            </a:pPr>
            <a:r>
              <a:rPr b="1" lang="en-US" sz="2025">
                <a:solidFill>
                  <a:srgbClr val="0A2463"/>
                </a:solidFill>
                <a:latin typeface="Noto Sans"/>
                <a:ea typeface="Noto Sans"/>
                <a:cs typeface="Noto Sans"/>
                <a:sym typeface="Noto Sans"/>
              </a:rPr>
              <a:t>PERFORMANCE DO MODELO</a:t>
            </a:r>
            <a:endParaRPr sz="2025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6"/>
          <p:cNvSpPr/>
          <p:nvPr/>
        </p:nvSpPr>
        <p:spPr>
          <a:xfrm>
            <a:off x="414625" y="722000"/>
            <a:ext cx="3621300" cy="34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8050" lIns="127500" spcFirstLastPara="1" rIns="127500" wrap="square" tIns="6805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50"/>
              <a:buFont typeface="Noto Sans"/>
              <a:buNone/>
            </a:pPr>
            <a:r>
              <a:rPr b="1" lang="en-US" sz="1350">
                <a:solidFill>
                  <a:srgbClr val="3E92CC"/>
                </a:solidFill>
                <a:latin typeface="Noto Sans"/>
                <a:ea typeface="Noto Sans"/>
                <a:cs typeface="Noto Sans"/>
                <a:sym typeface="Noto Sans"/>
              </a:rPr>
              <a:t>MISSÃO CUMPRIDA: 80% DE ACURÁCIA!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5" name="Google Shape;145;p6"/>
          <p:cNvSpPr/>
          <p:nvPr/>
        </p:nvSpPr>
        <p:spPr>
          <a:xfrm>
            <a:off x="428625" y="1224915"/>
            <a:ext cx="3714750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E92CC"/>
              </a:buClr>
              <a:buSzPts val="1350"/>
              <a:buFont typeface="Noto Sans"/>
              <a:buNone/>
            </a:pPr>
            <a:r>
              <a:rPr b="1" lang="en-US" sz="1350">
                <a:solidFill>
                  <a:srgbClr val="3E92CC"/>
                </a:solidFill>
                <a:latin typeface="Noto Sans"/>
                <a:ea typeface="Noto Sans"/>
                <a:cs typeface="Noto Sans"/>
                <a:sym typeface="Noto Sans"/>
              </a:rPr>
              <a:t>Matriz de Confusão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6"/>
          <p:cNvSpPr/>
          <p:nvPr/>
        </p:nvSpPr>
        <p:spPr>
          <a:xfrm>
            <a:off x="428625" y="1462088"/>
            <a:ext cx="3714750" cy="540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942"/>
              <a:buFont typeface="Noto Sans"/>
              <a:buNone/>
            </a:pPr>
            <a:r>
              <a:rPr lang="en-US" sz="942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 A matriz de confusão mostra que o modelo tem um equilíbrio entre falsos positivos e falsos negativos, com 13 verdadeiros negativos e 11 verdadeiros positivos. </a:t>
            </a:r>
            <a:endParaRPr sz="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428625" y="2033095"/>
            <a:ext cx="3714750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E92CC"/>
              </a:buClr>
              <a:buSzPts val="1350"/>
              <a:buFont typeface="Noto Sans"/>
              <a:buNone/>
            </a:pPr>
            <a:r>
              <a:rPr b="1" lang="en-US" sz="1350">
                <a:solidFill>
                  <a:srgbClr val="3E92CC"/>
                </a:solidFill>
                <a:latin typeface="Noto Sans"/>
                <a:ea typeface="Noto Sans"/>
                <a:cs typeface="Noto Sans"/>
                <a:sym typeface="Noto Sans"/>
              </a:rPr>
              <a:t>Curva ROC e AUC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428625" y="2270267"/>
            <a:ext cx="3714750" cy="540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942"/>
              <a:buFont typeface="Noto Sans"/>
              <a:buNone/>
            </a:pPr>
            <a:r>
              <a:rPr lang="en-US" sz="942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 A área sob a curva ROC (AUC) de 0.84 indica excelente capacidade discriminativa do modelo, muito superior ao classificador aleatório (0.5). </a:t>
            </a:r>
            <a:endParaRPr sz="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428625" y="2826034"/>
            <a:ext cx="3714750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E92CC"/>
              </a:buClr>
              <a:buSzPts val="1350"/>
              <a:buFont typeface="Noto Sans"/>
              <a:buNone/>
            </a:pPr>
            <a:r>
              <a:rPr b="1" lang="en-US" sz="1350">
                <a:solidFill>
                  <a:srgbClr val="3E92CC"/>
                </a:solidFill>
                <a:latin typeface="Noto Sans"/>
                <a:ea typeface="Noto Sans"/>
                <a:cs typeface="Noto Sans"/>
                <a:sym typeface="Noto Sans"/>
              </a:rPr>
              <a:t>Métricas Adicionais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50" name="Google Shape;150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8625" y="3140597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/>
          <p:nvPr/>
        </p:nvSpPr>
        <p:spPr>
          <a:xfrm>
            <a:off x="614363" y="3101307"/>
            <a:ext cx="857250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942"/>
              <a:buFont typeface="Noto Sans"/>
              <a:buNone/>
            </a:pPr>
            <a:r>
              <a:rPr b="1" lang="en-US" sz="942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Precisão:</a:t>
            </a:r>
            <a:endParaRPr sz="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6"/>
          <p:cNvSpPr/>
          <p:nvPr/>
        </p:nvSpPr>
        <p:spPr>
          <a:xfrm>
            <a:off x="1471613" y="3101307"/>
            <a:ext cx="1507303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A745"/>
              </a:buClr>
              <a:buSzPts val="942"/>
              <a:buFont typeface="Noto Sans"/>
              <a:buNone/>
            </a:pPr>
            <a:r>
              <a:rPr b="1" lang="en-US" sz="942">
                <a:solidFill>
                  <a:srgbClr val="28A745"/>
                </a:solidFill>
                <a:latin typeface="Noto Sans"/>
                <a:ea typeface="Noto Sans"/>
                <a:cs typeface="Noto Sans"/>
                <a:sym typeface="Noto Sans"/>
              </a:rPr>
              <a:t>0.80 (média ponderada)</a:t>
            </a:r>
            <a:endParaRPr sz="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53" name="Google Shape;153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8625" y="3390628"/>
            <a:ext cx="114300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6"/>
          <p:cNvSpPr/>
          <p:nvPr/>
        </p:nvSpPr>
        <p:spPr>
          <a:xfrm>
            <a:off x="614363" y="3351338"/>
            <a:ext cx="857250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942"/>
              <a:buFont typeface="Noto Sans"/>
              <a:buNone/>
            </a:pPr>
            <a:r>
              <a:rPr b="1" lang="en-US" sz="942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Recall:</a:t>
            </a:r>
            <a:endParaRPr sz="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6"/>
          <p:cNvSpPr/>
          <p:nvPr/>
        </p:nvSpPr>
        <p:spPr>
          <a:xfrm>
            <a:off x="1471613" y="3351338"/>
            <a:ext cx="1507303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A745"/>
              </a:buClr>
              <a:buSzPts val="942"/>
              <a:buFont typeface="Noto Sans"/>
              <a:buNone/>
            </a:pPr>
            <a:r>
              <a:rPr b="1" lang="en-US" sz="942">
                <a:solidFill>
                  <a:srgbClr val="28A745"/>
                </a:solidFill>
                <a:latin typeface="Noto Sans"/>
                <a:ea typeface="Noto Sans"/>
                <a:cs typeface="Noto Sans"/>
                <a:sym typeface="Noto Sans"/>
              </a:rPr>
              <a:t>0.80 (média ponderada)</a:t>
            </a:r>
            <a:endParaRPr sz="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56" name="Google Shape;156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28625" y="3640660"/>
            <a:ext cx="142875" cy="11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6"/>
          <p:cNvSpPr/>
          <p:nvPr/>
        </p:nvSpPr>
        <p:spPr>
          <a:xfrm>
            <a:off x="642938" y="3601369"/>
            <a:ext cx="857250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942"/>
              <a:buFont typeface="Noto Sans"/>
              <a:buNone/>
            </a:pPr>
            <a:r>
              <a:rPr b="1" lang="en-US" sz="942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F1-Score:</a:t>
            </a:r>
            <a:endParaRPr sz="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6"/>
          <p:cNvSpPr/>
          <p:nvPr/>
        </p:nvSpPr>
        <p:spPr>
          <a:xfrm>
            <a:off x="1500188" y="3601369"/>
            <a:ext cx="1507303" cy="19288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28A745"/>
              </a:buClr>
              <a:buSzPts val="942"/>
              <a:buFont typeface="Noto Sans"/>
              <a:buNone/>
            </a:pPr>
            <a:r>
              <a:rPr b="1" lang="en-US" sz="942">
                <a:solidFill>
                  <a:srgbClr val="28A745"/>
                </a:solidFill>
                <a:latin typeface="Noto Sans"/>
                <a:ea typeface="Noto Sans"/>
                <a:cs typeface="Noto Sans"/>
                <a:sym typeface="Noto Sans"/>
              </a:rPr>
              <a:t>0.80 (média ponderada)</a:t>
            </a:r>
            <a:endParaRPr sz="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6"/>
          <p:cNvSpPr/>
          <p:nvPr/>
        </p:nvSpPr>
        <p:spPr>
          <a:xfrm>
            <a:off x="428625" y="3954747"/>
            <a:ext cx="3714750" cy="257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3E92CC"/>
              </a:buClr>
              <a:buSzPts val="1350"/>
              <a:buFont typeface="Noto Sans"/>
              <a:buNone/>
            </a:pPr>
            <a:r>
              <a:rPr b="1" lang="en-US" sz="1350">
                <a:solidFill>
                  <a:srgbClr val="3E92CC"/>
                </a:solidFill>
                <a:latin typeface="Noto Sans"/>
                <a:ea typeface="Noto Sans"/>
                <a:cs typeface="Noto Sans"/>
                <a:sym typeface="Noto Sans"/>
              </a:rPr>
              <a:t>Conclusão</a:t>
            </a:r>
            <a:endParaRPr sz="135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6"/>
          <p:cNvSpPr/>
          <p:nvPr/>
        </p:nvSpPr>
        <p:spPr>
          <a:xfrm>
            <a:off x="428625" y="4191919"/>
            <a:ext cx="3714750" cy="540051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1E1B18"/>
              </a:buClr>
              <a:buSzPts val="942"/>
              <a:buFont typeface="Noto Sans"/>
              <a:buNone/>
            </a:pPr>
            <a:r>
              <a:rPr lang="en-US" sz="942">
                <a:solidFill>
                  <a:srgbClr val="1E1B18"/>
                </a:solidFill>
                <a:latin typeface="Noto Sans"/>
                <a:ea typeface="Noto Sans"/>
                <a:cs typeface="Noto Sans"/>
                <a:sym typeface="Noto Sans"/>
              </a:rPr>
              <a:t> O modelo de Regressão Logística superou a meta de 75% de acurácia, atingindo 80% no conjunto de teste, com excelente equilíbrio entre precisão e recall, e sem overfitting. </a:t>
            </a:r>
            <a:endParaRPr sz="942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preencoded.png" id="161" name="Google Shape;161;p6"/>
          <p:cNvPicPr preferRelativeResize="0"/>
          <p:nvPr/>
        </p:nvPicPr>
        <p:blipFill rotWithShape="1">
          <a:blip r:embed="rId7">
            <a:alphaModFix/>
          </a:blip>
          <a:srcRect b="47772" l="0" r="0" t="0"/>
          <a:stretch/>
        </p:blipFill>
        <p:spPr>
          <a:xfrm>
            <a:off x="4429125" y="1166884"/>
            <a:ext cx="4414570" cy="17144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2" name="Google Shape;162;p6"/>
          <p:cNvPicPr preferRelativeResize="0"/>
          <p:nvPr/>
        </p:nvPicPr>
        <p:blipFill rotWithShape="1">
          <a:blip r:embed="rId7">
            <a:alphaModFix/>
          </a:blip>
          <a:srcRect b="0" l="49000" r="0" t="52227"/>
          <a:stretch/>
        </p:blipFill>
        <p:spPr>
          <a:xfrm>
            <a:off x="5445137" y="2881314"/>
            <a:ext cx="2389843" cy="16645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6200" y="722000"/>
            <a:ext cx="345300" cy="34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2025-08-01T11:51:13Z</dcterms:created>
  <dc:creator>PptxGenJS</dc:creator>
</cp:coreProperties>
</file>