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2" r:id="rId24"/>
    <p:sldId id="280" r:id="rId25"/>
    <p:sldId id="281" r:id="rId26"/>
    <p:sldId id="283" r:id="rId27"/>
    <p:sldId id="295" r:id="rId28"/>
    <p:sldId id="296" r:id="rId29"/>
    <p:sldId id="286" r:id="rId30"/>
    <p:sldId id="292" r:id="rId31"/>
    <p:sldId id="291" r:id="rId32"/>
    <p:sldId id="287" r:id="rId33"/>
    <p:sldId id="289" r:id="rId34"/>
    <p:sldId id="293" r:id="rId35"/>
    <p:sldId id="294" r:id="rId36"/>
  </p:sldIdLst>
  <p:sldSz cx="9144000" cy="6858000" type="screen4x3"/>
  <p:notesSz cx="6858000" cy="9144000"/>
  <p:embeddedFontLst>
    <p:embeddedFont>
      <p:font typeface="나눔스퀘어" panose="020B0600000101010101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AFAFA"/>
    <a:srgbClr val="C1C1C1"/>
    <a:srgbClr val="002C5E"/>
    <a:srgbClr val="1C1B1B"/>
    <a:srgbClr val="E4DCD3"/>
    <a:srgbClr val="F6F3F2"/>
    <a:srgbClr val="161618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1248"/>
      </p:cViewPr>
      <p:guideLst>
        <p:guide orient="horz" pos="2568"/>
        <p:guide pos="2880"/>
        <p:guide pos="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E11DF-AA9D-460E-91E0-BB459822F221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910A1-ACEA-48FB-8A23-65AC4C806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2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533934"/>
            <a:ext cx="792088" cy="1994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4" y="4077072"/>
            <a:ext cx="2852936" cy="285293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32440" y="652592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fld id="{04D77E40-F98C-433F-BDF9-BE5E9C6A929B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</a:rPr>
              <a:pPr algn="r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95836" y="6525924"/>
            <a:ext cx="295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2020 WEBSITE</a:t>
            </a:r>
            <a:r>
              <a:rPr lang="en-US" altLang="ko-KR" sz="800" baseline="0" dirty="0" smtClean="0">
                <a:solidFill>
                  <a:schemeClr val="bg1">
                    <a:lumMod val="65000"/>
                  </a:schemeClr>
                </a:solidFill>
              </a:rPr>
              <a:t> RENEWAL PROJECT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07504" y="6453336"/>
            <a:ext cx="1008112" cy="4046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0" y="159326"/>
            <a:ext cx="107504" cy="3893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755650" y="1700808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7.</a:t>
            </a:r>
            <a:endParaRPr lang="ko-KR" altLang="en-US" dirty="0"/>
          </a:p>
        </p:txBody>
      </p:sp>
      <p:sp>
        <p:nvSpPr>
          <p:cNvPr id="28" name="내용 개체 틀 4"/>
          <p:cNvSpPr>
            <a:spLocks noGrp="1"/>
          </p:cNvSpPr>
          <p:nvPr>
            <p:ph sz="quarter" idx="11" hasCustomPrompt="1"/>
          </p:nvPr>
        </p:nvSpPr>
        <p:spPr>
          <a:xfrm>
            <a:off x="755650" y="2265060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8.</a:t>
            </a:r>
            <a:endParaRPr lang="ko-KR" altLang="en-US" dirty="0"/>
          </a:p>
        </p:txBody>
      </p:sp>
      <p:sp>
        <p:nvSpPr>
          <p:cNvPr id="29" name="내용 개체 틀 4"/>
          <p:cNvSpPr>
            <a:spLocks noGrp="1"/>
          </p:cNvSpPr>
          <p:nvPr>
            <p:ph sz="quarter" idx="12" hasCustomPrompt="1"/>
          </p:nvPr>
        </p:nvSpPr>
        <p:spPr>
          <a:xfrm>
            <a:off x="755650" y="2829312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9.</a:t>
            </a:r>
            <a:endParaRPr lang="ko-KR" altLang="en-US" dirty="0"/>
          </a:p>
        </p:txBody>
      </p:sp>
      <p:sp>
        <p:nvSpPr>
          <p:cNvPr id="30" name="내용 개체 틀 4"/>
          <p:cNvSpPr>
            <a:spLocks noGrp="1"/>
          </p:cNvSpPr>
          <p:nvPr>
            <p:ph sz="quarter" idx="13" hasCustomPrompt="1"/>
          </p:nvPr>
        </p:nvSpPr>
        <p:spPr>
          <a:xfrm>
            <a:off x="755650" y="3393564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10.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5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1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5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6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0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1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6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533934"/>
            <a:ext cx="792088" cy="1994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4" y="4077072"/>
            <a:ext cx="2852936" cy="285293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32440" y="652592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fld id="{04D77E40-F98C-433F-BDF9-BE5E9C6A929B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</a:rPr>
              <a:pPr algn="r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95836" y="6525924"/>
            <a:ext cx="295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2020 WEBSITE</a:t>
            </a:r>
            <a:r>
              <a:rPr lang="en-US" altLang="ko-KR" sz="800" baseline="0" dirty="0" smtClean="0">
                <a:solidFill>
                  <a:schemeClr val="bg1">
                    <a:lumMod val="65000"/>
                  </a:schemeClr>
                </a:solidFill>
              </a:rPr>
              <a:t> RENEWAL PROJECT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159326"/>
            <a:ext cx="107504" cy="3893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07504" y="6453336"/>
            <a:ext cx="1008112" cy="4046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4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533934"/>
            <a:ext cx="792088" cy="1994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4" y="4077072"/>
            <a:ext cx="2852936" cy="285293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32440" y="652592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fld id="{04D77E40-F98C-433F-BDF9-BE5E9C6A929B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</a:rPr>
              <a:pPr algn="r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95836" y="6525924"/>
            <a:ext cx="295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2020 WEBSITE</a:t>
            </a:r>
            <a:r>
              <a:rPr lang="en-US" altLang="ko-KR" sz="800" baseline="0" dirty="0" smtClean="0">
                <a:solidFill>
                  <a:schemeClr val="bg1">
                    <a:lumMod val="65000"/>
                  </a:schemeClr>
                </a:solidFill>
              </a:rPr>
              <a:t> RENEWAL PROJECT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159326"/>
            <a:ext cx="107504" cy="3893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07504" y="6453336"/>
            <a:ext cx="1008112" cy="4046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2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533934"/>
            <a:ext cx="792088" cy="1994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4" y="4077072"/>
            <a:ext cx="2852936" cy="285293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32440" y="652592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fld id="{04D77E40-F98C-433F-BDF9-BE5E9C6A929B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</a:rPr>
              <a:pPr algn="r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95836" y="6525924"/>
            <a:ext cx="295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2020 WEBSITE</a:t>
            </a:r>
            <a:r>
              <a:rPr lang="en-US" altLang="ko-KR" sz="800" baseline="0" dirty="0" smtClean="0">
                <a:solidFill>
                  <a:schemeClr val="bg1">
                    <a:lumMod val="65000"/>
                  </a:schemeClr>
                </a:solidFill>
              </a:rPr>
              <a:t> RENEWAL PROJECT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0" y="159326"/>
            <a:ext cx="107504" cy="3893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07504" y="6453336"/>
            <a:ext cx="1008112" cy="4046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755650" y="1700808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4" name="내용 개체 틀 4"/>
          <p:cNvSpPr>
            <a:spLocks noGrp="1"/>
          </p:cNvSpPr>
          <p:nvPr>
            <p:ph sz="quarter" idx="11" hasCustomPrompt="1"/>
          </p:nvPr>
        </p:nvSpPr>
        <p:spPr>
          <a:xfrm>
            <a:off x="755650" y="2261764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16" name="내용 개체 틀 4"/>
          <p:cNvSpPr>
            <a:spLocks noGrp="1"/>
          </p:cNvSpPr>
          <p:nvPr>
            <p:ph sz="quarter" idx="12" hasCustomPrompt="1"/>
          </p:nvPr>
        </p:nvSpPr>
        <p:spPr>
          <a:xfrm>
            <a:off x="755650" y="2822720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17" name="내용 개체 틀 4"/>
          <p:cNvSpPr>
            <a:spLocks noGrp="1"/>
          </p:cNvSpPr>
          <p:nvPr>
            <p:ph sz="quarter" idx="13" hasCustomPrompt="1"/>
          </p:nvPr>
        </p:nvSpPr>
        <p:spPr>
          <a:xfrm>
            <a:off x="755576" y="3383676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4.</a:t>
            </a:r>
            <a:endParaRPr lang="ko-KR" altLang="en-US" dirty="0"/>
          </a:p>
        </p:txBody>
      </p:sp>
      <p:sp>
        <p:nvSpPr>
          <p:cNvPr id="18" name="내용 개체 틀 4"/>
          <p:cNvSpPr>
            <a:spLocks noGrp="1"/>
          </p:cNvSpPr>
          <p:nvPr>
            <p:ph sz="quarter" idx="14" hasCustomPrompt="1"/>
          </p:nvPr>
        </p:nvSpPr>
        <p:spPr>
          <a:xfrm>
            <a:off x="755576" y="3944632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5.</a:t>
            </a:r>
            <a:endParaRPr lang="ko-KR" altLang="en-US" dirty="0"/>
          </a:p>
        </p:txBody>
      </p:sp>
      <p:sp>
        <p:nvSpPr>
          <p:cNvPr id="20" name="내용 개체 틀 4"/>
          <p:cNvSpPr>
            <a:spLocks noGrp="1"/>
          </p:cNvSpPr>
          <p:nvPr>
            <p:ph sz="quarter" idx="15" hasCustomPrompt="1"/>
          </p:nvPr>
        </p:nvSpPr>
        <p:spPr>
          <a:xfrm>
            <a:off x="755576" y="4505586"/>
            <a:ext cx="7561263" cy="288925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200"/>
            </a:lvl1pPr>
          </a:lstStyle>
          <a:p>
            <a:pPr lvl="0"/>
            <a:r>
              <a:rPr lang="en-US" altLang="ko-KR" dirty="0" smtClean="0"/>
              <a:t>6.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1885-2929-433A-9938-DBDD0DDE8E8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EA0A-FAB8-4266-A225-8615D48BD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84024"/>
            <a:ext cx="2283944" cy="57502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35986" y="2984022"/>
            <a:ext cx="144016" cy="913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355976" y="3271538"/>
            <a:ext cx="41967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9991" y="3594502"/>
            <a:ext cx="397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2020 Volvo WEBSITE RENEWAL PROJECT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08840" y="5924019"/>
            <a:ext cx="1643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Kim </a:t>
            </a:r>
            <a:r>
              <a:rPr lang="en-US" altLang="ko-KR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Hyeon</a:t>
            </a:r>
            <a:r>
              <a:rPr lang="en-US" altLang="ko-K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Soo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9" y="5013176"/>
            <a:ext cx="827534" cy="8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26" y="1484784"/>
            <a:ext cx="4851781" cy="3930045"/>
            <a:chOff x="195733" y="1484784"/>
            <a:chExt cx="4851781" cy="3930045"/>
          </a:xfrm>
        </p:grpSpPr>
        <p:sp>
          <p:nvSpPr>
            <p:cNvPr id="10" name="직사각형 9"/>
            <p:cNvSpPr/>
            <p:nvPr/>
          </p:nvSpPr>
          <p:spPr>
            <a:xfrm>
              <a:off x="195733" y="1484785"/>
              <a:ext cx="4851781" cy="3930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33" y="1484784"/>
              <a:ext cx="4851781" cy="3930044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5324782" y="2564904"/>
            <a:ext cx="335059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스크롤을 움직일 때</a:t>
            </a:r>
            <a:r>
              <a:rPr lang="en-US" altLang="ko-KR" sz="1200" spc="-5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브라우저 하단에 </a:t>
            </a:r>
            <a:r>
              <a:rPr lang="ko-KR" altLang="en-US" sz="12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메뉴바</a:t>
            </a:r>
            <a:r>
              <a:rPr lang="ko-KR" altLang="en-US" sz="1200" spc="-50" dirty="0" err="1">
                <a:solidFill>
                  <a:schemeClr val="bg1">
                    <a:lumMod val="65000"/>
                  </a:schemeClr>
                </a:solidFill>
              </a:rPr>
              <a:t>가</a:t>
            </a: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spc="-5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나타나서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자주 찾는 메뉴</a:t>
            </a: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에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쉽게 접근</a:t>
            </a: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할 수 있다</a:t>
            </a:r>
            <a:r>
              <a:rPr lang="en-US" altLang="ko-KR" sz="1200" spc="-5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2081" y="20516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02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527" y="1484786"/>
            <a:ext cx="4851780" cy="39300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73268" y="3339978"/>
            <a:ext cx="6372200" cy="3151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67" y="3339978"/>
            <a:ext cx="6372200" cy="3151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자사홈페이지 장점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26" y="1484784"/>
            <a:ext cx="4851781" cy="3930045"/>
            <a:chOff x="195733" y="1484784"/>
            <a:chExt cx="4851781" cy="3930045"/>
          </a:xfrm>
        </p:grpSpPr>
        <p:sp>
          <p:nvSpPr>
            <p:cNvPr id="10" name="직사각형 9"/>
            <p:cNvSpPr/>
            <p:nvPr/>
          </p:nvSpPr>
          <p:spPr>
            <a:xfrm>
              <a:off x="195733" y="1484785"/>
              <a:ext cx="4851781" cy="3930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33" y="1484784"/>
              <a:ext cx="4851781" cy="3930044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5244840" y="3189390"/>
            <a:ext cx="3700627" cy="15880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24782" y="2564904"/>
            <a:ext cx="322716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톤이 낮은 컬러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들의 </a:t>
            </a: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조화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를 통해서 홈페이지가</a:t>
            </a:r>
            <a:endParaRPr lang="en-US" altLang="ko-KR" sz="1200" spc="-5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고급스러운 느낌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을 주게 한다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2081" y="20516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03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7527" y="1484784"/>
            <a:ext cx="4851780" cy="21602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59521" y="4104259"/>
            <a:ext cx="3471264" cy="390732"/>
          </a:xfrm>
          <a:prstGeom prst="rect">
            <a:avLst/>
          </a:prstGeom>
          <a:solidFill>
            <a:srgbClr val="1616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59521" y="3547852"/>
            <a:ext cx="3471264" cy="390732"/>
          </a:xfrm>
          <a:prstGeom prst="rect">
            <a:avLst/>
          </a:prstGeom>
          <a:solidFill>
            <a:srgbClr val="0030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자사홈페이지 장점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26" y="1484784"/>
            <a:ext cx="4851781" cy="3930045"/>
            <a:chOff x="195733" y="1484784"/>
            <a:chExt cx="4851781" cy="3930045"/>
          </a:xfrm>
        </p:grpSpPr>
        <p:sp>
          <p:nvSpPr>
            <p:cNvPr id="10" name="직사각형 9"/>
            <p:cNvSpPr/>
            <p:nvPr/>
          </p:nvSpPr>
          <p:spPr>
            <a:xfrm>
              <a:off x="195733" y="1484785"/>
              <a:ext cx="4851781" cy="3930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33" y="1484784"/>
              <a:ext cx="4851781" cy="3930044"/>
            </a:xfrm>
            <a:prstGeom prst="rect">
              <a:avLst/>
            </a:prstGeom>
          </p:spPr>
        </p:pic>
      </p:grpSp>
      <p:sp>
        <p:nvSpPr>
          <p:cNvPr id="42" name="직사각형 41"/>
          <p:cNvSpPr/>
          <p:nvPr/>
        </p:nvSpPr>
        <p:spPr>
          <a:xfrm>
            <a:off x="107527" y="1700808"/>
            <a:ext cx="4851780" cy="37140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201274" y="2420888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메뉴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가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좌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우 끝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으로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분리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되어 있어서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사용하기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불편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하다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2836" y="194463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01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73280" y="3582484"/>
            <a:ext cx="3744417" cy="13096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580990" y="2951873"/>
            <a:ext cx="2710999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로고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를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헤더 왼쪽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으로 옮기고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메뉴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를</a:t>
            </a:r>
            <a:endParaRPr lang="en-US" altLang="ko-KR" sz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로고 우측에 위치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시킨다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01273" y="292494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&gt;&gt;  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75" y="3801610"/>
            <a:ext cx="2578025" cy="4056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26" y="4262988"/>
            <a:ext cx="3100505" cy="40560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자사홈페이지 단점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26" y="1484784"/>
            <a:ext cx="4851781" cy="3930045"/>
            <a:chOff x="195733" y="1484784"/>
            <a:chExt cx="4851781" cy="3930045"/>
          </a:xfrm>
        </p:grpSpPr>
        <p:sp>
          <p:nvSpPr>
            <p:cNvPr id="10" name="직사각형 9"/>
            <p:cNvSpPr/>
            <p:nvPr/>
          </p:nvSpPr>
          <p:spPr>
            <a:xfrm>
              <a:off x="195733" y="1484785"/>
              <a:ext cx="4851781" cy="3930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33" y="1484784"/>
              <a:ext cx="4851781" cy="3930044"/>
            </a:xfrm>
            <a:prstGeom prst="rect">
              <a:avLst/>
            </a:prstGeom>
          </p:spPr>
        </p:pic>
      </p:grpSp>
      <p:sp>
        <p:nvSpPr>
          <p:cNvPr id="42" name="직사각형 41"/>
          <p:cNvSpPr/>
          <p:nvPr/>
        </p:nvSpPr>
        <p:spPr>
          <a:xfrm>
            <a:off x="107527" y="1484785"/>
            <a:ext cx="4851780" cy="223224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201274" y="2420888"/>
            <a:ext cx="353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Footer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부분의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색상 대비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가 강해서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footer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느낌이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나지 않고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시선을 분산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시킨다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2836" y="194463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02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73280" y="3582484"/>
            <a:ext cx="3744417" cy="13096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580990" y="2951873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#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fff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인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폰트 컬러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를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#777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로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바꾼다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01273" y="292494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&gt;&gt;  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89" y="3635817"/>
            <a:ext cx="2771398" cy="12030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자사홈페이지 단점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26" y="1484784"/>
            <a:ext cx="4851781" cy="3930045"/>
            <a:chOff x="195733" y="1484784"/>
            <a:chExt cx="4851781" cy="3930045"/>
          </a:xfrm>
        </p:grpSpPr>
        <p:sp>
          <p:nvSpPr>
            <p:cNvPr id="10" name="직사각형 9"/>
            <p:cNvSpPr/>
            <p:nvPr/>
          </p:nvSpPr>
          <p:spPr>
            <a:xfrm>
              <a:off x="195733" y="1484785"/>
              <a:ext cx="4851781" cy="3930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33" y="1484784"/>
              <a:ext cx="4851781" cy="3930044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5201274" y="2420888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메인 페이지에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컨텐츠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가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빅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비주얼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하나밖에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없다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42836" y="194463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03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0990" y="2951873"/>
            <a:ext cx="3127779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메인 페이지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 </a:t>
            </a:r>
            <a:r>
              <a:rPr lang="ko-KR" alt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빅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비주얼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외에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인기모델 등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3 ~ 4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개 섹션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을 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추가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한다</a:t>
            </a:r>
            <a:r>
              <a:rPr lang="en-US" altLang="ko-K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01273" y="292494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&gt;&gt;  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자사홈페이지 단점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1715716" y="1196753"/>
            <a:ext cx="1319453" cy="5043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32609" y="2708920"/>
            <a:ext cx="781465" cy="781465"/>
          </a:xfrm>
          <a:prstGeom prst="rect">
            <a:avLst/>
          </a:prstGeom>
          <a:solidFill>
            <a:srgbClr val="002C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32610" y="3005544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26311" y="2976543"/>
            <a:ext cx="78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#002c5e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42863" y="1764224"/>
            <a:ext cx="781465" cy="781465"/>
          </a:xfrm>
          <a:prstGeom prst="rect">
            <a:avLst/>
          </a:prstGeom>
          <a:solidFill>
            <a:srgbClr val="E4DC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50975" y="1764223"/>
            <a:ext cx="781465" cy="781465"/>
          </a:xfrm>
          <a:prstGeom prst="rect">
            <a:avLst/>
          </a:prstGeom>
          <a:solidFill>
            <a:srgbClr val="1C1B1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32609" y="1764224"/>
            <a:ext cx="781465" cy="781465"/>
          </a:xfrm>
          <a:prstGeom prst="rect">
            <a:avLst/>
          </a:prstGeom>
          <a:solidFill>
            <a:srgbClr val="F6F3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32610" y="2060848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863" y="2060849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50975" y="2060848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42861" y="2031847"/>
            <a:ext cx="781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#e4dcd3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6311" y="2031847"/>
            <a:ext cx="78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#f6f3f2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7825" y="2031847"/>
            <a:ext cx="78776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#1c1b1b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32610" y="1268760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Color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32610" y="3936975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Font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32608" y="4328646"/>
            <a:ext cx="2580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HyundaiSansTextKR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Magul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Gothic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6311" y="4657055"/>
            <a:ext cx="15174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내용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12px ~ 16px</a:t>
            </a:r>
          </a:p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20px ~ 44px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16" y="1196752"/>
            <a:ext cx="1319453" cy="502645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타사홈페이지 분석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620388" y="3189390"/>
            <a:ext cx="3700627" cy="15880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00330" y="2564904"/>
            <a:ext cx="374493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빅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비주얼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밑에 바로 </a:t>
            </a: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이달의 구매혜택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 섹션이 있어서</a:t>
            </a:r>
            <a:endParaRPr lang="en-US" altLang="ko-KR" sz="1200" spc="-5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할인정보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쉽고 빠르게 확인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할 수 있다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7629" y="20516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01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47" y="3228640"/>
            <a:ext cx="3418507" cy="150953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타사홈페이지 장점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5446" y="1484785"/>
            <a:ext cx="3212191" cy="4149080"/>
            <a:chOff x="155446" y="1484785"/>
            <a:chExt cx="3212191" cy="4149080"/>
          </a:xfrm>
        </p:grpSpPr>
        <p:sp>
          <p:nvSpPr>
            <p:cNvPr id="13" name="직사각형 12"/>
            <p:cNvSpPr/>
            <p:nvPr/>
          </p:nvSpPr>
          <p:spPr>
            <a:xfrm>
              <a:off x="155446" y="1484785"/>
              <a:ext cx="3212191" cy="4149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46" y="1484785"/>
              <a:ext cx="3212191" cy="4149080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157813" y="4581128"/>
            <a:ext cx="3209824" cy="105273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7813" y="1484785"/>
            <a:ext cx="3209824" cy="174385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620388" y="3189390"/>
            <a:ext cx="3700627" cy="15880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00330" y="2564904"/>
            <a:ext cx="327525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차종 라인업 </a:t>
            </a: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섹션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을 통해서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원하는 차량 정보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에</a:t>
            </a:r>
            <a:endParaRPr lang="en-US" altLang="ko-KR" sz="1200" spc="-5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쉽게 접근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할 수 있다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7629" y="20516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02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47" y="3262376"/>
            <a:ext cx="3418507" cy="14420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타사홈페이지 장점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446" y="1484785"/>
            <a:ext cx="3212191" cy="414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6" y="1484785"/>
            <a:ext cx="3212190" cy="414908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5446" y="2492896"/>
            <a:ext cx="3212191" cy="314096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7813" y="1484785"/>
            <a:ext cx="3209824" cy="36003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148064" y="3189390"/>
            <a:ext cx="2645276" cy="30338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00330" y="2564904"/>
            <a:ext cx="342273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간편 할부계산기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를 통해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원하는 차량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을 선택하여 </a:t>
            </a:r>
            <a:endParaRPr lang="en-US" altLang="ko-KR" sz="1200" spc="-5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 할부금액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을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쉽게 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알 수 있다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7629" y="20516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03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39" y="3295751"/>
            <a:ext cx="2311723" cy="28474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타사홈페이지 장점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5446" y="1484785"/>
            <a:ext cx="3212191" cy="414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6" y="1484785"/>
            <a:ext cx="3212190" cy="414908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5446" y="5517232"/>
            <a:ext cx="3212191" cy="1166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7813" y="1484785"/>
            <a:ext cx="3209824" cy="280831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48382" y="2420888"/>
            <a:ext cx="371768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판매에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포커스가 맞춰진 느낌으로 </a:t>
            </a:r>
            <a:r>
              <a:rPr lang="ko-KR" altLang="en-US" dirty="0"/>
              <a:t>차량 정보를 원하는</a:t>
            </a:r>
            <a:endParaRPr lang="en-US" altLang="ko-KR" dirty="0"/>
          </a:p>
          <a:p>
            <a:r>
              <a:rPr lang="ko-KR" altLang="en-US" dirty="0"/>
              <a:t>방문자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정보를 찾는데 </a:t>
            </a:r>
            <a:r>
              <a:rPr lang="ko-KR" altLang="en-US" dirty="0"/>
              <a:t>불편함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을 느낄 수 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9944" y="194463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01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20388" y="3827309"/>
            <a:ext cx="3744417" cy="13096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28098" y="3196698"/>
            <a:ext cx="349807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판매 정보 섹션</a:t>
            </a: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과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차량 정보 섹션</a:t>
            </a: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을 각각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만들어서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고객이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원하는 정보</a:t>
            </a: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쉽게 접근</a:t>
            </a: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할 수 있도록 한다</a:t>
            </a:r>
            <a:r>
              <a:rPr lang="en-US" altLang="ko-KR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spc="-5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8381" y="3169769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&gt;&gt;  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89" y="4482152"/>
            <a:ext cx="3468613" cy="573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14" y="3887735"/>
            <a:ext cx="2324555" cy="6107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타사홈페이지 단점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5446" y="1484785"/>
            <a:ext cx="3212191" cy="414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6" y="1484786"/>
            <a:ext cx="3212190" cy="414907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55447" y="5085183"/>
            <a:ext cx="3212190" cy="54868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5447" y="3232721"/>
            <a:ext cx="3212190" cy="42809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5447" y="1484784"/>
            <a:ext cx="3212190" cy="50405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805" y="159326"/>
            <a:ext cx="1473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Content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1417" y="162880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스퀘어" panose="020B0600000101010101" pitchFamily="50" charset="-127"/>
              </a:rPr>
              <a:t>01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7951" y="163112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스퀘어" panose="020B0600000101010101" pitchFamily="50" charset="-127"/>
              </a:rPr>
              <a:t>02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6771" y="351148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스퀘어" panose="020B0600000101010101" pitchFamily="50" charset="-127"/>
              </a:rPr>
              <a:t>03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3333" y="2076539"/>
            <a:ext cx="112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ea typeface="나눔스퀘어" panose="020B0600000101010101" pitchFamily="50" charset="-127"/>
              </a:rPr>
              <a:t>Introduce</a:t>
            </a:r>
            <a:endParaRPr lang="ko-KR" altLang="en-US" sz="1600" b="1" dirty="0"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70729" y="2076539"/>
            <a:ext cx="1661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ea typeface="나눔스퀘어" panose="020B0600000101010101" pitchFamily="50" charset="-127"/>
              </a:rPr>
              <a:t>Target Analysis</a:t>
            </a:r>
            <a:endParaRPr lang="ko-KR" altLang="en-US" sz="1600" b="1" dirty="0"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2563" y="396734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ea typeface="나눔스퀘어" panose="020B0600000101010101" pitchFamily="50" charset="-127"/>
              </a:rPr>
              <a:t>Bench Marking</a:t>
            </a:r>
            <a:endParaRPr lang="ko-KR" altLang="en-US" sz="1600" b="1" dirty="0"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6771" y="2408704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볼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소개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요구사항 및 분석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 분석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1483" y="240870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타겟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설정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페르소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나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6771" y="4302978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자사홈페이지 분석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자사홈페이지 장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단점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타사 홈페이지 분석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타사홈페이지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장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단점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SWOT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분석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0335" y="351380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나눔스퀘어" panose="020B0600000101010101" pitchFamily="50" charset="-127"/>
              </a:rPr>
              <a:t>04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31482" y="3965018"/>
            <a:ext cx="1868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ea typeface="나눔스퀘어" panose="020B0600000101010101" pitchFamily="50" charset="-127"/>
              </a:rPr>
              <a:t>Renewal Concept</a:t>
            </a:r>
            <a:endParaRPr lang="ko-KR" altLang="en-US" sz="1600" b="1" dirty="0"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31483" y="4302978"/>
            <a:ext cx="1604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구체적 구현방안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아이디어 스케치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와이어프레임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사이트맵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스토리보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드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6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타사홈페이지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48382" y="2420888"/>
            <a:ext cx="3227165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섹션이 빈틈 없이 </a:t>
            </a:r>
            <a:r>
              <a:rPr lang="ko-KR" altLang="en-US" dirty="0" smtClean="0"/>
              <a:t>사진으로만 구성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되어 있어서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 smtClean="0"/>
              <a:t>컨텐츠에</a:t>
            </a:r>
            <a:r>
              <a:rPr lang="en-US" altLang="ko-KR" dirty="0"/>
              <a:t> </a:t>
            </a:r>
            <a:r>
              <a:rPr lang="ko-KR" altLang="en-US" dirty="0" smtClean="0"/>
              <a:t>집중하기 힘들다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9944" y="194463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02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20388" y="3824706"/>
            <a:ext cx="3744417" cy="18365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28098" y="3194095"/>
            <a:ext cx="337464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컨텐츠를</a:t>
            </a: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수를 줄이고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사진과 텍스트를 사용</a:t>
            </a: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하여</a:t>
            </a:r>
            <a:endParaRPr lang="en-US" altLang="ko-KR" sz="1200" spc="-5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전달력을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높인다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8381" y="3167166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&gt;&gt;  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5446" y="1484785"/>
            <a:ext cx="3212191" cy="414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6" y="1484786"/>
            <a:ext cx="3212189" cy="414907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5447" y="4892171"/>
            <a:ext cx="3212190" cy="74169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5447" y="1484784"/>
            <a:ext cx="3212190" cy="146708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1" y="3876372"/>
            <a:ext cx="3499749" cy="17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48382" y="2420888"/>
            <a:ext cx="2811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섹션이 너무 많아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서</a:t>
            </a:r>
            <a:r>
              <a:rPr lang="ko-KR" altLang="en-US" dirty="0"/>
              <a:t> 복잡한 느낌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을 준다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9944" y="194463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03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8098" y="2951873"/>
            <a:ext cx="358784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보험료 확인 </a:t>
            </a: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섹션과 같은 </a:t>
            </a: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불필요한 섹션을 제거</a:t>
            </a: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하고</a:t>
            </a:r>
            <a:r>
              <a:rPr lang="en-US" altLang="ko-KR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,</a:t>
            </a:r>
          </a:p>
          <a:p>
            <a:pPr>
              <a:spcBef>
                <a:spcPts val="300"/>
              </a:spcBef>
            </a:pPr>
            <a:r>
              <a:rPr lang="en-US" altLang="ko-KR" sz="1200" spc="-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4~5</a:t>
            </a:r>
            <a:r>
              <a:rPr lang="ko-KR" altLang="en-US" sz="1200" spc="-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개 섹션</a:t>
            </a:r>
            <a:r>
              <a:rPr lang="ko-KR" altLang="en-US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으로 줄인다</a:t>
            </a:r>
            <a:r>
              <a:rPr lang="en-US" altLang="ko-KR" sz="1200" spc="-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spc="-5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8381" y="292494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&gt;&gt;  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타사홈페이지 단점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446" y="1484785"/>
            <a:ext cx="3212191" cy="414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6" y="1484786"/>
            <a:ext cx="3212189" cy="414907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5447" y="4892171"/>
            <a:ext cx="3212190" cy="74169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5447" y="1484785"/>
            <a:ext cx="3212190" cy="3600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3568" y="177281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rgbClr val="053863">
                      <a:alpha val="0"/>
                    </a:srgbClr>
                  </a:solidFill>
                </a:ln>
                <a:solidFill>
                  <a:schemeClr val="accent1"/>
                </a:solidFill>
              </a:rPr>
              <a:t>Strengths</a:t>
            </a:r>
            <a:endParaRPr lang="ko-KR" altLang="en-US" sz="1600" b="1" dirty="0">
              <a:ln>
                <a:solidFill>
                  <a:srgbClr val="053863">
                    <a:alpha val="0"/>
                  </a:srgb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4437112"/>
            <a:ext cx="955813" cy="33855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b="1" dirty="0" err="1">
                <a:ln>
                  <a:solidFill>
                    <a:srgbClr val="053863">
                      <a:alpha val="0"/>
                    </a:srgbClr>
                  </a:solidFill>
                </a:ln>
                <a:solidFill>
                  <a:schemeClr val="accent1"/>
                </a:solidFill>
              </a:rPr>
              <a:t>Theats</a:t>
            </a:r>
            <a:endParaRPr lang="ko-KR" altLang="en-US" b="1" dirty="0">
              <a:ln>
                <a:solidFill>
                  <a:srgbClr val="053863">
                    <a:alpha val="0"/>
                  </a:srgb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6256" y="2204864"/>
            <a:ext cx="1435422" cy="33855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b="1" dirty="0">
                <a:ln>
                  <a:solidFill>
                    <a:srgbClr val="053863">
                      <a:alpha val="0"/>
                    </a:srgbClr>
                  </a:solidFill>
                </a:ln>
                <a:solidFill>
                  <a:schemeClr val="accent1"/>
                </a:solidFill>
              </a:rPr>
              <a:t>Weaknesses</a:t>
            </a:r>
            <a:endParaRPr lang="ko-KR" altLang="en-US" b="1" dirty="0">
              <a:ln>
                <a:solidFill>
                  <a:srgbClr val="053863">
                    <a:alpha val="0"/>
                  </a:srgb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691" y="3827234"/>
            <a:ext cx="1435422" cy="33855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b="1" dirty="0" err="1" smtClean="0">
                <a:ln>
                  <a:solidFill>
                    <a:srgbClr val="053863">
                      <a:alpha val="0"/>
                    </a:srgbClr>
                  </a:solidFill>
                </a:ln>
                <a:solidFill>
                  <a:schemeClr val="accent1"/>
                </a:solidFill>
              </a:rPr>
              <a:t>Opportunitie</a:t>
            </a:r>
            <a:endParaRPr lang="ko-KR" altLang="en-US" b="1" dirty="0">
              <a:ln>
                <a:solidFill>
                  <a:srgbClr val="053863">
                    <a:alpha val="0"/>
                  </a:srgb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2132226"/>
            <a:ext cx="158729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err="1"/>
              <a:t>비주얼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통해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차량 모델 홍보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를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효과적으로 진행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한다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691" y="4210779"/>
            <a:ext cx="1656223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차량의 안전성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중요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해지면서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/>
              <a:t>볼보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 </a:t>
            </a:r>
            <a:r>
              <a:rPr lang="ko-KR" altLang="en-US" dirty="0"/>
              <a:t>큰 인기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를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얻고 있다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76256" y="2527141"/>
            <a:ext cx="160813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메인 메뉴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를 통해서만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정보 접근이 가능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해서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/>
              <a:t>접근성이</a:t>
            </a:r>
            <a:r>
              <a:rPr lang="ko-KR" altLang="en-US" dirty="0"/>
              <a:t> 떨어진다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6256" y="4790360"/>
            <a:ext cx="116570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2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메인 페이지에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err="1"/>
              <a:t>비주얼</a:t>
            </a:r>
            <a:r>
              <a:rPr lang="ko-KR" altLang="en-US" dirty="0"/>
              <a:t> 외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/>
              <a:t>컨텐츠가</a:t>
            </a:r>
            <a:r>
              <a:rPr lang="ko-KR" altLang="en-US" dirty="0"/>
              <a:t> 없다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2535" y="279521"/>
            <a:ext cx="1102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SWOT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분석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49" y="1286948"/>
            <a:ext cx="4256302" cy="4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10" y="1165157"/>
            <a:ext cx="3457967" cy="190380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742863" y="1999463"/>
            <a:ext cx="781465" cy="781465"/>
          </a:xfrm>
          <a:prstGeom prst="rect">
            <a:avLst/>
          </a:prstGeom>
          <a:solidFill>
            <a:srgbClr val="99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42863" y="2296088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742861" y="2267086"/>
            <a:ext cx="781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#999999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0662" y="1660895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9513" y="4005064"/>
            <a:ext cx="12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Font-family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32608" y="4303385"/>
            <a:ext cx="211808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Noto Sans CJK KR Regular</a:t>
            </a:r>
          </a:p>
          <a:p>
            <a:pPr>
              <a:spcBef>
                <a:spcPts val="300"/>
              </a:spcBef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Noto Sans CJK KR Medium</a:t>
            </a:r>
          </a:p>
          <a:p>
            <a:pPr>
              <a:spcBef>
                <a:spcPts val="300"/>
              </a:spcBef>
            </a:pP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Noto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Sans CJK KR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Bold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32608" y="5305127"/>
            <a:ext cx="15174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내용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12px ~ 18px</a:t>
            </a:r>
          </a:p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20px ~ 38px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32663" y="1999456"/>
            <a:ext cx="781465" cy="7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40352" y="1999449"/>
            <a:ext cx="781465" cy="781465"/>
          </a:xfrm>
          <a:prstGeom prst="rect">
            <a:avLst/>
          </a:prstGeom>
          <a:solidFill>
            <a:srgbClr val="0030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740353" y="2296073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732663" y="2296081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34054" y="2267072"/>
            <a:ext cx="78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#003057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29513" y="2267080"/>
            <a:ext cx="78776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ffffff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6916" y="166089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2522" y="1660895"/>
            <a:ext cx="690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29513" y="5019546"/>
            <a:ext cx="105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Font-size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77988" y="965102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Color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87993" y="3604954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Font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8" y="1643124"/>
            <a:ext cx="3801077" cy="357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타원 68"/>
          <p:cNvSpPr/>
          <p:nvPr/>
        </p:nvSpPr>
        <p:spPr>
          <a:xfrm rot="2934329">
            <a:off x="1093668" y="2687403"/>
            <a:ext cx="647946" cy="12204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 rot="5400000">
            <a:off x="2484779" y="4305591"/>
            <a:ext cx="422892" cy="5278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76952" y="2795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구체적 구현방안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10" y="3810729"/>
            <a:ext cx="3457967" cy="2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6952" y="2795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구체적 구현방안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quarter" idx="10"/>
          </p:nvPr>
        </p:nvSpPr>
        <p:spPr>
          <a:xfrm>
            <a:off x="755650" y="1988840"/>
            <a:ext cx="7561263" cy="2889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700" spc="-50" dirty="0" smtClean="0">
                <a:solidFill>
                  <a:schemeClr val="accent1"/>
                </a:solidFill>
              </a:rPr>
              <a:t>01. </a:t>
            </a:r>
            <a:r>
              <a:rPr lang="ko-KR" altLang="en-US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메인 페이지 섹션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을 </a:t>
            </a:r>
            <a:r>
              <a:rPr lang="en-US" altLang="ko-KR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13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 </a:t>
            </a:r>
            <a:r>
              <a:rPr lang="en-US" altLang="ko-KR" sz="13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~ 4</a:t>
            </a:r>
            <a:r>
              <a:rPr lang="ko-KR" altLang="en-US" sz="13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  <a:r>
              <a:rPr lang="en-US" altLang="ko-KR" sz="1300" spc="-5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차량 모델</a:t>
            </a:r>
            <a:r>
              <a:rPr lang="en-US" altLang="ko-KR" sz="1300" spc="-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뉴스</a:t>
            </a:r>
            <a:r>
              <a:rPr lang="en-US" altLang="ko-KR" sz="1300" spc="-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전시장 찾기 등</a:t>
            </a:r>
            <a:r>
              <a:rPr lang="en-US" altLang="ko-KR" sz="1300" spc="-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한다</a:t>
            </a:r>
            <a:r>
              <a:rPr lang="en-US" altLang="ko-KR" sz="13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3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내용 개체 틀 3"/>
          <p:cNvSpPr>
            <a:spLocks noGrp="1"/>
          </p:cNvSpPr>
          <p:nvPr>
            <p:ph sz="quarter" idx="11"/>
          </p:nvPr>
        </p:nvSpPr>
        <p:spPr>
          <a:xfrm>
            <a:off x="755650" y="2492896"/>
            <a:ext cx="7561263" cy="288925"/>
          </a:xfrm>
        </p:spPr>
        <p:txBody>
          <a:bodyPr>
            <a:noAutofit/>
          </a:bodyPr>
          <a:lstStyle/>
          <a:p>
            <a:r>
              <a:rPr lang="en-US" altLang="ko-KR" sz="1600" spc="-50" dirty="0" smtClean="0">
                <a:solidFill>
                  <a:schemeClr val="accent1"/>
                </a:solidFill>
              </a:rPr>
              <a:t>02. </a:t>
            </a:r>
            <a:r>
              <a:rPr lang="ko-KR" alt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메인 컬러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#003057 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en-US" altLang="ko-KR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fafafa</a:t>
            </a:r>
            <a:r>
              <a:rPr lang="en-US" altLang="ko-KR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로 바꿔서 페이지를 </a:t>
            </a:r>
            <a:r>
              <a:rPr lang="ko-KR" alt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밝고 깔끔한 느낌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으로 만든다</a:t>
            </a:r>
            <a:r>
              <a:rPr lang="en-US" altLang="ko-KR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pc="-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내용 개체 틀 4"/>
          <p:cNvSpPr>
            <a:spLocks noGrp="1"/>
          </p:cNvSpPr>
          <p:nvPr>
            <p:ph sz="quarter" idx="12"/>
          </p:nvPr>
        </p:nvSpPr>
        <p:spPr>
          <a:xfrm>
            <a:off x="755650" y="2996952"/>
            <a:ext cx="7561263" cy="288925"/>
          </a:xfrm>
        </p:spPr>
        <p:txBody>
          <a:bodyPr>
            <a:noAutofit/>
          </a:bodyPr>
          <a:lstStyle/>
          <a:p>
            <a:r>
              <a:rPr lang="en-US" altLang="ko-KR" sz="1600" spc="-50" dirty="0" smtClean="0">
                <a:solidFill>
                  <a:schemeClr val="accent1"/>
                </a:solidFill>
              </a:rPr>
              <a:t>03. </a:t>
            </a:r>
            <a:r>
              <a:rPr lang="en-US" altLang="ko-KR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Footer </a:t>
            </a:r>
            <a:r>
              <a:rPr lang="ko-KR" alt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배경색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을 </a:t>
            </a:r>
            <a:r>
              <a:rPr lang="en-US" altLang="ko-KR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#333333</a:t>
            </a:r>
            <a:r>
              <a:rPr lang="en-US" altLang="ko-KR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으로</a:t>
            </a:r>
            <a:r>
              <a:rPr lang="en-US" altLang="ko-KR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바꾸고</a:t>
            </a:r>
            <a:r>
              <a:rPr lang="en-US" altLang="ko-KR" spc="-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폰트 사이즈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12px 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로 통일한다</a:t>
            </a:r>
            <a:r>
              <a:rPr lang="en-US" altLang="ko-KR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내용 개체 틀 5"/>
          <p:cNvSpPr>
            <a:spLocks noGrp="1"/>
          </p:cNvSpPr>
          <p:nvPr>
            <p:ph sz="quarter" idx="13"/>
          </p:nvPr>
        </p:nvSpPr>
        <p:spPr>
          <a:xfrm>
            <a:off x="755576" y="3501008"/>
            <a:ext cx="7561263" cy="2889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700" spc="-50" dirty="0" smtClean="0">
                <a:solidFill>
                  <a:schemeClr val="accent1"/>
                </a:solidFill>
              </a:rPr>
              <a:t>04. </a:t>
            </a:r>
            <a:r>
              <a:rPr lang="ko-KR" altLang="en-US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로고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ko-KR" altLang="en-US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헤더 왼쪽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으로 옮기고 </a:t>
            </a:r>
            <a:r>
              <a:rPr lang="en-US" altLang="ko-KR" sz="13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gnb</a:t>
            </a:r>
            <a:r>
              <a:rPr lang="en-US" altLang="ko-KR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한곳에 모아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서 </a:t>
            </a:r>
            <a:r>
              <a:rPr lang="ko-KR" altLang="en-US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로고 우측으로 위치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시킨다</a:t>
            </a:r>
            <a:r>
              <a:rPr lang="en-US" altLang="ko-KR" sz="13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3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내용 개체 틀 6"/>
          <p:cNvSpPr>
            <a:spLocks noGrp="1"/>
          </p:cNvSpPr>
          <p:nvPr>
            <p:ph sz="quarter" idx="14"/>
          </p:nvPr>
        </p:nvSpPr>
        <p:spPr>
          <a:xfrm>
            <a:off x="755576" y="4005064"/>
            <a:ext cx="7561263" cy="2889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700" spc="-50" dirty="0" smtClean="0">
                <a:solidFill>
                  <a:schemeClr val="accent1"/>
                </a:solidFill>
              </a:rPr>
              <a:t>05.</a:t>
            </a:r>
            <a:r>
              <a:rPr lang="en-US" altLang="ko-KR" sz="1700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3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빅</a:t>
            </a:r>
            <a:r>
              <a:rPr lang="ko-KR" altLang="en-US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3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비주얼</a:t>
            </a:r>
            <a:r>
              <a:rPr lang="ko-KR" altLang="en-US" sz="1300" spc="-50" dirty="0" err="1" smtClean="0">
                <a:solidFill>
                  <a:schemeClr val="bg1">
                    <a:lumMod val="65000"/>
                  </a:schemeClr>
                </a:solidFill>
              </a:rPr>
              <a:t>에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홍보 영상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을 넣어서 </a:t>
            </a:r>
            <a:r>
              <a:rPr lang="ko-KR" altLang="en-US" sz="13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홍보 효과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를 높인다</a:t>
            </a:r>
            <a:r>
              <a:rPr lang="en-US" altLang="ko-KR" sz="13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3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내용 개체 틀 7"/>
          <p:cNvSpPr>
            <a:spLocks noGrp="1"/>
          </p:cNvSpPr>
          <p:nvPr>
            <p:ph sz="quarter" idx="15"/>
          </p:nvPr>
        </p:nvSpPr>
        <p:spPr>
          <a:xfrm>
            <a:off x="755576" y="4509120"/>
            <a:ext cx="7561263" cy="2889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spc="-50" dirty="0" smtClean="0">
                <a:solidFill>
                  <a:schemeClr val="accent1"/>
                </a:solidFill>
              </a:rPr>
              <a:t>06.</a:t>
            </a:r>
            <a:r>
              <a:rPr lang="en-US" altLang="ko-KR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페이지 </a:t>
            </a:r>
            <a:r>
              <a:rPr lang="ko-KR" alt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레이아웃 </a:t>
            </a:r>
            <a:r>
              <a:rPr lang="en-US" altLang="ko-KR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width</a:t>
            </a:r>
            <a:r>
              <a:rPr lang="en-US" altLang="ko-KR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1200px 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로 맞춰서 </a:t>
            </a:r>
            <a:r>
              <a:rPr lang="ko-KR" alt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정돈 된 느낌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을 준다</a:t>
            </a:r>
            <a:r>
              <a:rPr lang="en-US" altLang="ko-KR" spc="-5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pc="-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6952" y="2795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구체적 구현방안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sz="quarter" idx="10"/>
          </p:nvPr>
        </p:nvSpPr>
        <p:spPr>
          <a:xfrm>
            <a:off x="755650" y="1988840"/>
            <a:ext cx="7561263" cy="2889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700" spc="-50" dirty="0" smtClean="0">
                <a:solidFill>
                  <a:schemeClr val="accent1"/>
                </a:solidFill>
              </a:rPr>
              <a:t>07. </a:t>
            </a:r>
            <a:r>
              <a:rPr lang="ko-KR" altLang="en-US" sz="13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브라우저 하단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에 나타나는 </a:t>
            </a:r>
            <a:r>
              <a:rPr lang="ko-KR" altLang="en-US" sz="13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메뉴바</a:t>
            </a:r>
            <a:r>
              <a:rPr lang="ko-KR" altLang="en-US" sz="1300" spc="-50" dirty="0" err="1" smtClean="0">
                <a:solidFill>
                  <a:schemeClr val="bg1">
                    <a:lumMod val="65000"/>
                  </a:schemeClr>
                </a:solidFill>
              </a:rPr>
              <a:t>를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3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제거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하고 </a:t>
            </a:r>
            <a:r>
              <a:rPr lang="ko-KR" altLang="en-US" sz="13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퀵메뉴</a:t>
            </a:r>
            <a:r>
              <a:rPr lang="ko-KR" altLang="en-US" sz="13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섹션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을 만든다</a:t>
            </a:r>
            <a:r>
              <a:rPr lang="en-US" altLang="ko-KR" sz="13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3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내용 개체 틀 3"/>
          <p:cNvSpPr>
            <a:spLocks noGrp="1"/>
          </p:cNvSpPr>
          <p:nvPr>
            <p:ph sz="quarter" idx="11"/>
          </p:nvPr>
        </p:nvSpPr>
        <p:spPr>
          <a:xfrm>
            <a:off x="755650" y="2492896"/>
            <a:ext cx="7561263" cy="288925"/>
          </a:xfrm>
        </p:spPr>
        <p:txBody>
          <a:bodyPr>
            <a:noAutofit/>
          </a:bodyPr>
          <a:lstStyle/>
          <a:p>
            <a:r>
              <a:rPr lang="en-US" altLang="ko-KR" sz="1600" spc="-50" dirty="0" smtClean="0">
                <a:solidFill>
                  <a:schemeClr val="accent1"/>
                </a:solidFill>
              </a:rPr>
              <a:t>08. </a:t>
            </a:r>
            <a:r>
              <a:rPr lang="ko-KR" alt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포인트 컬러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로 파란색 계열의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003057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색상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을 사용하여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안전한 느낌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을 느낄 수 있게 한다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pc="-5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내용 개체 틀 4"/>
          <p:cNvSpPr>
            <a:spLocks noGrp="1"/>
          </p:cNvSpPr>
          <p:nvPr>
            <p:ph sz="quarter" idx="12"/>
          </p:nvPr>
        </p:nvSpPr>
        <p:spPr>
          <a:xfrm>
            <a:off x="755650" y="2996952"/>
            <a:ext cx="7561263" cy="288925"/>
          </a:xfrm>
        </p:spPr>
        <p:txBody>
          <a:bodyPr>
            <a:noAutofit/>
          </a:bodyPr>
          <a:lstStyle/>
          <a:p>
            <a:r>
              <a:rPr lang="en-US" altLang="ko-KR" sz="1600" spc="-50" dirty="0" smtClean="0">
                <a:solidFill>
                  <a:schemeClr val="accent1"/>
                </a:solidFill>
              </a:rPr>
              <a:t>09. </a:t>
            </a:r>
            <a:r>
              <a:rPr lang="ko-KR" alt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헤더 부분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을 </a:t>
            </a:r>
            <a:r>
              <a:rPr lang="ko-KR" altLang="en-US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빅</a:t>
            </a:r>
            <a:r>
              <a:rPr lang="ko-KR" alt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비주얼과</a:t>
            </a:r>
            <a:r>
              <a:rPr lang="ko-KR" alt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겹치게 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만들어서 </a:t>
            </a:r>
            <a:r>
              <a:rPr lang="ko-KR" altLang="en-US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시각적인 효과</a:t>
            </a:r>
            <a:r>
              <a:rPr lang="ko-KR" altLang="en-US" spc="-50" dirty="0" smtClean="0">
                <a:solidFill>
                  <a:schemeClr val="bg1">
                    <a:lumMod val="65000"/>
                  </a:schemeClr>
                </a:solidFill>
              </a:rPr>
              <a:t>를 높인다</a:t>
            </a:r>
            <a:r>
              <a:rPr lang="en-US" altLang="ko-KR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내용 개체 틀 5"/>
          <p:cNvSpPr>
            <a:spLocks noGrp="1"/>
          </p:cNvSpPr>
          <p:nvPr>
            <p:ph sz="quarter" idx="13"/>
          </p:nvPr>
        </p:nvSpPr>
        <p:spPr>
          <a:xfrm>
            <a:off x="755576" y="3501008"/>
            <a:ext cx="7561263" cy="2889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700" spc="-50" dirty="0" smtClean="0">
                <a:solidFill>
                  <a:schemeClr val="accent1"/>
                </a:solidFill>
              </a:rPr>
              <a:t>10. </a:t>
            </a:r>
            <a:r>
              <a:rPr lang="ko-KR" altLang="en-US" sz="13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짝수 섹션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에 </a:t>
            </a:r>
            <a:r>
              <a:rPr lang="ko-KR" altLang="en-US" sz="13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배경색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을 넣어서 페이지에 </a:t>
            </a:r>
            <a:r>
              <a:rPr lang="ko-KR" altLang="en-US" sz="13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통일감</a:t>
            </a:r>
            <a:r>
              <a:rPr lang="ko-KR" altLang="en-US" sz="1300" spc="-50" dirty="0" smtClean="0">
                <a:solidFill>
                  <a:schemeClr val="bg1">
                    <a:lumMod val="65000"/>
                  </a:schemeClr>
                </a:solidFill>
              </a:rPr>
              <a:t>을 준다</a:t>
            </a:r>
            <a:r>
              <a:rPr lang="en-US" altLang="ko-KR" sz="13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300" spc="-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스케치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2105" y="1124744"/>
            <a:ext cx="3698844" cy="52218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01" y="1124743"/>
            <a:ext cx="3644450" cy="5221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35991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400" b="1" dirty="0" smtClean="0"/>
              <a:t>Main 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스케치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2105" y="1124744"/>
            <a:ext cx="3698844" cy="52218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20" y="1124743"/>
            <a:ext cx="3611813" cy="5221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35991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400" b="1" dirty="0" smtClean="0"/>
              <a:t>Main 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92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스케치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2105" y="1124744"/>
            <a:ext cx="3698844" cy="52218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33" y="1128606"/>
            <a:ext cx="3557586" cy="5214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9257" y="359914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400" b="1" dirty="0" smtClean="0"/>
              <a:t>Sub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981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와이어 프레임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1307" y="1124744"/>
            <a:ext cx="3960440" cy="52565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2" y="1181716"/>
            <a:ext cx="3445088" cy="5127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35991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400" b="1" dirty="0" smtClean="0"/>
              <a:t>Main 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055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805" y="159326"/>
            <a:ext cx="1623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Introduce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57491"/>
            <a:ext cx="3308736" cy="9430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55976" y="2459503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볼보는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세단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(Sedan), SUV(Sport Utility Vehicle)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등을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제조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·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판매하는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스웨덴의 자동차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브랜드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이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현재 선보이는 모델로는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S80, S60, V70, V60, V40, </a:t>
            </a: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크로스컨트리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모델인 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XC90, XC70, XC60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이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있고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 세계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 개 나라에서 판매되며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현지 딜러 수는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2,300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명을 넘는다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볼보자동차의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최대 시장은 미국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스페인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중국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독일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영국이다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국내 지사로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볼보자동차코리아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가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1680" y="27952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볼보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소개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와이어 프레임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35991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400" b="1" dirty="0" smtClean="0"/>
              <a:t>Main 2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2241307" y="1124744"/>
            <a:ext cx="3960440" cy="52565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3" y="1558019"/>
            <a:ext cx="3897028" cy="38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와이어 프레임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1307" y="1124744"/>
            <a:ext cx="3960440" cy="52565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21" y="1592567"/>
            <a:ext cx="3667209" cy="4320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9256" y="359914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400" b="1" dirty="0" smtClean="0"/>
              <a:t>Sub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00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2402990"/>
            <a:ext cx="7448551" cy="3856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사이트맵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226757" y="2150597"/>
            <a:ext cx="0" cy="25233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897183" y="1772816"/>
            <a:ext cx="1349634" cy="37778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메</a:t>
            </a:r>
            <a:r>
              <a:rPr lang="ko-KR" altLang="en-US" sz="1400" b="1" dirty="0"/>
              <a:t>인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158193" y="2402933"/>
            <a:ext cx="1367150" cy="1818155"/>
            <a:chOff x="3249516" y="2402933"/>
            <a:chExt cx="1367150" cy="181815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925172" y="2402933"/>
              <a:ext cx="0" cy="3779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249516" y="2636912"/>
              <a:ext cx="1367150" cy="2880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976D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4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HACCP</a:t>
              </a:r>
              <a:r>
                <a:rPr lang="ko-KR" altLang="en-US" sz="1200" spc="-4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인증</a:t>
              </a:r>
              <a:endParaRPr lang="ko-KR" altLang="en-US" sz="1200" spc="-4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49516" y="3068960"/>
              <a:ext cx="1367150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40" dirty="0">
                  <a:solidFill>
                    <a:schemeClr val="bg1">
                      <a:lumMod val="50000"/>
                    </a:schemeClr>
                  </a:solidFill>
                </a:rPr>
                <a:t>HACCP</a:t>
              </a:r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란</a:t>
              </a:r>
              <a:r>
                <a:rPr lang="en-US" altLang="ko-KR" sz="1200" spc="-40" dirty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49516" y="3501008"/>
              <a:ext cx="1367150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20" dirty="0">
                  <a:solidFill>
                    <a:schemeClr val="bg1">
                      <a:lumMod val="50000"/>
                    </a:schemeClr>
                  </a:solidFill>
                </a:rPr>
                <a:t>신전 </a:t>
              </a:r>
              <a:r>
                <a:rPr lang="en-US" altLang="ko-KR" sz="1200" spc="-120" dirty="0">
                  <a:solidFill>
                    <a:schemeClr val="bg1">
                      <a:lumMod val="50000"/>
                    </a:schemeClr>
                  </a:solidFill>
                </a:rPr>
                <a:t>HACCP </a:t>
              </a:r>
              <a:r>
                <a:rPr lang="ko-KR" altLang="en-US" sz="1200" spc="-120" dirty="0">
                  <a:solidFill>
                    <a:schemeClr val="bg1">
                      <a:lumMod val="50000"/>
                    </a:schemeClr>
                  </a:solidFill>
                </a:rPr>
                <a:t>시스템</a:t>
              </a:r>
              <a:endParaRPr lang="ko-KR" altLang="en-US" sz="1200" spc="-12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49516" y="3933056"/>
              <a:ext cx="1367150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80" dirty="0">
                  <a:solidFill>
                    <a:schemeClr val="bg1">
                      <a:lumMod val="50000"/>
                    </a:schemeClr>
                  </a:solidFill>
                </a:rPr>
                <a:t>신전양념 검사성적</a:t>
              </a:r>
              <a:endParaRPr lang="ko-KR" altLang="en-US" sz="1200" spc="-8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직선 연결선 59"/>
          <p:cNvCxnSpPr/>
          <p:nvPr/>
        </p:nvCxnSpPr>
        <p:spPr>
          <a:xfrm>
            <a:off x="5321149" y="2402933"/>
            <a:ext cx="0" cy="3779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37574" y="2636912"/>
            <a:ext cx="1367150" cy="288032"/>
          </a:xfrm>
          <a:prstGeom prst="rect">
            <a:avLst/>
          </a:prstGeom>
          <a:solidFill>
            <a:srgbClr val="FFFFFF"/>
          </a:solidFill>
          <a:ln w="12700">
            <a:solidFill>
              <a:srgbClr val="1976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가맹점</a:t>
            </a:r>
            <a:endParaRPr lang="ko-KR" altLang="en-US" sz="1200" spc="-4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37574" y="3068960"/>
            <a:ext cx="1367150" cy="288032"/>
          </a:xfrm>
          <a:prstGeom prst="rect">
            <a:avLst/>
          </a:prstGeom>
          <a:solidFill>
            <a:srgbClr val="FFFFFF"/>
          </a:solidFill>
          <a:ln w="3175">
            <a:solidFill>
              <a:srgbClr val="E8E2D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 smtClean="0">
                <a:solidFill>
                  <a:schemeClr val="bg1">
                    <a:lumMod val="50000"/>
                  </a:schemeClr>
                </a:solidFill>
              </a:rPr>
              <a:t>국내 </a:t>
            </a:r>
            <a:r>
              <a:rPr lang="ko-KR" altLang="en-US" sz="1200" spc="-40" dirty="0">
                <a:solidFill>
                  <a:schemeClr val="bg1">
                    <a:lumMod val="50000"/>
                  </a:schemeClr>
                </a:solidFill>
              </a:rPr>
              <a:t>가맹점</a:t>
            </a:r>
            <a:endParaRPr lang="ko-KR" altLang="en-US" sz="12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7574" y="3501008"/>
            <a:ext cx="1367150" cy="288032"/>
          </a:xfrm>
          <a:prstGeom prst="rect">
            <a:avLst/>
          </a:prstGeom>
          <a:solidFill>
            <a:srgbClr val="FFFFFF"/>
          </a:solidFill>
          <a:ln w="3175">
            <a:solidFill>
              <a:srgbClr val="E8E2D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>
                <a:solidFill>
                  <a:schemeClr val="bg1">
                    <a:lumMod val="50000"/>
                  </a:schemeClr>
                </a:solidFill>
              </a:rPr>
              <a:t>해외 가맹점</a:t>
            </a:r>
            <a:endParaRPr lang="ko-KR" altLang="en-US" sz="12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678812" y="2402933"/>
            <a:ext cx="1367150" cy="2250203"/>
            <a:chOff x="1858530" y="2402933"/>
            <a:chExt cx="1367150" cy="225020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548840" y="2402933"/>
              <a:ext cx="0" cy="3779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1858530" y="2636912"/>
              <a:ext cx="1367150" cy="2016224"/>
              <a:chOff x="1858530" y="2636912"/>
              <a:chExt cx="1367150" cy="201622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858530" y="2636912"/>
                <a:ext cx="1367150" cy="2880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1976D2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pc="-4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메뉴</a:t>
                </a:r>
                <a:endParaRPr lang="ko-KR" altLang="en-US" sz="1200" spc="-4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858530" y="3068960"/>
                <a:ext cx="1367150" cy="28803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E8E2D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pc="-40" dirty="0">
                    <a:solidFill>
                      <a:schemeClr val="bg1">
                        <a:lumMod val="50000"/>
                      </a:schemeClr>
                    </a:solidFill>
                  </a:rPr>
                  <a:t>떡볶이</a:t>
                </a:r>
                <a:endParaRPr lang="ko-KR" altLang="en-US" sz="1200" spc="-4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858530" y="3501008"/>
                <a:ext cx="1367150" cy="28803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E8E2D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pc="-40" dirty="0">
                    <a:solidFill>
                      <a:schemeClr val="bg1">
                        <a:lumMod val="50000"/>
                      </a:schemeClr>
                    </a:solidFill>
                  </a:rPr>
                  <a:t>튀김</a:t>
                </a:r>
                <a:endParaRPr lang="ko-KR" altLang="en-US" sz="1200" spc="-4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858530" y="3933056"/>
                <a:ext cx="1367150" cy="28803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E8E2D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pc="-40" dirty="0">
                    <a:solidFill>
                      <a:schemeClr val="bg1">
                        <a:lumMod val="50000"/>
                      </a:schemeClr>
                    </a:solidFill>
                  </a:rPr>
                  <a:t>라이스</a:t>
                </a:r>
                <a:endParaRPr lang="ko-KR" altLang="en-US" sz="1200" spc="-4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858530" y="4365104"/>
                <a:ext cx="1367150" cy="28803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E8E2D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pc="-40" dirty="0">
                    <a:solidFill>
                      <a:schemeClr val="bg1">
                        <a:lumMod val="50000"/>
                      </a:schemeClr>
                    </a:solidFill>
                  </a:rPr>
                  <a:t>기타</a:t>
                </a:r>
                <a:endParaRPr lang="ko-KR" altLang="en-US" sz="1200" spc="-4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199431" y="2636912"/>
            <a:ext cx="1367150" cy="2880320"/>
            <a:chOff x="929438" y="2636912"/>
            <a:chExt cx="1133848" cy="2880320"/>
          </a:xfrm>
        </p:grpSpPr>
        <p:sp>
          <p:nvSpPr>
            <p:cNvPr id="13" name="직사각형 12"/>
            <p:cNvSpPr/>
            <p:nvPr/>
          </p:nvSpPr>
          <p:spPr>
            <a:xfrm>
              <a:off x="929438" y="2636912"/>
              <a:ext cx="1133848" cy="2880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976D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신전떡볶이</a:t>
              </a:r>
              <a:endParaRPr lang="ko-KR" altLang="en-US" sz="1200" spc="-4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9438" y="3068960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인사말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9438" y="3501008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회사 연혁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29438" y="3933056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브랜드 소개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29438" y="4365104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인증서</a:t>
              </a:r>
              <a:r>
                <a:rPr lang="en-US" altLang="ko-KR" sz="1200" spc="-4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등록증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29438" y="4797152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시험성적서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29438" y="5229200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찾아오시는 길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1" name="직선 연결선 60"/>
          <p:cNvCxnSpPr/>
          <p:nvPr/>
        </p:nvCxnSpPr>
        <p:spPr>
          <a:xfrm>
            <a:off x="6800530" y="2402933"/>
            <a:ext cx="0" cy="3779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116955" y="2636912"/>
            <a:ext cx="1367150" cy="288032"/>
          </a:xfrm>
          <a:prstGeom prst="rect">
            <a:avLst/>
          </a:prstGeom>
          <a:solidFill>
            <a:srgbClr val="FFFFFF"/>
          </a:solidFill>
          <a:ln w="12700">
            <a:solidFill>
              <a:srgbClr val="1976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프랜차이즈</a:t>
            </a:r>
            <a:endParaRPr lang="ko-KR" altLang="en-US" sz="1200" spc="-4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16955" y="3068960"/>
            <a:ext cx="1367150" cy="288032"/>
          </a:xfrm>
          <a:prstGeom prst="rect">
            <a:avLst/>
          </a:prstGeom>
          <a:solidFill>
            <a:srgbClr val="FFFFFF"/>
          </a:solidFill>
          <a:ln w="3175">
            <a:solidFill>
              <a:srgbClr val="E8E2D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>
                <a:solidFill>
                  <a:schemeClr val="bg1">
                    <a:lumMod val="50000"/>
                  </a:schemeClr>
                </a:solidFill>
              </a:rPr>
              <a:t>신전의 약속</a:t>
            </a:r>
            <a:endParaRPr lang="ko-KR" altLang="en-US" sz="12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16955" y="3501008"/>
            <a:ext cx="1367150" cy="288032"/>
          </a:xfrm>
          <a:prstGeom prst="rect">
            <a:avLst/>
          </a:prstGeom>
          <a:solidFill>
            <a:srgbClr val="FFFFFF"/>
          </a:solidFill>
          <a:ln w="3175">
            <a:solidFill>
              <a:srgbClr val="E8E2D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>
                <a:solidFill>
                  <a:schemeClr val="bg1">
                    <a:lumMod val="50000"/>
                  </a:schemeClr>
                </a:solidFill>
              </a:rPr>
              <a:t>가맹개설 절차</a:t>
            </a:r>
            <a:endParaRPr lang="ko-KR" altLang="en-US" sz="12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16955" y="3933056"/>
            <a:ext cx="1367150" cy="288032"/>
          </a:xfrm>
          <a:prstGeom prst="rect">
            <a:avLst/>
          </a:prstGeom>
          <a:solidFill>
            <a:srgbClr val="FFFFFF"/>
          </a:solidFill>
          <a:ln w="3175">
            <a:solidFill>
              <a:srgbClr val="E8E2D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>
                <a:solidFill>
                  <a:schemeClr val="bg1">
                    <a:lumMod val="50000"/>
                  </a:schemeClr>
                </a:solidFill>
              </a:rPr>
              <a:t>일반형 인테리어</a:t>
            </a:r>
            <a:endParaRPr lang="ko-KR" altLang="en-US" sz="12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16955" y="4365104"/>
            <a:ext cx="1367150" cy="288032"/>
          </a:xfrm>
          <a:prstGeom prst="rect">
            <a:avLst/>
          </a:prstGeom>
          <a:solidFill>
            <a:srgbClr val="FFFFFF"/>
          </a:solidFill>
          <a:ln w="3175">
            <a:solidFill>
              <a:srgbClr val="E8E2D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>
                <a:solidFill>
                  <a:schemeClr val="bg1">
                    <a:lumMod val="50000"/>
                  </a:schemeClr>
                </a:solidFill>
              </a:rPr>
              <a:t>고급형 인테리어</a:t>
            </a:r>
            <a:endParaRPr lang="ko-KR" altLang="en-US" sz="12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16955" y="4797152"/>
            <a:ext cx="1367150" cy="288032"/>
          </a:xfrm>
          <a:prstGeom prst="rect">
            <a:avLst/>
          </a:prstGeom>
          <a:solidFill>
            <a:srgbClr val="FFFFFF"/>
          </a:solidFill>
          <a:ln w="3175">
            <a:solidFill>
              <a:srgbClr val="E8E2D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 err="1">
                <a:solidFill>
                  <a:schemeClr val="bg1">
                    <a:lumMod val="50000"/>
                  </a:schemeClr>
                </a:solidFill>
              </a:rPr>
              <a:t>뉴</a:t>
            </a:r>
            <a:r>
              <a:rPr lang="ko-KR" altLang="en-US" sz="1200" spc="-4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spc="-40" dirty="0" err="1">
                <a:solidFill>
                  <a:schemeClr val="bg1">
                    <a:lumMod val="50000"/>
                  </a:schemeClr>
                </a:solidFill>
              </a:rPr>
              <a:t>비기닝</a:t>
            </a:r>
            <a:endParaRPr lang="ko-KR" altLang="en-US" sz="12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596336" y="2636912"/>
            <a:ext cx="1367150" cy="2448272"/>
            <a:chOff x="7159436" y="2636912"/>
            <a:chExt cx="1133848" cy="2448272"/>
          </a:xfrm>
        </p:grpSpPr>
        <p:sp>
          <p:nvSpPr>
            <p:cNvPr id="54" name="직사각형 53"/>
            <p:cNvSpPr/>
            <p:nvPr/>
          </p:nvSpPr>
          <p:spPr>
            <a:xfrm>
              <a:off x="7159436" y="2636912"/>
              <a:ext cx="1133848" cy="2880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976D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커뮤니티</a:t>
              </a:r>
              <a:endParaRPr lang="ko-KR" altLang="en-US" sz="1200" spc="-4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159436" y="3068960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공지사항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159436" y="3501008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40" dirty="0">
                  <a:solidFill>
                    <a:schemeClr val="bg1">
                      <a:lumMod val="50000"/>
                    </a:schemeClr>
                  </a:solidFill>
                </a:rPr>
                <a:t>Gallery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159436" y="3933056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신전</a:t>
              </a:r>
              <a:r>
                <a:rPr lang="en-US" altLang="ko-KR" sz="1200" spc="-40" dirty="0">
                  <a:solidFill>
                    <a:schemeClr val="bg1">
                      <a:lumMod val="50000"/>
                    </a:schemeClr>
                  </a:solidFill>
                </a:rPr>
                <a:t>VIDEO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159436" y="4365104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40" dirty="0">
                  <a:solidFill>
                    <a:schemeClr val="bg1">
                      <a:lumMod val="50000"/>
                    </a:schemeClr>
                  </a:solidFill>
                </a:rPr>
                <a:t>FAQ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159436" y="4797152"/>
              <a:ext cx="1133848" cy="2880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E8E2D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40" dirty="0">
                  <a:solidFill>
                    <a:schemeClr val="bg1">
                      <a:lumMod val="50000"/>
                    </a:schemeClr>
                  </a:solidFill>
                </a:rPr>
                <a:t>고객의 소리</a:t>
              </a:r>
              <a:endParaRPr lang="ko-KR" altLang="en-US" sz="1200" spc="-4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116955" y="5229200"/>
            <a:ext cx="1367150" cy="288032"/>
          </a:xfrm>
          <a:prstGeom prst="rect">
            <a:avLst/>
          </a:prstGeom>
          <a:solidFill>
            <a:srgbClr val="FFFFFF"/>
          </a:solidFill>
          <a:ln w="3175">
            <a:solidFill>
              <a:srgbClr val="E8E2D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40" dirty="0">
                <a:solidFill>
                  <a:schemeClr val="bg1">
                    <a:lumMod val="50000"/>
                  </a:schemeClr>
                </a:solidFill>
              </a:rPr>
              <a:t>명예의 전당</a:t>
            </a:r>
            <a:endParaRPr lang="ko-KR" altLang="en-US" sz="1200" spc="-4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052736"/>
            <a:ext cx="8612171" cy="54006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7B702DC8-2218-453D-A3CB-35C0CD0E3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54643"/>
              </p:ext>
            </p:extLst>
          </p:nvPr>
        </p:nvGraphicFramePr>
        <p:xfrm>
          <a:off x="325871" y="1700809"/>
          <a:ext cx="5467922" cy="144015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67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0" dirty="0" smtClean="0">
                          <a:solidFill>
                            <a:srgbClr val="58595B"/>
                          </a:solidFill>
                          <a:latin typeface="+mn-ea"/>
                          <a:ea typeface="+mn-ea"/>
                        </a:rPr>
                        <a:t>Big</a:t>
                      </a:r>
                      <a:r>
                        <a:rPr lang="en-US" altLang="ko-KR" sz="2500" b="0" baseline="0" dirty="0" smtClean="0">
                          <a:solidFill>
                            <a:srgbClr val="58595B"/>
                          </a:solidFill>
                          <a:latin typeface="+mn-ea"/>
                          <a:ea typeface="+mn-ea"/>
                        </a:rPr>
                        <a:t> visual</a:t>
                      </a:r>
                      <a:endParaRPr lang="en-US" altLang="ko-KR" sz="2500" b="0" dirty="0" smtClean="0">
                        <a:solidFill>
                          <a:srgbClr val="58595B"/>
                        </a:solidFill>
                        <a:latin typeface="+mn-ea"/>
                        <a:ea typeface="+mn-ea"/>
                      </a:endParaRPr>
                    </a:p>
                  </a:txBody>
                  <a:tcPr marL="71153" marR="71153" marT="35593" marB="355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스토리보드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97293"/>
              </p:ext>
            </p:extLst>
          </p:nvPr>
        </p:nvGraphicFramePr>
        <p:xfrm>
          <a:off x="251521" y="1052736"/>
          <a:ext cx="5616623" cy="57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7"/>
                <a:gridCol w="2448272"/>
                <a:gridCol w="936104"/>
                <a:gridCol w="1080120"/>
              </a:tblGrid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프로젝트 이름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볼보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리뉴얼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프로젝트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 이름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메인 페이지 레이아웃 </a:t>
                      </a:r>
                      <a:r>
                        <a:rPr lang="en-US" altLang="ko-KR" sz="1000" dirty="0" smtClean="0"/>
                        <a:t>1 – 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27179"/>
              </p:ext>
            </p:extLst>
          </p:nvPr>
        </p:nvGraphicFramePr>
        <p:xfrm>
          <a:off x="5863540" y="1052737"/>
          <a:ext cx="2995548" cy="54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660"/>
                <a:gridCol w="144016"/>
                <a:gridCol w="2342872"/>
              </a:tblGrid>
              <a:tr h="28734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 현 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9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2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E17"/>
                    </a:solidFill>
                  </a:tcPr>
                </a:tc>
              </a:tr>
              <a:tr h="598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Logo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&amp;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GNB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 </a:t>
                      </a:r>
                      <a:r>
                        <a:rPr lang="en-US" altLang="ko-KR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Hej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Volvo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Service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Own</a:t>
                      </a:r>
                      <a:endParaRPr lang="en-US" altLang="ko-KR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1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Big Visual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볼보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홍보영상 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(Video)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/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최신모델 정보 이미지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5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Section 1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– Best Model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1 ~ 3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Best Model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모델 정보</a:t>
                      </a:r>
                      <a:endParaRPr lang="en-US" altLang="ko-KR" sz="8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04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Section 2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– Link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2-1 ~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4</a:t>
                      </a:r>
                      <a:endParaRPr lang="en-US" altLang="ko-KR" sz="8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나만의 모델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맞춤형 금융계산기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모델 비교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카탈로그</a:t>
                      </a:r>
                      <a:endParaRPr lang="en-US" altLang="ko-KR" sz="8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05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Section 3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– Best Model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3-1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Campaign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비디오</a:t>
                      </a:r>
                      <a:endParaRPr lang="en-US" altLang="ko-KR" sz="800" b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3-1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Campaign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텍스트</a:t>
                      </a:r>
                      <a:endParaRPr lang="en-US" altLang="ko-KR" sz="8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3934818" y="2487858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88400"/>
              </p:ext>
            </p:extLst>
          </p:nvPr>
        </p:nvGraphicFramePr>
        <p:xfrm>
          <a:off x="2687217" y="3221892"/>
          <a:ext cx="745230" cy="241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5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12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Section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</a:t>
                      </a: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804011" y="1700808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2123728" y="3212976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43608"/>
              </p:ext>
            </p:extLst>
          </p:nvPr>
        </p:nvGraphicFramePr>
        <p:xfrm>
          <a:off x="2687217" y="4891134"/>
          <a:ext cx="745230" cy="241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5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12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Section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3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62760"/>
              </p:ext>
            </p:extLst>
          </p:nvPr>
        </p:nvGraphicFramePr>
        <p:xfrm>
          <a:off x="1331640" y="5205528"/>
          <a:ext cx="1656184" cy="1175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75800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3 - 1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2781"/>
              </p:ext>
            </p:extLst>
          </p:nvPr>
        </p:nvGraphicFramePr>
        <p:xfrm>
          <a:off x="1331913" y="3573016"/>
          <a:ext cx="812945" cy="5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0220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1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7527"/>
              </p:ext>
            </p:extLst>
          </p:nvPr>
        </p:nvGraphicFramePr>
        <p:xfrm>
          <a:off x="3419873" y="5205528"/>
          <a:ext cx="1379400" cy="1175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75800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3 - 2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804011" y="4293096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24963"/>
              </p:ext>
            </p:extLst>
          </p:nvPr>
        </p:nvGraphicFramePr>
        <p:xfrm>
          <a:off x="2123728" y="1791162"/>
          <a:ext cx="2111071" cy="241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1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12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GNB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18080"/>
              </p:ext>
            </p:extLst>
          </p:nvPr>
        </p:nvGraphicFramePr>
        <p:xfrm>
          <a:off x="1332459" y="1791162"/>
          <a:ext cx="647253" cy="241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12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Logo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86039"/>
              </p:ext>
            </p:extLst>
          </p:nvPr>
        </p:nvGraphicFramePr>
        <p:xfrm>
          <a:off x="1331516" y="4251052"/>
          <a:ext cx="3456384" cy="5260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6030">
                <a:tc>
                  <a:txBody>
                    <a:bodyPr/>
                    <a:lstStyle/>
                    <a:p>
                      <a:pPr marL="0" marR="0" indent="0" algn="l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Section 2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3531182" y="4869160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05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47091"/>
              </p:ext>
            </p:extLst>
          </p:nvPr>
        </p:nvGraphicFramePr>
        <p:xfrm>
          <a:off x="1332878" y="4462038"/>
          <a:ext cx="718718" cy="2378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8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7830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 2-1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05788"/>
              </p:ext>
            </p:extLst>
          </p:nvPr>
        </p:nvGraphicFramePr>
        <p:xfrm>
          <a:off x="4284092" y="1791162"/>
          <a:ext cx="503932" cy="241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3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12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TNB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8243"/>
              </p:ext>
            </p:extLst>
          </p:nvPr>
        </p:nvGraphicFramePr>
        <p:xfrm>
          <a:off x="2627784" y="3573016"/>
          <a:ext cx="812945" cy="5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0220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2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7065"/>
              </p:ext>
            </p:extLst>
          </p:nvPr>
        </p:nvGraphicFramePr>
        <p:xfrm>
          <a:off x="3963458" y="3566196"/>
          <a:ext cx="812945" cy="560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2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0220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3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16899"/>
              </p:ext>
            </p:extLst>
          </p:nvPr>
        </p:nvGraphicFramePr>
        <p:xfrm>
          <a:off x="2244938" y="4462038"/>
          <a:ext cx="718718" cy="2378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8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7830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 2-2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64849"/>
              </p:ext>
            </p:extLst>
          </p:nvPr>
        </p:nvGraphicFramePr>
        <p:xfrm>
          <a:off x="3156998" y="4462038"/>
          <a:ext cx="718718" cy="2378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8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7830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 2-3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27924"/>
              </p:ext>
            </p:extLst>
          </p:nvPr>
        </p:nvGraphicFramePr>
        <p:xfrm>
          <a:off x="4069058" y="4462038"/>
          <a:ext cx="718718" cy="2378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8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7830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 2-4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2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052736"/>
            <a:ext cx="8612171" cy="54006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스토리보드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93451"/>
              </p:ext>
            </p:extLst>
          </p:nvPr>
        </p:nvGraphicFramePr>
        <p:xfrm>
          <a:off x="251521" y="1052736"/>
          <a:ext cx="5616623" cy="57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7"/>
                <a:gridCol w="2448272"/>
                <a:gridCol w="936104"/>
                <a:gridCol w="1080120"/>
              </a:tblGrid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프로젝트 이름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볼보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리뉴얼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프로젝트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 이름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메인 페이지 레이아웃 </a:t>
                      </a:r>
                      <a:r>
                        <a:rPr lang="en-US" altLang="ko-KR" sz="1000" dirty="0" smtClean="0"/>
                        <a:t>1 – 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2790"/>
              </p:ext>
            </p:extLst>
          </p:nvPr>
        </p:nvGraphicFramePr>
        <p:xfrm>
          <a:off x="5863540" y="1052737"/>
          <a:ext cx="2995548" cy="54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660"/>
                <a:gridCol w="144016"/>
                <a:gridCol w="2342872"/>
              </a:tblGrid>
              <a:tr h="28734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 현 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9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2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E17"/>
                    </a:solidFill>
                  </a:tcPr>
                </a:tc>
              </a:tr>
              <a:tr h="598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06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Section 4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– Search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4-1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시승신청 및 영업점 조회 문구</a:t>
                      </a:r>
                      <a:endParaRPr lang="en-US" altLang="ko-KR" sz="800" b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4-2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시승신청 버튼</a:t>
                      </a:r>
                      <a:endParaRPr lang="en-US" altLang="ko-KR" sz="8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4-3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영업점 조회 버튼</a:t>
                      </a:r>
                      <a:endParaRPr lang="en-US" altLang="ko-KR" sz="8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1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07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Section 5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– News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5-1 ~ 2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News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이미지</a:t>
                      </a:r>
                      <a:endParaRPr lang="en-US" altLang="ko-KR" sz="8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5-3 ~ 4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News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내용 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US" altLang="ko-KR" sz="8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56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08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Footer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개인정보처리방침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저작권안내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이용약관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모바일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윤리경영 사이버감사실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영상정보처리기기 운영관리방침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사이트맵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SNS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로고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Family site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주소 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고객센터 전화번호 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최적화 문구</a:t>
                      </a:r>
                      <a:endParaRPr lang="en-US" altLang="ko-KR" sz="800" b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03703"/>
              </p:ext>
            </p:extLst>
          </p:nvPr>
        </p:nvGraphicFramePr>
        <p:xfrm>
          <a:off x="323528" y="4816436"/>
          <a:ext cx="5472608" cy="8640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Footer</a:t>
                      </a: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3709310" y="5176476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08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3333"/>
              </p:ext>
            </p:extLst>
          </p:nvPr>
        </p:nvGraphicFramePr>
        <p:xfrm>
          <a:off x="2687217" y="2682558"/>
          <a:ext cx="745230" cy="241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5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12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Section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5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80583"/>
              </p:ext>
            </p:extLst>
          </p:nvPr>
        </p:nvGraphicFramePr>
        <p:xfrm>
          <a:off x="1403648" y="3068960"/>
          <a:ext cx="1656184" cy="15121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marL="0" marR="0" indent="0" algn="l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5 - 1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60268"/>
              </p:ext>
            </p:extLst>
          </p:nvPr>
        </p:nvGraphicFramePr>
        <p:xfrm>
          <a:off x="3131840" y="3068960"/>
          <a:ext cx="1654736" cy="15121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4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marL="0" marR="0" indent="0" algn="l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5 - 2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74769"/>
              </p:ext>
            </p:extLst>
          </p:nvPr>
        </p:nvGraphicFramePr>
        <p:xfrm>
          <a:off x="1403648" y="4005064"/>
          <a:ext cx="1656184" cy="5760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5 - 3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39983"/>
              </p:ext>
            </p:extLst>
          </p:nvPr>
        </p:nvGraphicFramePr>
        <p:xfrm>
          <a:off x="3131841" y="4005064"/>
          <a:ext cx="1656184" cy="5760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5 - 4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3694080" y="2564904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07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41961"/>
              </p:ext>
            </p:extLst>
          </p:nvPr>
        </p:nvGraphicFramePr>
        <p:xfrm>
          <a:off x="323528" y="1700808"/>
          <a:ext cx="5472608" cy="8640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indent="0" algn="l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Section 4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85745" marR="85745" marT="42882" marB="4288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177"/>
              </p:ext>
            </p:extLst>
          </p:nvPr>
        </p:nvGraphicFramePr>
        <p:xfrm>
          <a:off x="3492850" y="1782267"/>
          <a:ext cx="1276863" cy="2785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581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4 - 2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79532" marR="79532" marT="39774" marB="39774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395536" y="1916832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06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73727"/>
              </p:ext>
            </p:extLst>
          </p:nvPr>
        </p:nvGraphicFramePr>
        <p:xfrm>
          <a:off x="1422929" y="1916831"/>
          <a:ext cx="916823" cy="4219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6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97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4 - 1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79532" marR="79532" marT="39774" marB="39774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96831"/>
              </p:ext>
            </p:extLst>
          </p:nvPr>
        </p:nvGraphicFramePr>
        <p:xfrm>
          <a:off x="3492850" y="2167756"/>
          <a:ext cx="1276863" cy="2785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581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4 - 3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79532" marR="79532" marT="39774" marB="39774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4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052736"/>
            <a:ext cx="8612171" cy="54006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7375"/>
              </p:ext>
            </p:extLst>
          </p:nvPr>
        </p:nvGraphicFramePr>
        <p:xfrm>
          <a:off x="323528" y="2708920"/>
          <a:ext cx="5472608" cy="2894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478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7B702DC8-2218-453D-A3CB-35C0CD0E3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97728"/>
              </p:ext>
            </p:extLst>
          </p:nvPr>
        </p:nvGraphicFramePr>
        <p:xfrm>
          <a:off x="325871" y="1700809"/>
          <a:ext cx="5467922" cy="10801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67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801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500" b="0" dirty="0" smtClean="0">
                        <a:solidFill>
                          <a:srgbClr val="58595B"/>
                        </a:solidFill>
                        <a:latin typeface="+mn-ea"/>
                        <a:ea typeface="+mn-ea"/>
                      </a:endParaRPr>
                    </a:p>
                  </a:txBody>
                  <a:tcPr marL="71153" marR="71153" marT="35593" marB="355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6805" y="159326"/>
            <a:ext cx="2619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Renewal Concept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952" y="2795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스토리보드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55672"/>
              </p:ext>
            </p:extLst>
          </p:nvPr>
        </p:nvGraphicFramePr>
        <p:xfrm>
          <a:off x="251521" y="1052736"/>
          <a:ext cx="5616623" cy="57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7"/>
                <a:gridCol w="2448272"/>
                <a:gridCol w="936104"/>
                <a:gridCol w="1080120"/>
              </a:tblGrid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프로젝트 이름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볼보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리뉴얼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프로젝트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 이름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서브 페이지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서브 페이지 레이아웃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48184"/>
              </p:ext>
            </p:extLst>
          </p:nvPr>
        </p:nvGraphicFramePr>
        <p:xfrm>
          <a:off x="5849925" y="1052737"/>
          <a:ext cx="2995548" cy="540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660"/>
                <a:gridCol w="144016"/>
                <a:gridCol w="2342872"/>
              </a:tblGrid>
              <a:tr h="28734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 현 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9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2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E17"/>
                    </a:solidFill>
                  </a:tcPr>
                </a:tc>
              </a:tr>
              <a:tr h="598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Main Image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서브 페이지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en-US" altLang="ko-KR" sz="800" b="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Image, Text</a:t>
                      </a:r>
                      <a:endParaRPr lang="en-US" altLang="ko-KR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77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LNB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홈 버튼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메인 메뉴 텍스트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서브 메뉴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인기 모델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최신 모델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전체 모델 </a:t>
                      </a: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나만의 모델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28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Section 2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– Best Model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2-1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2 </a:t>
                      </a:r>
                      <a:r>
                        <a:rPr lang="ko-KR" altLang="en-US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정보 </a:t>
                      </a: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en-US" altLang="ko-KR" sz="8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2-2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~ 2-4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 Model 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endParaRPr lang="en-US" altLang="ko-KR" sz="8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2-5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~ 2-7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 Model </a:t>
                      </a:r>
                      <a:r>
                        <a:rPr lang="ko-KR" altLang="en-US" sz="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정보 </a:t>
                      </a:r>
                      <a:r>
                        <a:rPr lang="en-US" altLang="ko-KR" sz="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Content 2-8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~ 2-10</a:t>
                      </a:r>
                    </a:p>
                    <a:p>
                      <a:pPr algn="l" latinLnBrk="1">
                        <a:spcBef>
                          <a:spcPts val="300"/>
                        </a:spcBef>
                      </a:pPr>
                      <a:r>
                        <a:rPr lang="ko-KR" altLang="en-US" sz="8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모델 더 알아보기 버튼</a:t>
                      </a:r>
                      <a:endParaRPr lang="en-US" altLang="ko-KR" sz="8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128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</a:pPr>
                      <a:endParaRPr lang="en-US" altLang="ko-KR" sz="8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3759300" y="2780928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78064"/>
              </p:ext>
            </p:extLst>
          </p:nvPr>
        </p:nvGraphicFramePr>
        <p:xfrm>
          <a:off x="1331913" y="2793794"/>
          <a:ext cx="115212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428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LNB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804011" y="2204864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2357C34-74A9-4FFE-AAB4-5DA5DF023BE0}"/>
              </a:ext>
            </a:extLst>
          </p:cNvPr>
          <p:cNvSpPr/>
          <p:nvPr/>
        </p:nvSpPr>
        <p:spPr>
          <a:xfrm>
            <a:off x="1835696" y="3202900"/>
            <a:ext cx="421972" cy="4219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34297"/>
              </p:ext>
            </p:extLst>
          </p:nvPr>
        </p:nvGraphicFramePr>
        <p:xfrm>
          <a:off x="1331640" y="4437112"/>
          <a:ext cx="1104858" cy="7920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4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2 - 5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55548"/>
              </p:ext>
            </p:extLst>
          </p:nvPr>
        </p:nvGraphicFramePr>
        <p:xfrm>
          <a:off x="2513994" y="4437112"/>
          <a:ext cx="1103891" cy="7920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3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2 - 6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00473"/>
              </p:ext>
            </p:extLst>
          </p:nvPr>
        </p:nvGraphicFramePr>
        <p:xfrm>
          <a:off x="1428386" y="5292248"/>
          <a:ext cx="911366" cy="2160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1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2 - 8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32614"/>
              </p:ext>
            </p:extLst>
          </p:nvPr>
        </p:nvGraphicFramePr>
        <p:xfrm>
          <a:off x="2606511" y="5292248"/>
          <a:ext cx="911366" cy="2160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1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2 - 9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1542"/>
              </p:ext>
            </p:extLst>
          </p:nvPr>
        </p:nvGraphicFramePr>
        <p:xfrm>
          <a:off x="3785966" y="5292248"/>
          <a:ext cx="923896" cy="2160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38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2 - 10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64886"/>
              </p:ext>
            </p:extLst>
          </p:nvPr>
        </p:nvGraphicFramePr>
        <p:xfrm>
          <a:off x="3695381" y="4437112"/>
          <a:ext cx="1103891" cy="7920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3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2 - 7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64339"/>
              </p:ext>
            </p:extLst>
          </p:nvPr>
        </p:nvGraphicFramePr>
        <p:xfrm>
          <a:off x="2483768" y="3224384"/>
          <a:ext cx="115212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428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Section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43891"/>
              </p:ext>
            </p:extLst>
          </p:nvPr>
        </p:nvGraphicFramePr>
        <p:xfrm>
          <a:off x="2483768" y="3539676"/>
          <a:ext cx="1152128" cy="198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1428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2 -1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08356"/>
              </p:ext>
            </p:extLst>
          </p:nvPr>
        </p:nvGraphicFramePr>
        <p:xfrm>
          <a:off x="1331640" y="3897127"/>
          <a:ext cx="1104858" cy="4679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4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7977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2 - 2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32466"/>
              </p:ext>
            </p:extLst>
          </p:nvPr>
        </p:nvGraphicFramePr>
        <p:xfrm>
          <a:off x="2513994" y="3897127"/>
          <a:ext cx="1103891" cy="4679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3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7977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2 - 3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33912"/>
              </p:ext>
            </p:extLst>
          </p:nvPr>
        </p:nvGraphicFramePr>
        <p:xfrm>
          <a:off x="3695381" y="3897127"/>
          <a:ext cx="1103891" cy="4679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3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7977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Content</a:t>
                      </a: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2 - 4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12687"/>
              </p:ext>
            </p:extLst>
          </p:nvPr>
        </p:nvGraphicFramePr>
        <p:xfrm>
          <a:off x="323528" y="5589240"/>
          <a:ext cx="5472608" cy="8640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Footer</a:t>
                      </a: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79692"/>
              </p:ext>
            </p:extLst>
          </p:nvPr>
        </p:nvGraphicFramePr>
        <p:xfrm>
          <a:off x="2123728" y="1791162"/>
          <a:ext cx="2111071" cy="241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1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12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GNB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66462"/>
              </p:ext>
            </p:extLst>
          </p:nvPr>
        </p:nvGraphicFramePr>
        <p:xfrm>
          <a:off x="1332459" y="1791162"/>
          <a:ext cx="647253" cy="241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12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Logo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FBDCF9F5-2107-486A-98BD-4146DA9A9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94725"/>
              </p:ext>
            </p:extLst>
          </p:nvPr>
        </p:nvGraphicFramePr>
        <p:xfrm>
          <a:off x="4284092" y="1791162"/>
          <a:ext cx="503932" cy="241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3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1264">
                <a:tc>
                  <a:txBody>
                    <a:bodyPr/>
                    <a:lstStyle/>
                    <a:p>
                      <a:pPr marL="0" marR="0" indent="0" algn="ctr" defTabSz="82293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TNB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marL="91421" marR="9142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0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805" y="159326"/>
            <a:ext cx="1623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Introduce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1680" y="27952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및 분석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106AE03-2A5B-4972-A093-5CFA3D40D2F5}"/>
              </a:ext>
            </a:extLst>
          </p:cNvPr>
          <p:cNvSpPr/>
          <p:nvPr/>
        </p:nvSpPr>
        <p:spPr>
          <a:xfrm>
            <a:off x="3315173" y="1909376"/>
            <a:ext cx="2454960" cy="151962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101600" dist="38100" dir="2700000" algn="t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ko-KR"/>
            </a:defPPr>
            <a:lvl1pPr marL="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9488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897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5846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77952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9744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16929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3641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5590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1413CBF-6C78-4B4B-ADA9-7CFBF6476D83}"/>
              </a:ext>
            </a:extLst>
          </p:cNvPr>
          <p:cNvSpPr/>
          <p:nvPr/>
        </p:nvSpPr>
        <p:spPr>
          <a:xfrm>
            <a:off x="369200" y="1909376"/>
            <a:ext cx="2454960" cy="151962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101600" dist="38100" dir="2700000" algn="t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ko-KR"/>
            </a:defPPr>
            <a:lvl1pPr marL="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9488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897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5846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77952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9744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16929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3641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5590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BEB1049-0B95-4FBE-AC7B-EDFB4F414DA3}"/>
              </a:ext>
            </a:extLst>
          </p:cNvPr>
          <p:cNvSpPr/>
          <p:nvPr/>
        </p:nvSpPr>
        <p:spPr>
          <a:xfrm>
            <a:off x="6272533" y="1909376"/>
            <a:ext cx="2454961" cy="151962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101600" dist="38100" dir="2700000" algn="tl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ko-KR"/>
            </a:defPPr>
            <a:lvl1pPr marL="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9488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897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5846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77952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9744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16929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3641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5590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A13E598-674F-49A0-BB57-8E9B070226E3}"/>
              </a:ext>
            </a:extLst>
          </p:cNvPr>
          <p:cNvSpPr/>
          <p:nvPr/>
        </p:nvSpPr>
        <p:spPr>
          <a:xfrm>
            <a:off x="3315173" y="3933056"/>
            <a:ext cx="2454960" cy="1519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ko-KR"/>
            </a:defPPr>
            <a:lvl1pPr marL="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9488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897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5846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77952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9744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16929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3641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5590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35863E7-1C06-4C75-9472-1B63611D1E09}"/>
              </a:ext>
            </a:extLst>
          </p:cNvPr>
          <p:cNvSpPr/>
          <p:nvPr/>
        </p:nvSpPr>
        <p:spPr>
          <a:xfrm>
            <a:off x="369200" y="3933056"/>
            <a:ext cx="2454960" cy="1519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ko-KR"/>
            </a:defPPr>
            <a:lvl1pPr marL="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9488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897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5846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77952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9744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16929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3641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5590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F4A4EF0-CFFD-4825-8016-830B74108EC6}"/>
              </a:ext>
            </a:extLst>
          </p:cNvPr>
          <p:cNvSpPr/>
          <p:nvPr/>
        </p:nvSpPr>
        <p:spPr>
          <a:xfrm>
            <a:off x="6272533" y="3933056"/>
            <a:ext cx="2454960" cy="1519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ko-KR"/>
            </a:defPPr>
            <a:lvl1pPr marL="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9488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3897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5846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77952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97440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16929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36417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55905" algn="l" defTabSz="1038977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4D75B57C-4C9D-459A-8EC5-2480B700B511}"/>
              </a:ext>
            </a:extLst>
          </p:cNvPr>
          <p:cNvGrpSpPr/>
          <p:nvPr/>
        </p:nvGrpSpPr>
        <p:grpSpPr>
          <a:xfrm>
            <a:off x="1370492" y="3631050"/>
            <a:ext cx="316685" cy="127007"/>
            <a:chOff x="2500313" y="4736306"/>
            <a:chExt cx="316685" cy="127006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DEF10CB9-2839-45AA-BA4A-E8B72F2473F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13" y="4736306"/>
              <a:ext cx="161355" cy="127006"/>
            </a:xfrm>
            <a:prstGeom prst="line">
              <a:avLst/>
            </a:prstGeom>
            <a:ln w="19050">
              <a:solidFill>
                <a:srgbClr val="4674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CD2B6667-8F3D-40DB-A715-B9B383ED06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144" y="4736306"/>
              <a:ext cx="164854" cy="127006"/>
            </a:xfrm>
            <a:prstGeom prst="line">
              <a:avLst/>
            </a:prstGeom>
            <a:ln w="19050">
              <a:solidFill>
                <a:srgbClr val="4674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77AB4C76-9BD1-4C2E-B81E-6462BDE03FE7}"/>
              </a:ext>
            </a:extLst>
          </p:cNvPr>
          <p:cNvGrpSpPr/>
          <p:nvPr/>
        </p:nvGrpSpPr>
        <p:grpSpPr>
          <a:xfrm>
            <a:off x="4413944" y="3631050"/>
            <a:ext cx="316685" cy="127007"/>
            <a:chOff x="2500313" y="4736306"/>
            <a:chExt cx="316685" cy="127006"/>
          </a:xfrm>
        </p:grpSpPr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48CED1C3-70C4-4882-9548-E955A69F365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13" y="4736306"/>
              <a:ext cx="161355" cy="127006"/>
            </a:xfrm>
            <a:prstGeom prst="line">
              <a:avLst/>
            </a:prstGeom>
            <a:ln w="19050">
              <a:solidFill>
                <a:srgbClr val="4674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ED3859BF-8635-40A6-952B-DD191F613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144" y="4736306"/>
              <a:ext cx="164854" cy="127006"/>
            </a:xfrm>
            <a:prstGeom prst="line">
              <a:avLst/>
            </a:prstGeom>
            <a:ln w="19050">
              <a:solidFill>
                <a:srgbClr val="4674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509F2782-4E61-4E8F-9FDA-0751B0DED3CF}"/>
              </a:ext>
            </a:extLst>
          </p:cNvPr>
          <p:cNvGrpSpPr/>
          <p:nvPr/>
        </p:nvGrpSpPr>
        <p:grpSpPr>
          <a:xfrm>
            <a:off x="7328282" y="3631050"/>
            <a:ext cx="316685" cy="127007"/>
            <a:chOff x="2500313" y="4736306"/>
            <a:chExt cx="316685" cy="127006"/>
          </a:xfrm>
        </p:grpSpPr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F09DC00A-08C7-488F-99E4-B4D60303E232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13" y="4736306"/>
              <a:ext cx="161355" cy="127006"/>
            </a:xfrm>
            <a:prstGeom prst="line">
              <a:avLst/>
            </a:prstGeom>
            <a:ln w="19050">
              <a:solidFill>
                <a:srgbClr val="4674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F57E4939-5A0C-42CB-A652-0876B3830F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144" y="4736306"/>
              <a:ext cx="164854" cy="127006"/>
            </a:xfrm>
            <a:prstGeom prst="line">
              <a:avLst/>
            </a:prstGeom>
            <a:ln w="19050">
              <a:solidFill>
                <a:srgbClr val="4674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8EA17AB-1929-48D0-B9A1-68FF574913BF}"/>
              </a:ext>
            </a:extLst>
          </p:cNvPr>
          <p:cNvSpPr txBox="1"/>
          <p:nvPr/>
        </p:nvSpPr>
        <p:spPr>
          <a:xfrm>
            <a:off x="357877" y="2176728"/>
            <a:ext cx="2341916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현재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메인 페이지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너무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단순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한 것 같습니다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컨텐츠를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추가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56D76F5-3399-4BB0-964C-850E26B693BA}"/>
              </a:ext>
            </a:extLst>
          </p:cNvPr>
          <p:cNvSpPr txBox="1"/>
          <p:nvPr/>
        </p:nvSpPr>
        <p:spPr>
          <a:xfrm>
            <a:off x="585305" y="4231202"/>
            <a:ext cx="1887051" cy="92332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인기모델 정보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뉴스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방문자가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흥미를 느낄 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있는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컨텐츠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추가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2E0445E-ACF7-4444-B048-2904DFE6BC6A}"/>
              </a:ext>
            </a:extLst>
          </p:cNvPr>
          <p:cNvSpPr txBox="1"/>
          <p:nvPr/>
        </p:nvSpPr>
        <p:spPr>
          <a:xfrm>
            <a:off x="3551815" y="4231204"/>
            <a:ext cx="2040939" cy="92332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빅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비주얼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최신모델 관련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이나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넣어서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홍보 효과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높인다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10E3DDD-0EE3-4880-B51D-0279323B03BD}"/>
              </a:ext>
            </a:extLst>
          </p:cNvPr>
          <p:cNvSpPr txBox="1"/>
          <p:nvPr/>
        </p:nvSpPr>
        <p:spPr>
          <a:xfrm>
            <a:off x="6281568" y="4231204"/>
            <a:ext cx="2436882" cy="92332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분리되어 있는 메뉴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한곳으로 모아서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헤더 부분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메뉴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만든다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8EA17AB-1929-48D0-B9A1-68FF574913BF}"/>
              </a:ext>
            </a:extLst>
          </p:cNvPr>
          <p:cNvSpPr txBox="1"/>
          <p:nvPr/>
        </p:nvSpPr>
        <p:spPr>
          <a:xfrm>
            <a:off x="3371695" y="2176728"/>
            <a:ext cx="2341916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최신모델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효과적으로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홍보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할 수 있게 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8EA17AB-1929-48D0-B9A1-68FF574913BF}"/>
              </a:ext>
            </a:extLst>
          </p:cNvPr>
          <p:cNvSpPr txBox="1"/>
          <p:nvPr/>
        </p:nvSpPr>
        <p:spPr>
          <a:xfrm>
            <a:off x="6329055" y="2176728"/>
            <a:ext cx="2341916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홈페이지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가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정리 된 느낌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받게 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805" y="159326"/>
            <a:ext cx="1623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Introduce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1680" y="27952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분석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47532" y="2238502"/>
            <a:ext cx="477085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방문자 경로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를 봤을 때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검색을 통해 방문하는 사람들이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60.59%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로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제일 많은 것으로 나타났다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7532" y="184482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400" b="1" dirty="0" smtClean="0"/>
              <a:t>경로 분석</a:t>
            </a:r>
            <a:endParaRPr lang="en-US" altLang="ko-KR" sz="14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647531" y="2977371"/>
            <a:ext cx="508344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대부분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검색으로 방문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하는 것으로 보아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관심있는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정보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알아보기 위해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방문하는 것 이라고 유추할 수 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38752" y="1844824"/>
            <a:ext cx="2465096" cy="16326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99792" y="2738639"/>
            <a:ext cx="209157" cy="2387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815879" y="2238501"/>
            <a:ext cx="209157" cy="7388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stCxn id="60" idx="0"/>
            <a:endCxn id="60" idx="0"/>
          </p:cNvCxnSpPr>
          <p:nvPr/>
        </p:nvCxnSpPr>
        <p:spPr>
          <a:xfrm>
            <a:off x="1004371" y="27386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8149" y="3061251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곧장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674235" y="306125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65362" y="2538584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/>
              <a:t>19.94%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1681449" y="2038447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/>
              <a:t>60.59%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619979" y="2673339"/>
            <a:ext cx="4331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 smtClean="0"/>
              <a:t>10.82%</a:t>
            </a:r>
            <a:endParaRPr lang="ko-KR" altLang="en-US" sz="600" dirty="0"/>
          </a:p>
        </p:txBody>
      </p:sp>
      <p:sp>
        <p:nvSpPr>
          <p:cNvPr id="68" name="직사각형 67"/>
          <p:cNvSpPr/>
          <p:nvPr/>
        </p:nvSpPr>
        <p:spPr>
          <a:xfrm>
            <a:off x="2731966" y="2858005"/>
            <a:ext cx="209157" cy="1193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590322" y="306125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광고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738752" y="3789040"/>
            <a:ext cx="2465096" cy="192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1" y="3789040"/>
            <a:ext cx="1566966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2" name="TextBox 71"/>
          <p:cNvSpPr txBox="1"/>
          <p:nvPr/>
        </p:nvSpPr>
        <p:spPr>
          <a:xfrm>
            <a:off x="3647532" y="4206218"/>
            <a:ext cx="436850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검색 키워드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를 봤을 때 대부분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볼보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와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 모델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검색한 뒤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홈페이지를 방문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47532" y="38125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400" b="1" dirty="0" smtClean="0"/>
              <a:t>키워</a:t>
            </a:r>
            <a:r>
              <a:rPr lang="ko-KR" altLang="en-US" sz="1400" b="1" dirty="0"/>
              <a:t>드</a:t>
            </a:r>
            <a:r>
              <a:rPr lang="ko-KR" altLang="en-US" sz="1400" b="1" dirty="0" smtClean="0"/>
              <a:t> 분석</a:t>
            </a:r>
            <a:endParaRPr lang="en-US" altLang="ko-KR" sz="1400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647531" y="4945087"/>
            <a:ext cx="550022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이를 통해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홈페이지를 방문하는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목적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은 대부분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볼보의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 정보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라고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유추할 수 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5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2" r="5109"/>
          <a:stretch/>
        </p:blipFill>
        <p:spPr>
          <a:xfrm>
            <a:off x="1856194" y="2276872"/>
            <a:ext cx="1673524" cy="16735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805" y="159326"/>
            <a:ext cx="2301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Target Analysis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82535" y="27952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타겟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설정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9" y="2276872"/>
            <a:ext cx="1673523" cy="16735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92590" y="4077072"/>
            <a:ext cx="1236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600" b="1" dirty="0" smtClean="0">
                <a:solidFill>
                  <a:schemeClr val="accent1"/>
                </a:solidFill>
              </a:rPr>
              <a:t>Sub Target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3690" y="4077072"/>
            <a:ext cx="1358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600" b="1" dirty="0" smtClean="0">
                <a:solidFill>
                  <a:schemeClr val="accent1"/>
                </a:solidFill>
              </a:rPr>
              <a:t>Main Target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48555" y="4441031"/>
            <a:ext cx="152477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입사한지 얼마 안된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spcBef>
                <a:spcPts val="3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신입 딜러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68292" y="4441031"/>
            <a:ext cx="224933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가족의 안전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책임질 수 있는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Family car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를 찾는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가장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87564" y="3802732"/>
            <a:ext cx="2489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600" b="1" dirty="0" smtClean="0">
                <a:solidFill>
                  <a:srgbClr val="683A2F"/>
                </a:solidFill>
              </a:rPr>
              <a:t>이름</a:t>
            </a:r>
            <a:r>
              <a:rPr lang="en-US" altLang="ko-KR" sz="1600" b="1" dirty="0" smtClean="0">
                <a:solidFill>
                  <a:srgbClr val="683A2F"/>
                </a:solidFill>
              </a:rPr>
              <a:t>: </a:t>
            </a:r>
            <a:r>
              <a:rPr lang="ko-KR" altLang="en-US" sz="1600" b="1" dirty="0" err="1" smtClean="0">
                <a:solidFill>
                  <a:srgbClr val="683A2F"/>
                </a:solidFill>
              </a:rPr>
              <a:t>박보검</a:t>
            </a:r>
            <a:r>
              <a:rPr lang="en-US" altLang="ko-KR" sz="1600" b="1" dirty="0" smtClean="0">
                <a:solidFill>
                  <a:srgbClr val="683A2F"/>
                </a:solidFill>
              </a:rPr>
              <a:t>  /  </a:t>
            </a:r>
            <a:r>
              <a:rPr lang="ko-KR" altLang="en-US" sz="1600" b="1" dirty="0" smtClean="0">
                <a:solidFill>
                  <a:srgbClr val="683A2F"/>
                </a:solidFill>
              </a:rPr>
              <a:t>나이</a:t>
            </a:r>
            <a:r>
              <a:rPr lang="en-US" altLang="ko-KR" sz="1600" b="1" dirty="0" smtClean="0">
                <a:solidFill>
                  <a:srgbClr val="683A2F"/>
                </a:solidFill>
              </a:rPr>
              <a:t>: 28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7564" y="4310830"/>
            <a:ext cx="5727850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이번 하반기 채용을 통해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신입 딜러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로 입사하게 된 </a:t>
            </a:r>
            <a:r>
              <a:rPr lang="ko-KR" altLang="en-US" sz="12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박보검</a:t>
            </a:r>
            <a:r>
              <a:rPr lang="ko-KR" altLang="en-US" sz="1200" spc="-50" dirty="0" err="1" smtClean="0">
                <a:solidFill>
                  <a:schemeClr val="bg1">
                    <a:lumMod val="65000"/>
                  </a:schemeClr>
                </a:solidFill>
              </a:rPr>
              <a:t>은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회사</a:t>
            </a: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와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차량 정보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 등을</a:t>
            </a:r>
            <a:endParaRPr lang="en-US" altLang="ko-KR" sz="1200" spc="-5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공부하기 위해서 </a:t>
            </a:r>
            <a:r>
              <a:rPr lang="ko-KR" altLang="en-US" sz="12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볼보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홈페이지를 방문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했다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하지만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메인 페이지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정보가 없고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>
              <a:spcBef>
                <a:spcPts val="300"/>
              </a:spcBef>
            </a:pP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검색창도 없이 메인 메뉴를 통해서만 원하는 정보에 접근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할 수 있었다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200" spc="-5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찾기가 어려운 건 아니었지만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불필요한 시간을 허비한 것 같은 느낌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이 들어 아쉬움이</a:t>
            </a:r>
            <a:endParaRPr lang="en-US" altLang="ko-KR" sz="1200" spc="-5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남았다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endParaRPr lang="en-US" altLang="ko-KR" sz="1200" spc="-5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765" y="1728192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600" b="1" dirty="0" smtClean="0">
                <a:solidFill>
                  <a:srgbClr val="683A2F"/>
                </a:solidFill>
              </a:rPr>
              <a:t>이름</a:t>
            </a:r>
            <a:r>
              <a:rPr lang="en-US" altLang="ko-KR" sz="1600" b="1" dirty="0" smtClean="0">
                <a:solidFill>
                  <a:srgbClr val="683A2F"/>
                </a:solidFill>
              </a:rPr>
              <a:t>: </a:t>
            </a:r>
            <a:r>
              <a:rPr lang="ko-KR" altLang="en-US" sz="1600" b="1" dirty="0" err="1" smtClean="0">
                <a:solidFill>
                  <a:srgbClr val="683A2F"/>
                </a:solidFill>
              </a:rPr>
              <a:t>뮐</a:t>
            </a:r>
            <a:r>
              <a:rPr lang="ko-KR" altLang="en-US" sz="1600" b="1" dirty="0" err="1">
                <a:solidFill>
                  <a:srgbClr val="683A2F"/>
                </a:solidFill>
              </a:rPr>
              <a:t>러</a:t>
            </a:r>
            <a:r>
              <a:rPr lang="en-US" altLang="ko-KR" sz="1600" b="1" dirty="0" smtClean="0">
                <a:solidFill>
                  <a:srgbClr val="683A2F"/>
                </a:solidFill>
              </a:rPr>
              <a:t>  /  </a:t>
            </a:r>
            <a:r>
              <a:rPr lang="ko-KR" altLang="en-US" sz="1600" b="1" dirty="0" smtClean="0">
                <a:solidFill>
                  <a:srgbClr val="683A2F"/>
                </a:solidFill>
              </a:rPr>
              <a:t>나이</a:t>
            </a:r>
            <a:r>
              <a:rPr lang="en-US" altLang="ko-KR" sz="1600" b="1" dirty="0" smtClean="0">
                <a:solidFill>
                  <a:srgbClr val="683A2F"/>
                </a:solidFill>
              </a:rPr>
              <a:t>: 35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87564" y="2232159"/>
            <a:ext cx="6050054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뮐러</a:t>
            </a:r>
            <a:r>
              <a:rPr lang="ko-KR" altLang="en-US" sz="1200" spc="-50" dirty="0" err="1" smtClean="0">
                <a:solidFill>
                  <a:schemeClr val="bg1">
                    <a:lumMod val="65000"/>
                  </a:schemeClr>
                </a:solidFill>
              </a:rPr>
              <a:t>는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 아들이 태어나면서 </a:t>
            </a: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가족들과 안전하게 탈 수 있는 자동차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를 알아보는 중 이다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인터넷 검색을 통해 </a:t>
            </a: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안전하기로 유명한 </a:t>
            </a:r>
            <a:r>
              <a:rPr lang="ko-KR" altLang="en-US" sz="12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볼보</a:t>
            </a:r>
            <a:r>
              <a:rPr lang="ko-KR" altLang="en-US" sz="1200" spc="-50" dirty="0" err="1" smtClean="0">
                <a:solidFill>
                  <a:schemeClr val="bg1">
                    <a:lumMod val="65000"/>
                  </a:schemeClr>
                </a:solidFill>
              </a:rPr>
              <a:t>를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 알게 되어 </a:t>
            </a: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차량 모델 정보를 얻기 위해</a:t>
            </a:r>
            <a:endParaRPr lang="en-US" altLang="ko-KR" sz="1200" spc="-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 err="1" smtClean="0">
                <a:solidFill>
                  <a:schemeClr val="bg1">
                    <a:lumMod val="65000"/>
                  </a:schemeClr>
                </a:solidFill>
              </a:rPr>
              <a:t>볼보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 홈페이지를 방문하게 됐지만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메인 페이지에 정보가 너무 부실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해서 </a:t>
            </a:r>
            <a:r>
              <a:rPr lang="ko-KR" altLang="en-US" sz="12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볼보의</a:t>
            </a: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페이지가</a:t>
            </a:r>
            <a:r>
              <a:rPr lang="en-US" altLang="ko-KR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200" spc="-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맞는지 의심</a:t>
            </a:r>
            <a:r>
              <a:rPr lang="ko-KR" altLang="en-US" sz="1200" spc="-50" dirty="0" smtClean="0">
                <a:solidFill>
                  <a:schemeClr val="bg1">
                    <a:lumMod val="65000"/>
                  </a:schemeClr>
                </a:solidFill>
              </a:rPr>
              <a:t>이 든다</a:t>
            </a:r>
            <a:r>
              <a:rPr lang="en-US" altLang="ko-KR" sz="1200" spc="-5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2" r="5109"/>
          <a:stretch/>
        </p:blipFill>
        <p:spPr>
          <a:xfrm>
            <a:off x="971600" y="1728192"/>
            <a:ext cx="1673524" cy="16735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3802731"/>
            <a:ext cx="1673523" cy="16735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6805" y="159326"/>
            <a:ext cx="2301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Target Analysis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2535" y="2795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페르소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11790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7526" y="1484785"/>
            <a:ext cx="4851781" cy="39300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" y="1484784"/>
            <a:ext cx="4851781" cy="3930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2609" y="2708920"/>
            <a:ext cx="781465" cy="781465"/>
          </a:xfrm>
          <a:prstGeom prst="rect">
            <a:avLst/>
          </a:prstGeom>
          <a:solidFill>
            <a:srgbClr val="1616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32610" y="3005544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26311" y="2976543"/>
            <a:ext cx="78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#161618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42863" y="1764224"/>
            <a:ext cx="781465" cy="781465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50975" y="1764223"/>
            <a:ext cx="781465" cy="7814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32609" y="1764224"/>
            <a:ext cx="781465" cy="781465"/>
          </a:xfrm>
          <a:prstGeom prst="rect">
            <a:avLst/>
          </a:prstGeom>
          <a:solidFill>
            <a:srgbClr val="0030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32610" y="2060848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42863" y="2060849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50975" y="2060848"/>
            <a:ext cx="781465" cy="18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42861" y="2031847"/>
            <a:ext cx="781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dddddd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6311" y="2031847"/>
            <a:ext cx="78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#003057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7825" y="2031847"/>
            <a:ext cx="787764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</a:t>
            </a:r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ffffff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32610" y="1268760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Color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32610" y="3911714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Font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32608" y="4303385"/>
            <a:ext cx="255300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"Volvo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Novum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Regular",sans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-serif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spcBef>
                <a:spcPts val="300"/>
              </a:spcBef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Narrow","Helvetica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Neue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pPr>
              <a:spcBef>
                <a:spcPts val="300"/>
              </a:spcBef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Helvetica,Roboto,Arial,sans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-serif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32608" y="5089103"/>
            <a:ext cx="15174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내용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12px ~ 16px</a:t>
            </a:r>
          </a:p>
          <a:p>
            <a:pPr>
              <a:spcBef>
                <a:spcPts val="300"/>
              </a:spcBef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38px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자사홈페이지 분석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26" y="1484784"/>
            <a:ext cx="4851781" cy="3930045"/>
            <a:chOff x="195733" y="1484784"/>
            <a:chExt cx="4851781" cy="3930045"/>
          </a:xfrm>
        </p:grpSpPr>
        <p:sp>
          <p:nvSpPr>
            <p:cNvPr id="10" name="직사각형 9"/>
            <p:cNvSpPr/>
            <p:nvPr/>
          </p:nvSpPr>
          <p:spPr>
            <a:xfrm>
              <a:off x="195733" y="1484785"/>
              <a:ext cx="4851781" cy="3930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33" y="1484784"/>
              <a:ext cx="4851781" cy="3930044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5244840" y="3189390"/>
            <a:ext cx="3700627" cy="15880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24782" y="2564904"/>
            <a:ext cx="298030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빅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비주얼</a:t>
            </a:r>
            <a:r>
              <a:rPr lang="ko-KR" altLang="en-US" sz="1200" spc="-50" dirty="0" err="1">
                <a:solidFill>
                  <a:schemeClr val="bg1">
                    <a:lumMod val="65000"/>
                  </a:schemeClr>
                </a:solidFill>
              </a:rPr>
              <a:t>을</a:t>
            </a: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 통해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 모델</a:t>
            </a: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을 </a:t>
            </a: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효과적으로 </a:t>
            </a:r>
            <a:endParaRPr lang="en-US" altLang="ko-KR" sz="12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ko-KR" alt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홍보</a:t>
            </a:r>
            <a:r>
              <a:rPr lang="ko-KR" altLang="en-US" sz="1200" spc="-50" dirty="0">
                <a:solidFill>
                  <a:schemeClr val="bg1">
                    <a:lumMod val="65000"/>
                  </a:schemeClr>
                </a:solidFill>
              </a:rPr>
              <a:t>하고 있다</a:t>
            </a:r>
            <a:r>
              <a:rPr lang="en-US" altLang="ko-KR" sz="1200" spc="-5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spc="-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2081" y="20516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/>
                </a:solidFill>
                <a:ea typeface="나눔스퀘어" panose="020B0600000101010101" pitchFamily="50" charset="-127"/>
              </a:rPr>
              <a:t>01</a:t>
            </a:r>
            <a:endParaRPr lang="ko-KR" altLang="en-US" sz="2800" dirty="0">
              <a:solidFill>
                <a:schemeClr val="accent1"/>
              </a:solidFill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60" y="3228640"/>
            <a:ext cx="3653386" cy="150953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07527" y="3717032"/>
            <a:ext cx="4851780" cy="169779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527" y="1484784"/>
            <a:ext cx="4851780" cy="21602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86805" y="159326"/>
            <a:ext cx="2329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chemeClr val="tx2"/>
                </a:solidFill>
              </a:rPr>
              <a:t>Bench Marking _</a:t>
            </a:r>
            <a:endParaRPr lang="ko-KR" altLang="en-US" sz="22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82535" y="2795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자사홈페이지 장점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1457</Words>
  <Application>Microsoft Office PowerPoint</Application>
  <PresentationFormat>화면 슬라이드 쇼(4:3)</PresentationFormat>
  <Paragraphs>478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Arial</vt:lpstr>
      <vt:lpstr>나눔스퀘어</vt:lpstr>
      <vt:lpstr>Noto Sans CJK KR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tjoeun-602</dc:creator>
  <cp:lastModifiedBy>tjoeun-602</cp:lastModifiedBy>
  <cp:revision>532</cp:revision>
  <dcterms:created xsi:type="dcterms:W3CDTF">2020-08-17T06:39:03Z</dcterms:created>
  <dcterms:modified xsi:type="dcterms:W3CDTF">2020-09-15T00:53:40Z</dcterms:modified>
</cp:coreProperties>
</file>