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aleway ExtraBold"/>
      <p:bold r:id="rId21"/>
      <p:boldItalic r:id="rId22"/>
    </p:embeddedFont>
    <p:embeddedFont>
      <p:font typeface="Montserrat"/>
      <p:regular r:id="rId23"/>
      <p:bold r:id="rId24"/>
      <p:italic r:id="rId25"/>
      <p:boldItalic r:id="rId26"/>
    </p:embeddedFont>
    <p:embeddedFont>
      <p:font typeface="Raleway Light"/>
      <p:regular r:id="rId27"/>
      <p:bold r:id="rId28"/>
      <p:italic r:id="rId29"/>
      <p:boldItalic r:id="rId30"/>
    </p:embeddedFont>
    <p:embeddedFont>
      <p:font typeface="Lexend"/>
      <p:regular r:id="rId31"/>
      <p:bold r:id="rId32"/>
    </p:embeddedFont>
    <p:embeddedFont>
      <p:font typeface="Nanum Gothic"/>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895050-56F3-4EEE-ADB5-C2A625632AC0}">
  <a:tblStyle styleId="{DE895050-56F3-4EEE-ADB5-C2A625632A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4B152F-BD30-4079-AD18-F203B9100BF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ExtraBold-boldItalic.fntdata"/><Relationship Id="rId21" Type="http://schemas.openxmlformats.org/officeDocument/2006/relationships/font" Target="fonts/RalewayExtraBold-bold.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RalewayLight-bold.fntdata"/><Relationship Id="rId27" Type="http://schemas.openxmlformats.org/officeDocument/2006/relationships/font" Target="fonts/Raleway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regular.fntdata"/><Relationship Id="rId30" Type="http://schemas.openxmlformats.org/officeDocument/2006/relationships/font" Target="fonts/RalewayLight-boldItalic.fntdata"/><Relationship Id="rId11" Type="http://schemas.openxmlformats.org/officeDocument/2006/relationships/slide" Target="slides/slide6.xml"/><Relationship Id="rId33" Type="http://schemas.openxmlformats.org/officeDocument/2006/relationships/font" Target="fonts/NanumGothic-regular.fntdata"/><Relationship Id="rId10" Type="http://schemas.openxmlformats.org/officeDocument/2006/relationships/slide" Target="slides/slide5.xml"/><Relationship Id="rId32" Type="http://schemas.openxmlformats.org/officeDocument/2006/relationships/font" Target="fonts/Lexe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anumGothic-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2d27de7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2d27de7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4064223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4064223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417df97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417df97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417df97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417df97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2d27de7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2d27de7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2d27de7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2d27de7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2d27de78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2d27de78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417df97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417df97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2d27de7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2d27de7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417df97e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417df97e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lnk">
  <p:cSld name="CUSTOM">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Clr>
                <a:schemeClr val="dk1"/>
              </a:buClr>
              <a:buSzPts val="3000"/>
              <a:buChar char="●"/>
              <a:defRPr i="1" sz="3000">
                <a:solidFill>
                  <a:schemeClr val="dk1"/>
                </a:solidFill>
              </a:defRPr>
            </a:lvl1pPr>
            <a:lvl2pPr indent="-419100" lvl="1" marL="914400" rtl="0" algn="ctr">
              <a:spcBef>
                <a:spcPts val="0"/>
              </a:spcBef>
              <a:spcAft>
                <a:spcPts val="0"/>
              </a:spcAft>
              <a:buClr>
                <a:schemeClr val="dk1"/>
              </a:buClr>
              <a:buSzPts val="3000"/>
              <a:buChar char="○"/>
              <a:defRPr i="1" sz="3000">
                <a:solidFill>
                  <a:schemeClr val="dk1"/>
                </a:solidFill>
              </a:defRPr>
            </a:lvl2pPr>
            <a:lvl3pPr indent="-419100" lvl="2" marL="1371600" rtl="0" algn="ctr">
              <a:spcBef>
                <a:spcPts val="0"/>
              </a:spcBef>
              <a:spcAft>
                <a:spcPts val="0"/>
              </a:spcAft>
              <a:buClr>
                <a:schemeClr val="dk1"/>
              </a:buClr>
              <a:buSzPts val="3000"/>
              <a:buChar char="■"/>
              <a:defRPr i="1" sz="3000">
                <a:solidFill>
                  <a:schemeClr val="dk1"/>
                </a:solidFill>
              </a:defRPr>
            </a:lvl3pPr>
            <a:lvl4pPr indent="-419100" lvl="3" marL="1828800" rtl="0" algn="ctr">
              <a:spcBef>
                <a:spcPts val="0"/>
              </a:spcBef>
              <a:spcAft>
                <a:spcPts val="0"/>
              </a:spcAft>
              <a:buClr>
                <a:schemeClr val="dk1"/>
              </a:buClr>
              <a:buSzPts val="3000"/>
              <a:buChar char="●"/>
              <a:defRPr i="1" sz="3000">
                <a:solidFill>
                  <a:schemeClr val="dk1"/>
                </a:solidFill>
              </a:defRPr>
            </a:lvl4pPr>
            <a:lvl5pPr indent="-419100" lvl="4" marL="2286000" rtl="0" algn="ctr">
              <a:spcBef>
                <a:spcPts val="0"/>
              </a:spcBef>
              <a:spcAft>
                <a:spcPts val="0"/>
              </a:spcAft>
              <a:buClr>
                <a:schemeClr val="dk1"/>
              </a:buClr>
              <a:buSzPts val="3000"/>
              <a:buChar char="○"/>
              <a:defRPr i="1" sz="3000">
                <a:solidFill>
                  <a:schemeClr val="dk1"/>
                </a:solidFill>
              </a:defRPr>
            </a:lvl5pPr>
            <a:lvl6pPr indent="-419100" lvl="5" marL="2743200" rtl="0" algn="ctr">
              <a:spcBef>
                <a:spcPts val="0"/>
              </a:spcBef>
              <a:spcAft>
                <a:spcPts val="0"/>
              </a:spcAft>
              <a:buClr>
                <a:schemeClr val="dk1"/>
              </a:buClr>
              <a:buSzPts val="3000"/>
              <a:buChar char="■"/>
              <a:defRPr i="1" sz="3000">
                <a:solidFill>
                  <a:schemeClr val="dk1"/>
                </a:solidFill>
              </a:defRPr>
            </a:lvl6pPr>
            <a:lvl7pPr indent="-419100" lvl="6" marL="3200400" rtl="0" algn="ctr">
              <a:spcBef>
                <a:spcPts val="0"/>
              </a:spcBef>
              <a:spcAft>
                <a:spcPts val="0"/>
              </a:spcAft>
              <a:buClr>
                <a:schemeClr val="dk1"/>
              </a:buClr>
              <a:buSzPts val="3000"/>
              <a:buChar char="●"/>
              <a:defRPr i="1" sz="3000">
                <a:solidFill>
                  <a:schemeClr val="dk1"/>
                </a:solidFill>
              </a:defRPr>
            </a:lvl7pPr>
            <a:lvl8pPr indent="-419100" lvl="7" marL="3657600" rtl="0" algn="ctr">
              <a:spcBef>
                <a:spcPts val="0"/>
              </a:spcBef>
              <a:spcAft>
                <a:spcPts val="0"/>
              </a:spcAft>
              <a:buClr>
                <a:schemeClr val="dk1"/>
              </a:buClr>
              <a:buSzPts val="3000"/>
              <a:buChar char="○"/>
              <a:defRPr i="1" sz="3000">
                <a:solidFill>
                  <a:schemeClr val="dk1"/>
                </a:solidFill>
              </a:defRPr>
            </a:lvl8pPr>
            <a:lvl9pPr indent="-419100" lvl="8" marL="4114800" rtl="0" algn="ctr">
              <a:spcBef>
                <a:spcPts val="0"/>
              </a:spcBef>
              <a:spcAft>
                <a:spcPts val="0"/>
              </a:spcAft>
              <a:buClr>
                <a:schemeClr val="dk1"/>
              </a:buClr>
              <a:buSzPts val="3000"/>
              <a:buChar char="■"/>
              <a:defRPr i="1" sz="3000">
                <a:solidFill>
                  <a:schemeClr val="dk1"/>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chemeClr val="dk1"/>
                </a:solidFill>
                <a:latin typeface="Raleway"/>
                <a:ea typeface="Raleway"/>
                <a:cs typeface="Raleway"/>
                <a:sym typeface="Raleway"/>
              </a:rPr>
              <a:t>“</a:t>
            </a:r>
            <a:endParaRPr b="1" sz="12000">
              <a:solidFill>
                <a:schemeClr val="dk1"/>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B600"/>
              </a:buClr>
              <a:buSzPts val="1800"/>
              <a:buChar char="●"/>
              <a:defRPr/>
            </a:lvl1pPr>
            <a:lvl2pPr indent="-342900" lvl="1" marL="914400" rtl="0">
              <a:spcBef>
                <a:spcPts val="0"/>
              </a:spcBef>
              <a:spcAft>
                <a:spcPts val="0"/>
              </a:spcAft>
              <a:buClr>
                <a:srgbClr val="FFB600"/>
              </a:buClr>
              <a:buSzPts val="1800"/>
              <a:buChar char="○"/>
              <a:defRPr/>
            </a:lvl2pPr>
            <a:lvl3pPr indent="-342900" lvl="2" marL="1371600" rtl="0">
              <a:spcBef>
                <a:spcPts val="0"/>
              </a:spcBef>
              <a:spcAft>
                <a:spcPts val="0"/>
              </a:spcAft>
              <a:buClr>
                <a:srgbClr val="FFB600"/>
              </a:buClr>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solidFill>
                  <a:srgbClr val="FFB600"/>
                </a:solidFill>
              </a:defRPr>
            </a:lvl1pPr>
            <a:lvl2pPr lvl="1" rtl="0">
              <a:buNone/>
              <a:defRPr>
                <a:solidFill>
                  <a:srgbClr val="FFB600"/>
                </a:solidFill>
              </a:defRPr>
            </a:lvl2pPr>
            <a:lvl3pPr lvl="2" rtl="0">
              <a:buNone/>
              <a:defRPr>
                <a:solidFill>
                  <a:srgbClr val="FFB600"/>
                </a:solidFill>
              </a:defRPr>
            </a:lvl3pPr>
            <a:lvl4pPr lvl="3" rtl="0">
              <a:buNone/>
              <a:defRPr>
                <a:solidFill>
                  <a:srgbClr val="FFB600"/>
                </a:solidFill>
              </a:defRPr>
            </a:lvl4pPr>
            <a:lvl5pPr lvl="4" rtl="0">
              <a:buNone/>
              <a:defRPr>
                <a:solidFill>
                  <a:srgbClr val="FFB600"/>
                </a:solidFill>
              </a:defRPr>
            </a:lvl5pPr>
            <a:lvl6pPr lvl="5" rtl="0">
              <a:buNone/>
              <a:defRPr>
                <a:solidFill>
                  <a:srgbClr val="FFB600"/>
                </a:solidFill>
              </a:defRPr>
            </a:lvl6pPr>
            <a:lvl7pPr lvl="6" rtl="0">
              <a:buNone/>
              <a:defRPr>
                <a:solidFill>
                  <a:srgbClr val="FFB600"/>
                </a:solidFill>
              </a:defRPr>
            </a:lvl7pPr>
            <a:lvl8pPr lvl="7" rtl="0">
              <a:buNone/>
              <a:defRPr>
                <a:solidFill>
                  <a:srgbClr val="FFB600"/>
                </a:solidFill>
              </a:defRPr>
            </a:lvl8pPr>
            <a:lvl9pPr lvl="8" rtl="0">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ompact">
  <p:cSld name="TITLE_ONLY_1">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922000" y="815575"/>
            <a:ext cx="7287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50" name="Google Shape;50;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indent="-342900" lvl="1" marL="914400" rtl="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indent="-342900" lvl="2" marL="1371600" rtl="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indent="-342900" lvl="3" marL="18288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indent="-342900" lvl="4" marL="22860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indent="-342900" lvl="5" marL="27432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indent="-342900" lvl="6" marL="32004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indent="-342900" lvl="7" marL="36576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indent="-342900" lvl="8" marL="4114800" rtl="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rtl="0" algn="ctr">
              <a:buNone/>
              <a:defRPr sz="1300">
                <a:solidFill>
                  <a:schemeClr val="accent1"/>
                </a:solidFill>
                <a:latin typeface="Raleway ExtraBold"/>
                <a:ea typeface="Raleway ExtraBold"/>
                <a:cs typeface="Raleway ExtraBold"/>
                <a:sym typeface="Raleway ExtraBold"/>
              </a:defRPr>
            </a:lvl1pPr>
            <a:lvl2pPr lvl="1" rtl="0" algn="ctr">
              <a:buNone/>
              <a:defRPr sz="1300">
                <a:solidFill>
                  <a:schemeClr val="accent1"/>
                </a:solidFill>
                <a:latin typeface="Raleway ExtraBold"/>
                <a:ea typeface="Raleway ExtraBold"/>
                <a:cs typeface="Raleway ExtraBold"/>
                <a:sym typeface="Raleway ExtraBold"/>
              </a:defRPr>
            </a:lvl2pPr>
            <a:lvl3pPr lvl="2" rtl="0" algn="ctr">
              <a:buNone/>
              <a:defRPr sz="1300">
                <a:solidFill>
                  <a:schemeClr val="accent1"/>
                </a:solidFill>
                <a:latin typeface="Raleway ExtraBold"/>
                <a:ea typeface="Raleway ExtraBold"/>
                <a:cs typeface="Raleway ExtraBold"/>
                <a:sym typeface="Raleway ExtraBold"/>
              </a:defRPr>
            </a:lvl3pPr>
            <a:lvl4pPr lvl="3" rtl="0" algn="ctr">
              <a:buNone/>
              <a:defRPr sz="1300">
                <a:solidFill>
                  <a:schemeClr val="accent1"/>
                </a:solidFill>
                <a:latin typeface="Raleway ExtraBold"/>
                <a:ea typeface="Raleway ExtraBold"/>
                <a:cs typeface="Raleway ExtraBold"/>
                <a:sym typeface="Raleway ExtraBold"/>
              </a:defRPr>
            </a:lvl4pPr>
            <a:lvl5pPr lvl="4" rtl="0" algn="ctr">
              <a:buNone/>
              <a:defRPr sz="1300">
                <a:solidFill>
                  <a:schemeClr val="accent1"/>
                </a:solidFill>
                <a:latin typeface="Raleway ExtraBold"/>
                <a:ea typeface="Raleway ExtraBold"/>
                <a:cs typeface="Raleway ExtraBold"/>
                <a:sym typeface="Raleway ExtraBold"/>
              </a:defRPr>
            </a:lvl5pPr>
            <a:lvl6pPr lvl="5" rtl="0" algn="ctr">
              <a:buNone/>
              <a:defRPr sz="1300">
                <a:solidFill>
                  <a:schemeClr val="accent1"/>
                </a:solidFill>
                <a:latin typeface="Raleway ExtraBold"/>
                <a:ea typeface="Raleway ExtraBold"/>
                <a:cs typeface="Raleway ExtraBold"/>
                <a:sym typeface="Raleway ExtraBold"/>
              </a:defRPr>
            </a:lvl6pPr>
            <a:lvl7pPr lvl="6" rtl="0" algn="ctr">
              <a:buNone/>
              <a:defRPr sz="1300">
                <a:solidFill>
                  <a:schemeClr val="accent1"/>
                </a:solidFill>
                <a:latin typeface="Raleway ExtraBold"/>
                <a:ea typeface="Raleway ExtraBold"/>
                <a:cs typeface="Raleway ExtraBold"/>
                <a:sym typeface="Raleway ExtraBold"/>
              </a:defRPr>
            </a:lvl7pPr>
            <a:lvl8pPr lvl="7" rtl="0" algn="ctr">
              <a:buNone/>
              <a:defRPr sz="1300">
                <a:solidFill>
                  <a:schemeClr val="accent1"/>
                </a:solidFill>
                <a:latin typeface="Raleway ExtraBold"/>
                <a:ea typeface="Raleway ExtraBold"/>
                <a:cs typeface="Raleway ExtraBold"/>
                <a:sym typeface="Raleway ExtraBold"/>
              </a:defRPr>
            </a:lvl8pPr>
            <a:lvl9pPr lvl="8" rtl="0" algn="ctr">
              <a:buNone/>
              <a:defRPr sz="1300">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docs.google.com/document/d/1GykRNiFnaXppGim_qSlXaDyYhLHdxp6i7-V2BJVhMIE/edit?tab=t.0#heading=h.rxatnlld7sp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public.tableau.com/app/profile/naresh.suglani/viz/VisualisingSurveyDataLikertChartNPS/LikertSca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ublic.tableau.com/app/profile/naresh.suglani/viz/VisualisingSurveyDataLikertChartNPS/LikertSca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yellow.ai/id/blog/net-promoter-s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628650" y="1605994"/>
            <a:ext cx="7772400" cy="16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NPS </a:t>
            </a:r>
            <a:r>
              <a:rPr b="1" lang="en">
                <a:latin typeface="Lexend"/>
                <a:ea typeface="Lexend"/>
                <a:cs typeface="Lexend"/>
                <a:sym typeface="Lexend"/>
              </a:rPr>
              <a:t>Analysis</a:t>
            </a:r>
            <a:r>
              <a:rPr lang="en"/>
              <a:t> OverU Hotel</a:t>
            </a:r>
            <a:endParaRPr/>
          </a:p>
        </p:txBody>
      </p:sp>
      <p:sp>
        <p:nvSpPr>
          <p:cNvPr id="64" name="Google Shape;64;p14"/>
          <p:cNvSpPr txBox="1"/>
          <p:nvPr/>
        </p:nvSpPr>
        <p:spPr>
          <a:xfrm>
            <a:off x="717275" y="3538525"/>
            <a:ext cx="548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Light"/>
                <a:ea typeface="Raleway Light"/>
                <a:cs typeface="Raleway Light"/>
                <a:sym typeface="Raleway Light"/>
              </a:rPr>
              <a:t>Gustry Ratna Sari Sidabalok - Team 5</a:t>
            </a:r>
            <a:endParaRPr sz="1800">
              <a:solidFill>
                <a:schemeClr val="dk2"/>
              </a:solidFill>
              <a:latin typeface="Raleway Light"/>
              <a:ea typeface="Raleway Light"/>
              <a:cs typeface="Raleway Light"/>
              <a:sym typeface="Raleway Light"/>
            </a:endParaRPr>
          </a:p>
        </p:txBody>
      </p:sp>
      <p:sp>
        <p:nvSpPr>
          <p:cNvPr id="65" name="Google Shape;65;p14"/>
          <p:cNvSpPr txBox="1"/>
          <p:nvPr/>
        </p:nvSpPr>
        <p:spPr>
          <a:xfrm>
            <a:off x="717275" y="3138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Intermediate Assignment 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177" name="Google Shape;177;p23"/>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Hypotheses</a:t>
            </a:r>
            <a:endParaRPr sz="3600"/>
          </a:p>
        </p:txBody>
      </p:sp>
      <p:graphicFrame>
        <p:nvGraphicFramePr>
          <p:cNvPr id="178" name="Google Shape;178;p23"/>
          <p:cNvGraphicFramePr/>
          <p:nvPr/>
        </p:nvGraphicFramePr>
        <p:xfrm>
          <a:off x="236075" y="1430850"/>
          <a:ext cx="3000000" cy="3000000"/>
        </p:xfrm>
        <a:graphic>
          <a:graphicData uri="http://schemas.openxmlformats.org/drawingml/2006/table">
            <a:tbl>
              <a:tblPr>
                <a:noFill/>
                <a:tableStyleId>{DE895050-56F3-4EEE-ADB5-C2A625632AC0}</a:tableStyleId>
              </a:tblPr>
              <a:tblGrid>
                <a:gridCol w="1506425"/>
                <a:gridCol w="5434325"/>
                <a:gridCol w="1528075"/>
              </a:tblGrid>
              <a:tr h="349325">
                <a:tc>
                  <a:txBody>
                    <a:bodyPr/>
                    <a:lstStyle/>
                    <a:p>
                      <a:pPr indent="0" lvl="0" marL="0" rtl="0" algn="l">
                        <a:spcBef>
                          <a:spcPts val="0"/>
                        </a:spcBef>
                        <a:spcAft>
                          <a:spcPts val="0"/>
                        </a:spcAft>
                        <a:buNone/>
                      </a:pPr>
                      <a:r>
                        <a:rPr b="1" lang="en" sz="1000">
                          <a:latin typeface="Nanum Gothic"/>
                          <a:ea typeface="Nanum Gothic"/>
                          <a:cs typeface="Nanum Gothic"/>
                          <a:sym typeface="Nanum Gothic"/>
                        </a:rPr>
                        <a:t>Root Causes</a:t>
                      </a:r>
                      <a:endParaRPr b="1" sz="1000">
                        <a:latin typeface="Nanum Gothic"/>
                        <a:ea typeface="Nanum Gothic"/>
                        <a:cs typeface="Nanum Gothic"/>
                        <a:sym typeface="Nanum Gothic"/>
                      </a:endParaRPr>
                    </a:p>
                  </a:txBody>
                  <a:tcPr marT="91425" marB="91425" marR="91425" marL="91425">
                    <a:solidFill>
                      <a:srgbClr val="FFB600"/>
                    </a:solidFill>
                  </a:tcPr>
                </a:tc>
                <a:tc>
                  <a:txBody>
                    <a:bodyPr/>
                    <a:lstStyle/>
                    <a:p>
                      <a:pPr indent="0" lvl="0" marL="0" rtl="0" algn="l">
                        <a:spcBef>
                          <a:spcPts val="0"/>
                        </a:spcBef>
                        <a:spcAft>
                          <a:spcPts val="0"/>
                        </a:spcAft>
                        <a:buNone/>
                      </a:pPr>
                      <a:r>
                        <a:rPr b="1" lang="en" sz="1000">
                          <a:latin typeface="Nanum Gothic"/>
                          <a:ea typeface="Nanum Gothic"/>
                          <a:cs typeface="Nanum Gothic"/>
                          <a:sym typeface="Nanum Gothic"/>
                        </a:rPr>
                        <a:t>Hypotheses</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Nanum Gothic"/>
                        <a:ea typeface="Nanum Gothic"/>
                        <a:cs typeface="Nanum Gothic"/>
                        <a:sym typeface="Nanum Gothic"/>
                      </a:endParaRPr>
                    </a:p>
                  </a:txBody>
                  <a:tcPr marT="91425" marB="91425" marR="91425" marL="91425">
                    <a:solidFill>
                      <a:srgbClr val="FFB600"/>
                    </a:solidFill>
                  </a:tcPr>
                </a:tc>
                <a:tc>
                  <a:txBody>
                    <a:bodyPr/>
                    <a:lstStyle/>
                    <a:p>
                      <a:pPr indent="0" lvl="0" marL="0" rtl="0" algn="l">
                        <a:spcBef>
                          <a:spcPts val="0"/>
                        </a:spcBef>
                        <a:spcAft>
                          <a:spcPts val="0"/>
                        </a:spcAft>
                        <a:buNone/>
                      </a:pPr>
                      <a:r>
                        <a:rPr b="1" lang="en" sz="1000">
                          <a:latin typeface="Nanum Gothic"/>
                          <a:ea typeface="Nanum Gothic"/>
                          <a:cs typeface="Nanum Gothic"/>
                          <a:sym typeface="Nanum Gothic"/>
                        </a:rPr>
                        <a:t>Prioritization</a:t>
                      </a:r>
                      <a:endParaRPr b="1" sz="1000">
                        <a:latin typeface="Nanum Gothic"/>
                        <a:ea typeface="Nanum Gothic"/>
                        <a:cs typeface="Nanum Gothic"/>
                        <a:sym typeface="Nanum Gothic"/>
                      </a:endParaRPr>
                    </a:p>
                  </a:txBody>
                  <a:tcPr marT="91425" marB="91425" marR="91425" marL="91425">
                    <a:solidFill>
                      <a:srgbClr val="FFB600"/>
                    </a:solidFill>
                  </a:tcPr>
                </a:tc>
              </a:tr>
              <a:tr h="483625">
                <a:tc rowSpan="2">
                  <a:txBody>
                    <a:bodyPr/>
                    <a:lstStyle/>
                    <a:p>
                      <a:pPr indent="0" lvl="0" marL="0" rtl="0" algn="l">
                        <a:spcBef>
                          <a:spcPts val="0"/>
                        </a:spcBef>
                        <a:spcAft>
                          <a:spcPts val="0"/>
                        </a:spcAft>
                        <a:buNone/>
                      </a:pPr>
                      <a:r>
                        <a:rPr lang="en" sz="1000">
                          <a:solidFill>
                            <a:srgbClr val="3D3D3D"/>
                          </a:solidFill>
                          <a:latin typeface="Nanum Gothic"/>
                          <a:ea typeface="Nanum Gothic"/>
                          <a:cs typeface="Nanum Gothic"/>
                          <a:sym typeface="Nanum Gothic"/>
                        </a:rPr>
                        <a:t>Low Timeliness of Staff Score</a:t>
                      </a:r>
                      <a:endParaRPr sz="1000">
                        <a:solidFill>
                          <a:srgbClr val="3D3D3D"/>
                        </a:solidFill>
                        <a:latin typeface="Nanum Gothic"/>
                        <a:ea typeface="Nanum Gothic"/>
                        <a:cs typeface="Nanum Gothic"/>
                        <a:sym typeface="Nanum Gothic"/>
                      </a:endParaRPr>
                    </a:p>
                  </a:txBody>
                  <a:tcPr marT="91425" marB="91425" marR="91425" marL="91425"/>
                </a:tc>
                <a:tc rowSpan="2">
                  <a:txBody>
                    <a:bodyPr/>
                    <a:lstStyle/>
                    <a:p>
                      <a:pPr indent="0" lvl="0" marL="0" rtl="0" algn="l">
                        <a:spcBef>
                          <a:spcPts val="0"/>
                        </a:spcBef>
                        <a:spcAft>
                          <a:spcPts val="0"/>
                        </a:spcAft>
                        <a:buNone/>
                      </a:pPr>
                      <a:r>
                        <a:rPr lang="en" sz="1000">
                          <a:latin typeface="Montserrat"/>
                          <a:ea typeface="Montserrat"/>
                          <a:cs typeface="Montserrat"/>
                          <a:sym typeface="Montserrat"/>
                        </a:rPr>
                        <a:t>If the staff take longer to respond to guest requests, the customers will feel ignored and unsatisfied, leading to a lower NPS</a:t>
                      </a:r>
                      <a:endParaRPr sz="1000">
                        <a:latin typeface="Montserrat"/>
                        <a:ea typeface="Montserrat"/>
                        <a:cs typeface="Montserrat"/>
                        <a:sym typeface="Montserrat"/>
                      </a:endParaRPr>
                    </a:p>
                  </a:txBody>
                  <a:tcPr marT="91425" marB="91425" marR="91425" marL="91425"/>
                </a:tc>
                <a:tc rowSpan="2">
                  <a:txBody>
                    <a:bodyPr/>
                    <a:lstStyle/>
                    <a:p>
                      <a:pPr indent="0" lvl="0" marL="0" rtl="0" algn="l">
                        <a:spcBef>
                          <a:spcPts val="0"/>
                        </a:spcBef>
                        <a:spcAft>
                          <a:spcPts val="0"/>
                        </a:spcAft>
                        <a:buNone/>
                      </a:pPr>
                      <a:r>
                        <a:rPr lang="en" sz="1000">
                          <a:latin typeface="Nanum Gothic"/>
                          <a:ea typeface="Nanum Gothic"/>
                          <a:cs typeface="Nanum Gothic"/>
                          <a:sym typeface="Nanum Gothic"/>
                        </a:rPr>
                        <a:t>High</a:t>
                      </a:r>
                      <a:endParaRPr sz="1000">
                        <a:latin typeface="Nanum Gothic"/>
                        <a:ea typeface="Nanum Gothic"/>
                        <a:cs typeface="Nanum Gothic"/>
                        <a:sym typeface="Nanum Gothic"/>
                      </a:endParaRPr>
                    </a:p>
                  </a:txBody>
                  <a:tcPr marT="91425" marB="91425" marR="91425" marL="91425"/>
                </a:tc>
              </a:tr>
              <a:tr h="100000">
                <a:tc vMerge="1"/>
                <a:tc vMerge="1"/>
                <a:tc vMerge="1"/>
              </a:tr>
              <a:tr h="437975">
                <a:tc>
                  <a:txBody>
                    <a:bodyPr/>
                    <a:lstStyle/>
                    <a:p>
                      <a:pPr indent="0" lvl="0" marL="0" rtl="0" algn="l">
                        <a:spcBef>
                          <a:spcPts val="0"/>
                        </a:spcBef>
                        <a:spcAft>
                          <a:spcPts val="0"/>
                        </a:spcAft>
                        <a:buNone/>
                      </a:pPr>
                      <a:r>
                        <a:rPr lang="en" sz="1000">
                          <a:solidFill>
                            <a:srgbClr val="3D3D3D"/>
                          </a:solidFill>
                          <a:latin typeface="Nanum Gothic"/>
                          <a:ea typeface="Nanum Gothic"/>
                          <a:cs typeface="Nanum Gothic"/>
                          <a:sym typeface="Nanum Gothic"/>
                        </a:rPr>
                        <a:t>Low Friendliness of Staff’s Score</a:t>
                      </a:r>
                      <a:endParaRPr sz="1000">
                        <a:solidFill>
                          <a:srgbClr val="3D3D3D"/>
                        </a:solidFill>
                        <a:latin typeface="Nanum Gothic"/>
                        <a:ea typeface="Nanum Gothic"/>
                        <a:cs typeface="Nanum Gothic"/>
                        <a:sym typeface="Nanum Gothic"/>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If the staff's friendliness is low, guests will feel unwelcome and unsatisfied with the service, which can lead to a lower NPS</a:t>
                      </a:r>
                      <a:endParaRPr sz="1000">
                        <a:latin typeface="Nanum Gothic"/>
                        <a:ea typeface="Nanum Gothic"/>
                        <a:cs typeface="Nanum Gothic"/>
                        <a:sym typeface="Nanum Gothic"/>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Very High</a:t>
                      </a:r>
                      <a:endParaRPr sz="1000">
                        <a:latin typeface="Nanum Gothic"/>
                        <a:ea typeface="Nanum Gothic"/>
                        <a:cs typeface="Nanum Gothic"/>
                        <a:sym typeface="Nanum Gothic"/>
                      </a:endParaRPr>
                    </a:p>
                  </a:txBody>
                  <a:tcPr marT="91425" marB="91425" marR="91425" marL="91425">
                    <a:lnB cap="flat" cmpd="sng" w="9525">
                      <a:solidFill>
                        <a:srgbClr val="9E9E9E"/>
                      </a:solidFill>
                      <a:prstDash val="solid"/>
                      <a:round/>
                      <a:headEnd len="sm" w="sm" type="none"/>
                      <a:tailEnd len="sm" w="sm" type="none"/>
                    </a:lnB>
                  </a:tcPr>
                </a:tc>
              </a:tr>
              <a:tr h="349325">
                <a:tc>
                  <a:txBody>
                    <a:bodyPr/>
                    <a:lstStyle/>
                    <a:p>
                      <a:pPr indent="0" lvl="0" marL="0" rtl="0" algn="l">
                        <a:spcBef>
                          <a:spcPts val="0"/>
                        </a:spcBef>
                        <a:spcAft>
                          <a:spcPts val="0"/>
                        </a:spcAft>
                        <a:buNone/>
                      </a:pPr>
                      <a:r>
                        <a:rPr lang="en" sz="1000">
                          <a:solidFill>
                            <a:srgbClr val="3D3D3D"/>
                          </a:solidFill>
                          <a:latin typeface="Nanum Gothic"/>
                          <a:ea typeface="Nanum Gothic"/>
                          <a:cs typeface="Nanum Gothic"/>
                          <a:sym typeface="Nanum Gothic"/>
                        </a:rPr>
                        <a:t>Low Friendliness of Staff’s Score</a:t>
                      </a:r>
                      <a:endParaRPr sz="1000">
                        <a:solidFill>
                          <a:srgbClr val="3D3D3D"/>
                        </a:solidFill>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If check-in takes more than 5 minutes and checkout exceeds 3 minutes, the guest's first impression will suffer, significantly reducing satisfaction and leading to lower NPS scores.</a:t>
                      </a:r>
                      <a:endParaRPr sz="1000">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Very High</a:t>
                      </a:r>
                      <a:endParaRPr sz="1000">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325">
                <a:tc>
                  <a:txBody>
                    <a:bodyPr/>
                    <a:lstStyle/>
                    <a:p>
                      <a:pPr indent="0" lvl="0" marL="0" rtl="0" algn="l">
                        <a:spcBef>
                          <a:spcPts val="0"/>
                        </a:spcBef>
                        <a:spcAft>
                          <a:spcPts val="0"/>
                        </a:spcAft>
                        <a:buNone/>
                      </a:pPr>
                      <a:r>
                        <a:rPr lang="en" sz="1000">
                          <a:solidFill>
                            <a:srgbClr val="3D3D3D"/>
                          </a:solidFill>
                          <a:latin typeface="Nanum Gothic"/>
                          <a:ea typeface="Nanum Gothic"/>
                          <a:cs typeface="Nanum Gothic"/>
                          <a:sym typeface="Nanum Gothic"/>
                        </a:rPr>
                        <a:t>Bad Interior and Visual Design and Room</a:t>
                      </a:r>
                      <a:endParaRPr sz="1000">
                        <a:solidFill>
                          <a:srgbClr val="3D3D3D"/>
                        </a:solidFill>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If the room design outdated or lacks cohesive design elements, it will reduce satisfaction and lower the NPS</a:t>
                      </a:r>
                      <a:endParaRPr sz="1000">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anum Gothic"/>
                          <a:ea typeface="Nanum Gothic"/>
                          <a:cs typeface="Nanum Gothic"/>
                          <a:sym typeface="Nanum Gothic"/>
                        </a:rPr>
                        <a:t>Mid</a:t>
                      </a:r>
                      <a:endParaRPr sz="1000">
                        <a:latin typeface="Nanum Gothic"/>
                        <a:ea typeface="Nanum Gothic"/>
                        <a:cs typeface="Nanum Gothic"/>
                        <a:sym typeface="Nanum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9" name="Google Shape;179;p23"/>
          <p:cNvGraphicFramePr/>
          <p:nvPr/>
        </p:nvGraphicFramePr>
        <p:xfrm>
          <a:off x="152400" y="1524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80" name="Google Shape;180;p23"/>
          <p:cNvGraphicFramePr/>
          <p:nvPr/>
        </p:nvGraphicFramePr>
        <p:xfrm>
          <a:off x="304800" y="3048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81" name="Google Shape;181;p23"/>
          <p:cNvGraphicFramePr/>
          <p:nvPr/>
        </p:nvGraphicFramePr>
        <p:xfrm>
          <a:off x="457200" y="4572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2" name="Google Shape;182;p23"/>
          <p:cNvSpPr txBox="1"/>
          <p:nvPr/>
        </p:nvSpPr>
        <p:spPr>
          <a:xfrm>
            <a:off x="1812400" y="4140800"/>
            <a:ext cx="6892500" cy="35400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Raleway Light"/>
                <a:ea typeface="Raleway Light"/>
                <a:cs typeface="Raleway Light"/>
                <a:sym typeface="Raleway Light"/>
              </a:rPr>
              <a:t>Note: The priority is based on the rates from the lowest to the highest as shown on the  </a:t>
            </a:r>
            <a:r>
              <a:rPr lang="en" sz="1100" u="sng">
                <a:solidFill>
                  <a:schemeClr val="hlink"/>
                </a:solidFill>
                <a:latin typeface="Raleway Light"/>
                <a:ea typeface="Raleway Light"/>
                <a:cs typeface="Raleway Light"/>
                <a:sym typeface="Raleway Light"/>
                <a:hlinkClick r:id="rId3"/>
              </a:rPr>
              <a:t>Dashboard</a:t>
            </a:r>
            <a:endParaRPr sz="1100">
              <a:solidFill>
                <a:schemeClr val="dk1"/>
              </a:solidFill>
              <a:latin typeface="Raleway Light"/>
              <a:ea typeface="Raleway Light"/>
              <a:cs typeface="Raleway Light"/>
              <a:sym typeface="Raleway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188" name="Google Shape;188;p24"/>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Metrics</a:t>
            </a:r>
            <a:endParaRPr sz="3600"/>
          </a:p>
        </p:txBody>
      </p:sp>
      <p:sp>
        <p:nvSpPr>
          <p:cNvPr id="189" name="Google Shape;189;p24"/>
          <p:cNvSpPr txBox="1"/>
          <p:nvPr/>
        </p:nvSpPr>
        <p:spPr>
          <a:xfrm>
            <a:off x="152400" y="1074150"/>
            <a:ext cx="51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aleway"/>
                <a:ea typeface="Raleway"/>
                <a:cs typeface="Raleway"/>
                <a:sym typeface="Raleway"/>
              </a:rPr>
              <a:t>Provide </a:t>
            </a:r>
            <a:r>
              <a:rPr b="1" i="1" lang="en">
                <a:latin typeface="Raleway"/>
                <a:ea typeface="Raleway"/>
                <a:cs typeface="Raleway"/>
                <a:sym typeface="Raleway"/>
              </a:rPr>
              <a:t>3</a:t>
            </a:r>
            <a:r>
              <a:rPr i="1" lang="en">
                <a:latin typeface="Raleway"/>
                <a:ea typeface="Raleway"/>
                <a:cs typeface="Raleway"/>
                <a:sym typeface="Raleway"/>
              </a:rPr>
              <a:t> </a:t>
            </a:r>
            <a:r>
              <a:rPr b="1" i="1" lang="en">
                <a:latin typeface="Raleway"/>
                <a:ea typeface="Raleway"/>
                <a:cs typeface="Raleway"/>
                <a:sym typeface="Raleway"/>
              </a:rPr>
              <a:t>actionable </a:t>
            </a:r>
            <a:r>
              <a:rPr i="1" lang="en">
                <a:latin typeface="Raleway"/>
                <a:ea typeface="Raleway"/>
                <a:cs typeface="Raleway"/>
                <a:sym typeface="Raleway"/>
              </a:rPr>
              <a:t>metrics with rational </a:t>
            </a:r>
            <a:r>
              <a:rPr b="1" i="1" lang="en">
                <a:latin typeface="Raleway"/>
                <a:ea typeface="Raleway"/>
                <a:cs typeface="Raleway"/>
                <a:sym typeface="Raleway"/>
              </a:rPr>
              <a:t>reason </a:t>
            </a:r>
            <a:r>
              <a:rPr i="1" lang="en">
                <a:latin typeface="Raleway"/>
                <a:ea typeface="Raleway"/>
                <a:cs typeface="Raleway"/>
                <a:sym typeface="Raleway"/>
              </a:rPr>
              <a:t>and clear </a:t>
            </a:r>
            <a:endParaRPr i="1">
              <a:latin typeface="Raleway"/>
              <a:ea typeface="Raleway"/>
              <a:cs typeface="Raleway"/>
              <a:sym typeface="Raleway"/>
            </a:endParaRPr>
          </a:p>
        </p:txBody>
      </p:sp>
      <p:graphicFrame>
        <p:nvGraphicFramePr>
          <p:cNvPr id="190" name="Google Shape;190;p24"/>
          <p:cNvGraphicFramePr/>
          <p:nvPr/>
        </p:nvGraphicFramePr>
        <p:xfrm>
          <a:off x="76175" y="1615200"/>
          <a:ext cx="3000000" cy="3000000"/>
        </p:xfrm>
        <a:graphic>
          <a:graphicData uri="http://schemas.openxmlformats.org/drawingml/2006/table">
            <a:tbl>
              <a:tblPr>
                <a:noFill/>
                <a:tableStyleId>{DE895050-56F3-4EEE-ADB5-C2A625632AC0}</a:tableStyleId>
              </a:tblPr>
              <a:tblGrid>
                <a:gridCol w="3441525"/>
                <a:gridCol w="1947700"/>
                <a:gridCol w="3541625"/>
              </a:tblGrid>
              <a:tr h="380075">
                <a:tc>
                  <a:txBody>
                    <a:bodyPr/>
                    <a:lstStyle/>
                    <a:p>
                      <a:pPr indent="0" lvl="0" marL="0" rtl="0" algn="l">
                        <a:spcBef>
                          <a:spcPts val="0"/>
                        </a:spcBef>
                        <a:spcAft>
                          <a:spcPts val="0"/>
                        </a:spcAft>
                        <a:buNone/>
                      </a:pPr>
                      <a:r>
                        <a:rPr b="1" lang="en" sz="1000">
                          <a:latin typeface="Montserrat"/>
                          <a:ea typeface="Montserrat"/>
                          <a:cs typeface="Montserrat"/>
                          <a:sym typeface="Montserrat"/>
                        </a:rPr>
                        <a:t>Prioritized Hypotheses</a:t>
                      </a:r>
                      <a:endParaRPr b="1" sz="1000">
                        <a:latin typeface="Montserrat"/>
                        <a:ea typeface="Montserrat"/>
                        <a:cs typeface="Montserrat"/>
                        <a:sym typeface="Montserrat"/>
                      </a:endParaRPr>
                    </a:p>
                  </a:txBody>
                  <a:tcPr marT="91425" marB="91425" marR="91425" marL="91425">
                    <a:solidFill>
                      <a:srgbClr val="FFB600"/>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Metrics</a:t>
                      </a:r>
                      <a:endParaRPr b="1" sz="1000">
                        <a:latin typeface="Montserrat"/>
                        <a:ea typeface="Montserrat"/>
                        <a:cs typeface="Montserrat"/>
                        <a:sym typeface="Montserrat"/>
                      </a:endParaRPr>
                    </a:p>
                  </a:txBody>
                  <a:tcPr marT="91425" marB="91425" marR="91425" marL="91425">
                    <a:solidFill>
                      <a:srgbClr val="FFB600"/>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Reasoning</a:t>
                      </a:r>
                      <a:endParaRPr b="1" sz="1000">
                        <a:latin typeface="Montserrat"/>
                        <a:ea typeface="Montserrat"/>
                        <a:cs typeface="Montserrat"/>
                        <a:sym typeface="Montserrat"/>
                      </a:endParaRPr>
                    </a:p>
                  </a:txBody>
                  <a:tcPr marT="91425" marB="91425" marR="91425" marL="91425">
                    <a:solidFill>
                      <a:srgbClr val="FFB600"/>
                    </a:solidFill>
                  </a:tcPr>
                </a:tc>
              </a:tr>
              <a:tr h="713225">
                <a:tc>
                  <a:txBody>
                    <a:bodyPr/>
                    <a:lstStyle/>
                    <a:p>
                      <a:pPr indent="0" lvl="0" marL="0" rtl="0" algn="l">
                        <a:spcBef>
                          <a:spcPts val="0"/>
                        </a:spcBef>
                        <a:spcAft>
                          <a:spcPts val="0"/>
                        </a:spcAft>
                        <a:buNone/>
                      </a:pPr>
                      <a:r>
                        <a:rPr lang="en" sz="1000">
                          <a:latin typeface="Montserrat"/>
                          <a:ea typeface="Montserrat"/>
                          <a:cs typeface="Montserrat"/>
                          <a:sym typeface="Montserrat"/>
                        </a:rPr>
                        <a:t>If check-in/checkout wait time more than 5 minutes the guest's impression will suffer, significantly reducing satisfaction and leading to lower NPS scores.</a:t>
                      </a:r>
                      <a:endParaRPr sz="1000">
                        <a:solidFill>
                          <a:srgbClr val="3D3D3D"/>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rgbClr val="411C3D"/>
                          </a:solidFill>
                          <a:latin typeface="Montserrat"/>
                          <a:ea typeface="Montserrat"/>
                          <a:cs typeface="Montserrat"/>
                          <a:sym typeface="Montserrat"/>
                        </a:rPr>
                        <a:t>Average Wait Time Before Check-in/Check-out</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This metric can show us how long guests need to wait and lead us understand the causes of longer wait times</a:t>
                      </a:r>
                      <a:endParaRPr sz="1000">
                        <a:latin typeface="Montserrat"/>
                        <a:ea typeface="Montserrat"/>
                        <a:cs typeface="Montserrat"/>
                        <a:sym typeface="Montserrat"/>
                      </a:endParaRPr>
                    </a:p>
                  </a:txBody>
                  <a:tcPr marT="91425" marB="91425" marR="91425" marL="91425"/>
                </a:tc>
              </a:tr>
              <a:tr h="850425">
                <a:tc>
                  <a:txBody>
                    <a:bodyPr/>
                    <a:lstStyle/>
                    <a:p>
                      <a:pPr indent="0" lvl="0" marL="0" rtl="0" algn="l">
                        <a:spcBef>
                          <a:spcPts val="0"/>
                        </a:spcBef>
                        <a:spcAft>
                          <a:spcPts val="0"/>
                        </a:spcAft>
                        <a:buNone/>
                      </a:pPr>
                      <a:r>
                        <a:rPr lang="en" sz="1000">
                          <a:latin typeface="Montserrat"/>
                          <a:ea typeface="Montserrat"/>
                          <a:cs typeface="Montserrat"/>
                          <a:sym typeface="Montserrat"/>
                        </a:rPr>
                        <a:t>If the staff's friendliness is low, guests will feel unwelcome and unsatisfied with the service, which can lead to a lower NPS</a:t>
                      </a:r>
                      <a:endParaRPr sz="1000">
                        <a:solidFill>
                          <a:srgbClr val="3D3D3D"/>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solidFill>
                            <a:srgbClr val="411C3D"/>
                          </a:solidFill>
                          <a:latin typeface="Montserrat"/>
                          <a:ea typeface="Montserrat"/>
                          <a:cs typeface="Montserrat"/>
                          <a:sym typeface="Montserrat"/>
                        </a:rPr>
                        <a:t>Customer Satisfaction Score (CSAT) for Friendliness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CSAT for Friendliness captures guest perceptions of how friendly and welcoming the staff are</a:t>
                      </a:r>
                      <a:endParaRPr sz="1000">
                        <a:latin typeface="Montserrat"/>
                        <a:ea typeface="Montserrat"/>
                        <a:cs typeface="Montserrat"/>
                        <a:sym typeface="Montserrat"/>
                      </a:endParaRPr>
                    </a:p>
                  </a:txBody>
                  <a:tcPr marT="91425" marB="91425" marR="91425" marL="91425"/>
                </a:tc>
              </a:tr>
              <a:tr h="1198750">
                <a:tc>
                  <a:txBody>
                    <a:bodyPr/>
                    <a:lstStyle/>
                    <a:p>
                      <a:pPr indent="0" lvl="0" marL="0" rtl="0" algn="l">
                        <a:spcBef>
                          <a:spcPts val="0"/>
                        </a:spcBef>
                        <a:spcAft>
                          <a:spcPts val="0"/>
                        </a:spcAft>
                        <a:buNone/>
                      </a:pPr>
                      <a:r>
                        <a:rPr lang="en" sz="1000">
                          <a:latin typeface="Montserrat"/>
                          <a:ea typeface="Montserrat"/>
                          <a:cs typeface="Montserrat"/>
                          <a:sym typeface="Montserrat"/>
                        </a:rPr>
                        <a:t>If the staff take longer to respond to guest requests, the customers will feel ignored and unsatisfied, leading to a lower NPS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Average Response Time to Guest</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This metric directly captures how quickly staff respond to guest requests</a:t>
                      </a:r>
                      <a:endParaRPr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638175" y="874449"/>
            <a:ext cx="7772400" cy="8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1" name="Google Shape;71;p15"/>
          <p:cNvSpPr txBox="1"/>
          <p:nvPr>
            <p:ph idx="1" type="subTitle"/>
          </p:nvPr>
        </p:nvSpPr>
        <p:spPr>
          <a:xfrm>
            <a:off x="822050" y="1697050"/>
            <a:ext cx="7674300" cy="2032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chemeClr val="dk1"/>
                </a:solidFill>
              </a:rPr>
              <a:t>As a Data Analyst at OverU Hotel Ltd, a global hospitality company with hotel franchises across various countries, your role is to delve into customer satisfaction data. Your primary responsibility is to provide valuable insights that will assist management in devising strategies aimed at cultivating greater customer loyalty.</a:t>
            </a:r>
            <a:endParaRPr sz="1200">
              <a:solidFill>
                <a:schemeClr val="dk1"/>
              </a:solidFill>
            </a:endParaRPr>
          </a:p>
          <a:p>
            <a:pPr indent="457200" lvl="0" marL="0" rtl="0" algn="l">
              <a:spcBef>
                <a:spcPts val="0"/>
              </a:spcBef>
              <a:spcAft>
                <a:spcPts val="0"/>
              </a:spcAft>
              <a:buNone/>
            </a:pPr>
            <a:r>
              <a:rPr lang="en" sz="1200">
                <a:solidFill>
                  <a:schemeClr val="dk1"/>
                </a:solidFill>
              </a:rPr>
              <a:t>The management has emailed you to understand what factors they should focus</a:t>
            </a:r>
            <a:endParaRPr sz="1200">
              <a:solidFill>
                <a:schemeClr val="dk1"/>
              </a:solidFill>
            </a:endParaRPr>
          </a:p>
          <a:p>
            <a:pPr indent="0" lvl="0" marL="0" rtl="0" algn="l">
              <a:spcBef>
                <a:spcPts val="0"/>
              </a:spcBef>
              <a:spcAft>
                <a:spcPts val="0"/>
              </a:spcAft>
              <a:buNone/>
            </a:pPr>
            <a:r>
              <a:rPr lang="en" sz="1200">
                <a:solidFill>
                  <a:schemeClr val="dk1"/>
                </a:solidFill>
              </a:rPr>
              <a:t>on, to increase customer satisfaction. The customer experience team was surveyed to</a:t>
            </a:r>
            <a:endParaRPr sz="1200">
              <a:solidFill>
                <a:schemeClr val="dk1"/>
              </a:solidFill>
            </a:endParaRPr>
          </a:p>
          <a:p>
            <a:pPr indent="0" lvl="0" marL="0" rtl="0" algn="l">
              <a:spcBef>
                <a:spcPts val="0"/>
              </a:spcBef>
              <a:spcAft>
                <a:spcPts val="0"/>
              </a:spcAft>
              <a:buNone/>
            </a:pPr>
            <a:r>
              <a:rPr lang="en" sz="1200">
                <a:solidFill>
                  <a:schemeClr val="dk1"/>
                </a:solidFill>
              </a:rPr>
              <a:t>measure customer satisfaction. They want to know what changes they should make to</a:t>
            </a:r>
            <a:endParaRPr sz="1200">
              <a:solidFill>
                <a:schemeClr val="dk1"/>
              </a:solidFill>
            </a:endParaRPr>
          </a:p>
          <a:p>
            <a:pPr indent="0" lvl="0" marL="0" rtl="0" algn="l">
              <a:spcBef>
                <a:spcPts val="0"/>
              </a:spcBef>
              <a:spcAft>
                <a:spcPts val="0"/>
              </a:spcAft>
              <a:buNone/>
            </a:pPr>
            <a:r>
              <a:rPr lang="en" sz="1200">
                <a:solidFill>
                  <a:schemeClr val="dk1"/>
                </a:solidFill>
              </a:rPr>
              <a:t>increase their customer satisfaction. Also, they want to know which of these variables is</a:t>
            </a:r>
            <a:endParaRPr sz="1200">
              <a:solidFill>
                <a:schemeClr val="dk1"/>
              </a:solidFill>
            </a:endParaRPr>
          </a:p>
          <a:p>
            <a:pPr indent="0" lvl="0" marL="0" rtl="0" algn="l">
              <a:spcBef>
                <a:spcPts val="0"/>
              </a:spcBef>
              <a:spcAft>
                <a:spcPts val="0"/>
              </a:spcAft>
              <a:buNone/>
            </a:pPr>
            <a:r>
              <a:rPr lang="en" sz="1200">
                <a:solidFill>
                  <a:schemeClr val="dk1"/>
                </a:solidFill>
              </a:rPr>
              <a:t>most important and needs to be addressed right away.</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72" name="Google Shape;72;p15"/>
          <p:cNvSpPr txBox="1"/>
          <p:nvPr/>
        </p:nvSpPr>
        <p:spPr>
          <a:xfrm>
            <a:off x="2095500" y="3610075"/>
            <a:ext cx="48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Raleway Light"/>
                <a:ea typeface="Raleway Light"/>
                <a:cs typeface="Raleway Light"/>
                <a:sym typeface="Raleway Light"/>
                <a:hlinkClick r:id="rId3"/>
              </a:rPr>
              <a:t>Attached Email From The Management</a:t>
            </a:r>
            <a:endParaRPr sz="1800">
              <a:solidFill>
                <a:schemeClr val="dk2"/>
              </a:solidFill>
              <a:latin typeface="Raleway Light"/>
              <a:ea typeface="Raleway Light"/>
              <a:cs typeface="Raleway Light"/>
              <a:sym typeface="Raleway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957200" y="2089350"/>
            <a:ext cx="2742900" cy="96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8" name="Google Shape;78;p16"/>
          <p:cNvSpPr/>
          <p:nvPr/>
        </p:nvSpPr>
        <p:spPr>
          <a:xfrm>
            <a:off x="5145982" y="1340900"/>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DARCI</a:t>
            </a:r>
            <a:endParaRPr>
              <a:latin typeface="Raleway Light"/>
              <a:ea typeface="Raleway Light"/>
              <a:cs typeface="Raleway Light"/>
              <a:sym typeface="Raleway Light"/>
            </a:endParaRPr>
          </a:p>
        </p:txBody>
      </p:sp>
      <p:sp>
        <p:nvSpPr>
          <p:cNvPr id="79" name="Google Shape;79;p16"/>
          <p:cNvSpPr/>
          <p:nvPr/>
        </p:nvSpPr>
        <p:spPr>
          <a:xfrm>
            <a:off x="5145982" y="744025"/>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Background</a:t>
            </a:r>
            <a:endParaRPr>
              <a:latin typeface="Raleway Light"/>
              <a:ea typeface="Raleway Light"/>
              <a:cs typeface="Raleway Light"/>
              <a:sym typeface="Raleway Light"/>
            </a:endParaRPr>
          </a:p>
        </p:txBody>
      </p:sp>
      <p:sp>
        <p:nvSpPr>
          <p:cNvPr id="80" name="Google Shape;80;p16"/>
          <p:cNvSpPr/>
          <p:nvPr/>
        </p:nvSpPr>
        <p:spPr>
          <a:xfrm>
            <a:off x="5145982" y="1937763"/>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aleway Light"/>
                <a:ea typeface="Raleway Light"/>
                <a:cs typeface="Raleway Light"/>
                <a:sym typeface="Raleway Light"/>
              </a:rPr>
              <a:t>Problem Statement</a:t>
            </a:r>
            <a:endParaRPr sz="1300">
              <a:latin typeface="Raleway Light"/>
              <a:ea typeface="Raleway Light"/>
              <a:cs typeface="Raleway Light"/>
              <a:sym typeface="Raleway Light"/>
            </a:endParaRPr>
          </a:p>
        </p:txBody>
      </p:sp>
      <p:sp>
        <p:nvSpPr>
          <p:cNvPr id="81" name="Google Shape;81;p16"/>
          <p:cNvSpPr/>
          <p:nvPr/>
        </p:nvSpPr>
        <p:spPr>
          <a:xfrm>
            <a:off x="5145982" y="2534638"/>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Objective</a:t>
            </a:r>
            <a:endParaRPr>
              <a:latin typeface="Raleway Light"/>
              <a:ea typeface="Raleway Light"/>
              <a:cs typeface="Raleway Light"/>
              <a:sym typeface="Raleway Light"/>
            </a:endParaRPr>
          </a:p>
        </p:txBody>
      </p:sp>
      <p:sp>
        <p:nvSpPr>
          <p:cNvPr id="82" name="Google Shape;82;p16"/>
          <p:cNvSpPr/>
          <p:nvPr/>
        </p:nvSpPr>
        <p:spPr>
          <a:xfrm>
            <a:off x="5145982" y="3632250"/>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Hypotheses</a:t>
            </a:r>
            <a:endParaRPr>
              <a:latin typeface="Raleway Light"/>
              <a:ea typeface="Raleway Light"/>
              <a:cs typeface="Raleway Light"/>
              <a:sym typeface="Raleway Light"/>
            </a:endParaRPr>
          </a:p>
        </p:txBody>
      </p:sp>
      <p:sp>
        <p:nvSpPr>
          <p:cNvPr id="83" name="Google Shape;83;p16"/>
          <p:cNvSpPr/>
          <p:nvPr/>
        </p:nvSpPr>
        <p:spPr>
          <a:xfrm>
            <a:off x="5145982" y="4244175"/>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Metrics</a:t>
            </a:r>
            <a:endParaRPr>
              <a:latin typeface="Raleway Light"/>
              <a:ea typeface="Raleway Light"/>
              <a:cs typeface="Raleway Light"/>
              <a:sym typeface="Raleway Light"/>
            </a:endParaRPr>
          </a:p>
        </p:txBody>
      </p:sp>
      <p:sp>
        <p:nvSpPr>
          <p:cNvPr id="84" name="Google Shape;84;p16"/>
          <p:cNvSpPr/>
          <p:nvPr/>
        </p:nvSpPr>
        <p:spPr>
          <a:xfrm>
            <a:off x="5145982" y="3083438"/>
            <a:ext cx="18849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Light"/>
                <a:ea typeface="Raleway Light"/>
                <a:cs typeface="Raleway Light"/>
                <a:sym typeface="Raleway Light"/>
              </a:rPr>
              <a:t>Root Cause</a:t>
            </a:r>
            <a:endParaRPr>
              <a:latin typeface="Raleway Light"/>
              <a:ea typeface="Raleway Light"/>
              <a:cs typeface="Raleway Light"/>
              <a:sym typeface="Raleway Light"/>
            </a:endParaRPr>
          </a:p>
        </p:txBody>
      </p:sp>
      <p:cxnSp>
        <p:nvCxnSpPr>
          <p:cNvPr id="85" name="Google Shape;85;p16"/>
          <p:cNvCxnSpPr>
            <a:stCxn id="77" idx="3"/>
            <a:endCxn id="78" idx="1"/>
          </p:cNvCxnSpPr>
          <p:nvPr/>
        </p:nvCxnSpPr>
        <p:spPr>
          <a:xfrm flipH="1" rot="10800000">
            <a:off x="3700100" y="1522050"/>
            <a:ext cx="1446000" cy="10497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a:stCxn id="77" idx="3"/>
            <a:endCxn id="79" idx="1"/>
          </p:cNvCxnSpPr>
          <p:nvPr/>
        </p:nvCxnSpPr>
        <p:spPr>
          <a:xfrm flipH="1" rot="10800000">
            <a:off x="3700100" y="925050"/>
            <a:ext cx="1446000" cy="16467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77" idx="3"/>
            <a:endCxn id="80" idx="1"/>
          </p:cNvCxnSpPr>
          <p:nvPr/>
        </p:nvCxnSpPr>
        <p:spPr>
          <a:xfrm flipH="1" rot="10800000">
            <a:off x="3700100" y="2118750"/>
            <a:ext cx="1446000" cy="4530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77" idx="3"/>
            <a:endCxn id="81" idx="1"/>
          </p:cNvCxnSpPr>
          <p:nvPr/>
        </p:nvCxnSpPr>
        <p:spPr>
          <a:xfrm>
            <a:off x="3700100" y="2571750"/>
            <a:ext cx="1446000" cy="1440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77" idx="3"/>
            <a:endCxn id="84" idx="1"/>
          </p:cNvCxnSpPr>
          <p:nvPr/>
        </p:nvCxnSpPr>
        <p:spPr>
          <a:xfrm>
            <a:off x="3700100" y="2571750"/>
            <a:ext cx="1446000" cy="6927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a:stCxn id="77" idx="3"/>
            <a:endCxn id="82" idx="1"/>
          </p:cNvCxnSpPr>
          <p:nvPr/>
        </p:nvCxnSpPr>
        <p:spPr>
          <a:xfrm>
            <a:off x="3700100" y="2571750"/>
            <a:ext cx="1446000" cy="12417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a:stCxn id="77" idx="3"/>
            <a:endCxn id="83" idx="1"/>
          </p:cNvCxnSpPr>
          <p:nvPr/>
        </p:nvCxnSpPr>
        <p:spPr>
          <a:xfrm>
            <a:off x="3700100" y="2571750"/>
            <a:ext cx="1446000" cy="185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0" y="-48000"/>
            <a:ext cx="5351700" cy="10803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97" name="Google Shape;97;p17"/>
          <p:cNvSpPr txBox="1"/>
          <p:nvPr/>
        </p:nvSpPr>
        <p:spPr>
          <a:xfrm>
            <a:off x="0" y="3045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dk1"/>
                </a:solidFill>
                <a:latin typeface="Raleway ExtraBold"/>
                <a:ea typeface="Raleway ExtraBold"/>
                <a:cs typeface="Raleway ExtraBold"/>
                <a:sym typeface="Raleway ExtraBold"/>
              </a:rPr>
              <a:t>DARCI</a:t>
            </a:r>
            <a:endParaRPr/>
          </a:p>
        </p:txBody>
      </p:sp>
      <p:graphicFrame>
        <p:nvGraphicFramePr>
          <p:cNvPr id="98" name="Google Shape;98;p17"/>
          <p:cNvGraphicFramePr/>
          <p:nvPr/>
        </p:nvGraphicFramePr>
        <p:xfrm>
          <a:off x="346950" y="1173688"/>
          <a:ext cx="3000000" cy="3000000"/>
        </p:xfrm>
        <a:graphic>
          <a:graphicData uri="http://schemas.openxmlformats.org/drawingml/2006/table">
            <a:tbl>
              <a:tblPr>
                <a:noFill/>
                <a:tableStyleId>{DE895050-56F3-4EEE-ADB5-C2A625632AC0}</a:tableStyleId>
              </a:tblPr>
              <a:tblGrid>
                <a:gridCol w="1998175"/>
                <a:gridCol w="2044125"/>
                <a:gridCol w="4488525"/>
              </a:tblGrid>
              <a:tr h="448950">
                <a:tc>
                  <a:txBody>
                    <a:bodyPr/>
                    <a:lstStyle/>
                    <a:p>
                      <a:pPr indent="0" lvl="0" marL="0" rtl="0" algn="l">
                        <a:spcBef>
                          <a:spcPts val="0"/>
                        </a:spcBef>
                        <a:spcAft>
                          <a:spcPts val="0"/>
                        </a:spcAft>
                        <a:buNone/>
                      </a:pPr>
                      <a:r>
                        <a:rPr b="1" lang="en" sz="1000">
                          <a:latin typeface="Montserrat"/>
                          <a:ea typeface="Montserrat"/>
                          <a:cs typeface="Montserrat"/>
                          <a:sym typeface="Montserrat"/>
                        </a:rPr>
                        <a:t>Role</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000">
                          <a:latin typeface="Montserrat"/>
                          <a:ea typeface="Montserrat"/>
                          <a:cs typeface="Montserrat"/>
                          <a:sym typeface="Montserrat"/>
                        </a:rPr>
                        <a:t>Stakeholder</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000">
                          <a:latin typeface="Montserrat"/>
                          <a:ea typeface="Montserrat"/>
                          <a:cs typeface="Montserrat"/>
                          <a:sym typeface="Montserrat"/>
                        </a:rPr>
                        <a:t>Reaso</a:t>
                      </a:r>
                      <a:r>
                        <a:rPr b="1" lang="en" sz="1000">
                          <a:latin typeface="Montserrat"/>
                          <a:ea typeface="Montserrat"/>
                          <a:cs typeface="Montserrat"/>
                          <a:sym typeface="Montserrat"/>
                        </a:rPr>
                        <a:t>n</a:t>
                      </a:r>
                      <a:endParaRPr b="1" sz="1000">
                        <a:latin typeface="Montserrat"/>
                        <a:ea typeface="Montserrat"/>
                        <a:cs typeface="Montserrat"/>
                        <a:sym typeface="Montserrat"/>
                      </a:endParaRPr>
                    </a:p>
                  </a:txBody>
                  <a:tcPr marT="91425" marB="91425" marR="91425" marL="91425"/>
                </a:tc>
              </a:tr>
              <a:tr h="920475">
                <a:tc>
                  <a:txBody>
                    <a:bodyPr/>
                    <a:lstStyle/>
                    <a:p>
                      <a:pPr indent="0" lvl="0" marL="0" rtl="0" algn="l">
                        <a:spcBef>
                          <a:spcPts val="0"/>
                        </a:spcBef>
                        <a:spcAft>
                          <a:spcPts val="0"/>
                        </a:spcAft>
                        <a:buNone/>
                      </a:pPr>
                      <a:r>
                        <a:rPr b="1" lang="en" sz="1000">
                          <a:latin typeface="Montserrat"/>
                          <a:ea typeface="Montserrat"/>
                          <a:cs typeface="Montserrat"/>
                          <a:sym typeface="Montserrat"/>
                        </a:rPr>
                        <a:t>Decider</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General </a:t>
                      </a:r>
                      <a:r>
                        <a:rPr lang="en" sz="1000">
                          <a:latin typeface="Montserrat"/>
                          <a:ea typeface="Montserrat"/>
                          <a:cs typeface="Montserrat"/>
                          <a:sym typeface="Montserrat"/>
                        </a:rPr>
                        <a:t>Manager</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The General Manager is responsible for the overall operations of the hotel</a:t>
                      </a:r>
                      <a:r>
                        <a:rPr lang="en" sz="1000">
                          <a:latin typeface="Montserrat"/>
                          <a:ea typeface="Montserrat"/>
                          <a:cs typeface="Montserrat"/>
                          <a:sym typeface="Montserrat"/>
                        </a:rPr>
                        <a:t>. </a:t>
                      </a:r>
                      <a:r>
                        <a:rPr lang="en" sz="1000">
                          <a:latin typeface="Montserrat"/>
                          <a:ea typeface="Montserrat"/>
                          <a:cs typeface="Montserrat"/>
                          <a:sym typeface="Montserrat"/>
                        </a:rPr>
                        <a:t>They have the authority to approve or determine strategies that impact various departments, with extensive knowledge and a broad perspective.</a:t>
                      </a:r>
                      <a:endParaRPr sz="1000">
                        <a:latin typeface="Montserrat"/>
                        <a:ea typeface="Montserrat"/>
                        <a:cs typeface="Montserrat"/>
                        <a:sym typeface="Montserrat"/>
                      </a:endParaRPr>
                    </a:p>
                  </a:txBody>
                  <a:tcPr marT="91425" marB="91425" marR="91425" marL="91425"/>
                </a:tc>
              </a:tr>
              <a:tr h="461425">
                <a:tc>
                  <a:txBody>
                    <a:bodyPr/>
                    <a:lstStyle/>
                    <a:p>
                      <a:pPr indent="0" lvl="0" marL="0" rtl="0" algn="l">
                        <a:spcBef>
                          <a:spcPts val="0"/>
                        </a:spcBef>
                        <a:spcAft>
                          <a:spcPts val="0"/>
                        </a:spcAft>
                        <a:buNone/>
                      </a:pPr>
                      <a:r>
                        <a:rPr b="1" lang="en" sz="1000">
                          <a:latin typeface="Montserrat"/>
                          <a:ea typeface="Montserrat"/>
                          <a:cs typeface="Montserrat"/>
                          <a:sym typeface="Montserrat"/>
                        </a:rPr>
                        <a:t>Accountable</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Head Of Data Analytics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Head Of Data Analytics</a:t>
                      </a:r>
                      <a:r>
                        <a:rPr lang="en" sz="1000">
                          <a:latin typeface="Montserrat"/>
                          <a:ea typeface="Montserrat"/>
                          <a:cs typeface="Montserrat"/>
                          <a:sym typeface="Montserrat"/>
                        </a:rPr>
                        <a:t> has the capacity to ensure that the analyzed data is true and accurate</a:t>
                      </a:r>
                      <a:endParaRPr sz="1000">
                        <a:latin typeface="Montserrat"/>
                        <a:ea typeface="Montserrat"/>
                        <a:cs typeface="Montserrat"/>
                        <a:sym typeface="Montserrat"/>
                      </a:endParaRPr>
                    </a:p>
                  </a:txBody>
                  <a:tcPr marT="91425" marB="91425" marR="91425" marL="91425"/>
                </a:tc>
              </a:tr>
              <a:tr h="461425">
                <a:tc>
                  <a:txBody>
                    <a:bodyPr/>
                    <a:lstStyle/>
                    <a:p>
                      <a:pPr indent="0" lvl="0" marL="0" rtl="0" algn="l">
                        <a:spcBef>
                          <a:spcPts val="0"/>
                        </a:spcBef>
                        <a:spcAft>
                          <a:spcPts val="0"/>
                        </a:spcAft>
                        <a:buNone/>
                      </a:pPr>
                      <a:r>
                        <a:rPr b="1" lang="en" sz="1000">
                          <a:latin typeface="Montserrat"/>
                          <a:ea typeface="Montserrat"/>
                          <a:cs typeface="Montserrat"/>
                          <a:sym typeface="Montserrat"/>
                        </a:rPr>
                        <a:t>Responsible</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Data Analyst Team</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Data Analyst Team are the ones who capable to execute the tasks related to collecting, analyzing, and processing the data</a:t>
                      </a:r>
                      <a:endParaRPr sz="1000">
                        <a:latin typeface="Montserrat"/>
                        <a:ea typeface="Montserrat"/>
                        <a:cs typeface="Montserrat"/>
                        <a:sym typeface="Montserrat"/>
                      </a:endParaRPr>
                    </a:p>
                  </a:txBody>
                  <a:tcPr marT="91425" marB="91425" marR="91425" marL="91425"/>
                </a:tc>
              </a:tr>
              <a:tr h="605625">
                <a:tc>
                  <a:txBody>
                    <a:bodyPr/>
                    <a:lstStyle/>
                    <a:p>
                      <a:pPr indent="0" lvl="0" marL="0" rtl="0" algn="l">
                        <a:spcBef>
                          <a:spcPts val="0"/>
                        </a:spcBef>
                        <a:spcAft>
                          <a:spcPts val="0"/>
                        </a:spcAft>
                        <a:buNone/>
                      </a:pPr>
                      <a:r>
                        <a:rPr b="1" lang="en" sz="1000">
                          <a:latin typeface="Montserrat"/>
                          <a:ea typeface="Montserrat"/>
                          <a:cs typeface="Montserrat"/>
                          <a:sym typeface="Montserrat"/>
                        </a:rPr>
                        <a:t>Consulted</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Front Office Team, Housekeeping Team, F&amp;B Team, Sales &amp; Marketing Team, Guest Relations Team</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 If we review the categories on the dashboard, we will need to consult with them</a:t>
                      </a:r>
                      <a:endParaRPr sz="1000">
                        <a:latin typeface="Montserrat"/>
                        <a:ea typeface="Montserrat"/>
                        <a:cs typeface="Montserrat"/>
                        <a:sym typeface="Montserrat"/>
                      </a:endParaRPr>
                    </a:p>
                  </a:txBody>
                  <a:tcPr marT="91425" marB="91425" marR="91425" marL="91425"/>
                </a:tc>
              </a:tr>
              <a:tr h="741325">
                <a:tc>
                  <a:txBody>
                    <a:bodyPr/>
                    <a:lstStyle/>
                    <a:p>
                      <a:pPr indent="0" lvl="0" marL="0" rtl="0" algn="l">
                        <a:spcBef>
                          <a:spcPts val="0"/>
                        </a:spcBef>
                        <a:spcAft>
                          <a:spcPts val="0"/>
                        </a:spcAft>
                        <a:buNone/>
                      </a:pPr>
                      <a:r>
                        <a:rPr b="1" lang="en" sz="1000">
                          <a:latin typeface="Montserrat"/>
                          <a:ea typeface="Montserrat"/>
                          <a:cs typeface="Montserrat"/>
                          <a:sym typeface="Montserrat"/>
                        </a:rPr>
                        <a:t>Informed</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All Dept Heads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a:ea typeface="Montserrat"/>
                          <a:cs typeface="Montserrat"/>
                          <a:sym typeface="Montserrat"/>
                        </a:rPr>
                        <a:t>All Dept Heads need to be aware of the outcomes, progress, and decisions but they are not actively involved in the analysis or execution</a:t>
                      </a:r>
                      <a:endParaRPr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p:nvPr/>
        </p:nvSpPr>
        <p:spPr>
          <a:xfrm>
            <a:off x="0" y="333000"/>
            <a:ext cx="4993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104" name="Google Shape;104;p18"/>
          <p:cNvSpPr txBox="1"/>
          <p:nvPr/>
        </p:nvSpPr>
        <p:spPr>
          <a:xfrm>
            <a:off x="237850" y="37230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Problem Statement</a:t>
            </a:r>
            <a:endParaRPr sz="3600"/>
          </a:p>
        </p:txBody>
      </p:sp>
      <p:sp>
        <p:nvSpPr>
          <p:cNvPr id="105" name="Google Shape;105;p18"/>
          <p:cNvSpPr txBox="1"/>
          <p:nvPr/>
        </p:nvSpPr>
        <p:spPr>
          <a:xfrm>
            <a:off x="831025" y="1856263"/>
            <a:ext cx="7237200" cy="49260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Raleway Light"/>
                <a:ea typeface="Raleway Light"/>
                <a:cs typeface="Raleway Light"/>
                <a:sym typeface="Raleway Light"/>
              </a:rPr>
              <a:t>How to increase NPS from 42.7 to 55 within 12 months?</a:t>
            </a:r>
            <a:endParaRPr sz="2000">
              <a:solidFill>
                <a:schemeClr val="dk1"/>
              </a:solidFill>
              <a:latin typeface="Raleway Light"/>
              <a:ea typeface="Raleway Light"/>
              <a:cs typeface="Raleway Light"/>
              <a:sym typeface="Raleway Light"/>
            </a:endParaRPr>
          </a:p>
        </p:txBody>
      </p:sp>
      <p:pic>
        <p:nvPicPr>
          <p:cNvPr id="106" name="Google Shape;106;p18"/>
          <p:cNvPicPr preferRelativeResize="0"/>
          <p:nvPr/>
        </p:nvPicPr>
        <p:blipFill>
          <a:blip r:embed="rId3">
            <a:alphaModFix/>
          </a:blip>
          <a:stretch>
            <a:fillRect/>
          </a:stretch>
        </p:blipFill>
        <p:spPr>
          <a:xfrm>
            <a:off x="831025" y="2874875"/>
            <a:ext cx="8105499" cy="1589775"/>
          </a:xfrm>
          <a:prstGeom prst="rect">
            <a:avLst/>
          </a:prstGeom>
          <a:noFill/>
          <a:ln>
            <a:noFill/>
          </a:ln>
        </p:spPr>
      </p:pic>
      <p:sp>
        <p:nvSpPr>
          <p:cNvPr id="107" name="Google Shape;107;p18"/>
          <p:cNvSpPr txBox="1"/>
          <p:nvPr/>
        </p:nvSpPr>
        <p:spPr>
          <a:xfrm>
            <a:off x="7695325" y="4336775"/>
            <a:ext cx="7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Source</a:t>
            </a:r>
            <a:endParaRPr/>
          </a:p>
        </p:txBody>
      </p:sp>
      <p:sp>
        <p:nvSpPr>
          <p:cNvPr id="108" name="Google Shape;108;p18"/>
          <p:cNvSpPr txBox="1"/>
          <p:nvPr/>
        </p:nvSpPr>
        <p:spPr>
          <a:xfrm>
            <a:off x="831025" y="2454875"/>
            <a:ext cx="3183900" cy="35400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Raleway Light"/>
                <a:ea typeface="Raleway Light"/>
                <a:cs typeface="Raleway Light"/>
                <a:sym typeface="Raleway Light"/>
              </a:rPr>
              <a:t>Reason : Convert NPS from Good to Very Good</a:t>
            </a:r>
            <a:endParaRPr sz="1100">
              <a:solidFill>
                <a:schemeClr val="dk1"/>
              </a:solidFill>
              <a:latin typeface="Raleway Light"/>
              <a:ea typeface="Raleway Light"/>
              <a:cs typeface="Raleway Light"/>
              <a:sym typeface="Raleway Light"/>
            </a:endParaRPr>
          </a:p>
        </p:txBody>
      </p:sp>
      <p:sp>
        <p:nvSpPr>
          <p:cNvPr id="109" name="Google Shape;109;p18"/>
          <p:cNvSpPr txBox="1"/>
          <p:nvPr>
            <p:ph idx="4294967295" type="subTitle"/>
          </p:nvPr>
        </p:nvSpPr>
        <p:spPr>
          <a:xfrm>
            <a:off x="521750" y="1363675"/>
            <a:ext cx="76743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The management wants us to review the data to increase customer satisfaction and has provided us with the NPS metric. Since customer satisfaction correlates with NPS, we can create the following problem statement as :</a:t>
            </a:r>
            <a:endParaRPr sz="1000">
              <a:solidFill>
                <a:schemeClr val="dk1"/>
              </a:solidFill>
            </a:endParaRPr>
          </a:p>
          <a:p>
            <a:pPr indent="0" lvl="0" marL="0" rtl="0" algn="l">
              <a:spcBef>
                <a:spcPts val="600"/>
              </a:spcBef>
              <a:spcAft>
                <a:spcPts val="0"/>
              </a:spcAft>
              <a:buNone/>
            </a:pPr>
            <a:r>
              <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115" name="Google Shape;115;p19"/>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Objective</a:t>
            </a:r>
            <a:endParaRPr sz="3600"/>
          </a:p>
        </p:txBody>
      </p:sp>
      <p:sp>
        <p:nvSpPr>
          <p:cNvPr id="116" name="Google Shape;116;p19"/>
          <p:cNvSpPr txBox="1"/>
          <p:nvPr/>
        </p:nvSpPr>
        <p:spPr>
          <a:xfrm>
            <a:off x="336275" y="2427200"/>
            <a:ext cx="8515200" cy="461700"/>
          </a:xfrm>
          <a:prstGeom prst="rect">
            <a:avLst/>
          </a:prstGeom>
          <a:noFill/>
          <a:ln cap="flat" cmpd="sng" w="9525">
            <a:solidFill>
              <a:srgbClr val="FFB6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aleway Light"/>
                <a:ea typeface="Raleway Light"/>
                <a:cs typeface="Raleway Light"/>
                <a:sym typeface="Raleway Light"/>
              </a:rPr>
              <a:t>To</a:t>
            </a:r>
            <a:r>
              <a:rPr lang="en" sz="1800">
                <a:solidFill>
                  <a:schemeClr val="dk1"/>
                </a:solidFill>
                <a:latin typeface="Raleway Light"/>
                <a:ea typeface="Raleway Light"/>
                <a:cs typeface="Raleway Light"/>
                <a:sym typeface="Raleway Light"/>
              </a:rPr>
              <a:t> increase NPS from 42.7 to 55 within 12 months</a:t>
            </a:r>
            <a:endParaRPr sz="1800">
              <a:solidFill>
                <a:schemeClr val="dk1"/>
              </a:solidFill>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graphicFrame>
        <p:nvGraphicFramePr>
          <p:cNvPr id="122" name="Google Shape;122;p20"/>
          <p:cNvGraphicFramePr/>
          <p:nvPr/>
        </p:nvGraphicFramePr>
        <p:xfrm>
          <a:off x="152400" y="1524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3" name="Google Shape;123;p20"/>
          <p:cNvGraphicFramePr/>
          <p:nvPr/>
        </p:nvGraphicFramePr>
        <p:xfrm>
          <a:off x="304800" y="3048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4" name="Google Shape;124;p20"/>
          <p:cNvGraphicFramePr/>
          <p:nvPr/>
        </p:nvGraphicFramePr>
        <p:xfrm>
          <a:off x="457200" y="4572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25" name="Google Shape;125;p20"/>
          <p:cNvSpPr txBox="1"/>
          <p:nvPr/>
        </p:nvSpPr>
        <p:spPr>
          <a:xfrm>
            <a:off x="152400" y="1150350"/>
            <a:ext cx="805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Since we have NPS data, we know that 3 points indicate the boundary between guest satisfaction and dissatisfaction. This means that when the score is below 3 points, it indicates that the guest is unsatisfied. So we can simply determine the root cause as : </a:t>
            </a:r>
            <a:endParaRPr i="1" sz="1000">
              <a:latin typeface="Raleway"/>
              <a:ea typeface="Raleway"/>
              <a:cs typeface="Raleway"/>
              <a:sym typeface="Raleway"/>
            </a:endParaRPr>
          </a:p>
        </p:txBody>
      </p:sp>
      <p:pic>
        <p:nvPicPr>
          <p:cNvPr id="126" name="Google Shape;126;p20"/>
          <p:cNvPicPr preferRelativeResize="0"/>
          <p:nvPr/>
        </p:nvPicPr>
        <p:blipFill>
          <a:blip r:embed="rId3">
            <a:alphaModFix/>
          </a:blip>
          <a:stretch>
            <a:fillRect/>
          </a:stretch>
        </p:blipFill>
        <p:spPr>
          <a:xfrm>
            <a:off x="2733675" y="1765950"/>
            <a:ext cx="3984124" cy="3072750"/>
          </a:xfrm>
          <a:prstGeom prst="rect">
            <a:avLst/>
          </a:prstGeom>
          <a:noFill/>
          <a:ln>
            <a:noFill/>
          </a:ln>
        </p:spPr>
      </p:pic>
      <p:sp>
        <p:nvSpPr>
          <p:cNvPr id="127" name="Google Shape;127;p20"/>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Root Cause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sp>
        <p:nvSpPr>
          <p:cNvPr id="133" name="Google Shape;133;p21"/>
          <p:cNvSpPr txBox="1"/>
          <p:nvPr/>
        </p:nvSpPr>
        <p:spPr>
          <a:xfrm>
            <a:off x="152400" y="41145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Root Cause</a:t>
            </a:r>
            <a:endParaRPr sz="3600"/>
          </a:p>
        </p:txBody>
      </p:sp>
      <p:cxnSp>
        <p:nvCxnSpPr>
          <p:cNvPr id="134" name="Google Shape;134;p21"/>
          <p:cNvCxnSpPr>
            <a:stCxn id="135" idx="6"/>
            <a:endCxn id="136" idx="2"/>
          </p:cNvCxnSpPr>
          <p:nvPr/>
        </p:nvCxnSpPr>
        <p:spPr>
          <a:xfrm>
            <a:off x="2431575" y="3210775"/>
            <a:ext cx="702300" cy="10917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37" name="Google Shape;137;p21"/>
          <p:cNvCxnSpPr>
            <a:stCxn id="135" idx="6"/>
            <a:endCxn id="138" idx="2"/>
          </p:cNvCxnSpPr>
          <p:nvPr/>
        </p:nvCxnSpPr>
        <p:spPr>
          <a:xfrm flipH="1" rot="10800000">
            <a:off x="2431575" y="2274775"/>
            <a:ext cx="702300" cy="936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39" name="Google Shape;139;p21"/>
          <p:cNvCxnSpPr>
            <a:stCxn id="140" idx="3"/>
            <a:endCxn id="141" idx="2"/>
          </p:cNvCxnSpPr>
          <p:nvPr/>
        </p:nvCxnSpPr>
        <p:spPr>
          <a:xfrm flipH="1" rot="10800000">
            <a:off x="5036616" y="1787875"/>
            <a:ext cx="704100" cy="4869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142" name="Google Shape;142;p21"/>
          <p:cNvCxnSpPr>
            <a:stCxn id="140" idx="3"/>
            <a:endCxn id="143" idx="2"/>
          </p:cNvCxnSpPr>
          <p:nvPr/>
        </p:nvCxnSpPr>
        <p:spPr>
          <a:xfrm>
            <a:off x="5036616" y="2274775"/>
            <a:ext cx="704100" cy="2547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44" name="Google Shape;144;p21"/>
          <p:cNvCxnSpPr>
            <a:stCxn id="145" idx="3"/>
            <a:endCxn id="146" idx="2"/>
          </p:cNvCxnSpPr>
          <p:nvPr/>
        </p:nvCxnSpPr>
        <p:spPr>
          <a:xfrm flipH="1" rot="10800000">
            <a:off x="5118877" y="4142900"/>
            <a:ext cx="688500" cy="159600"/>
          </a:xfrm>
          <a:prstGeom prst="bentConnector3">
            <a:avLst>
              <a:gd fmla="val 51035" name="adj1"/>
            </a:avLst>
          </a:prstGeom>
          <a:noFill/>
          <a:ln cap="flat" cmpd="sng" w="9525">
            <a:solidFill>
              <a:srgbClr val="C2C2C2"/>
            </a:solidFill>
            <a:prstDash val="solid"/>
            <a:round/>
            <a:headEnd len="sm" w="sm" type="none"/>
            <a:tailEnd len="sm" w="sm" type="none"/>
          </a:ln>
        </p:spPr>
      </p:cxnSp>
      <p:grpSp>
        <p:nvGrpSpPr>
          <p:cNvPr id="147" name="Google Shape;147;p21"/>
          <p:cNvGrpSpPr/>
          <p:nvPr/>
        </p:nvGrpSpPr>
        <p:grpSpPr>
          <a:xfrm>
            <a:off x="5740747" y="1628250"/>
            <a:ext cx="2299742" cy="319200"/>
            <a:chOff x="5592550" y="1018950"/>
            <a:chExt cx="1356300" cy="319200"/>
          </a:xfrm>
        </p:grpSpPr>
        <p:sp>
          <p:nvSpPr>
            <p:cNvPr id="148" name="Google Shape;148;p21"/>
            <p:cNvSpPr/>
            <p:nvPr/>
          </p:nvSpPr>
          <p:spPr>
            <a:xfrm>
              <a:off x="5766550" y="10189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D3D3D"/>
                  </a:solidFill>
                  <a:latin typeface="Nanum Gothic"/>
                  <a:ea typeface="Nanum Gothic"/>
                  <a:cs typeface="Nanum Gothic"/>
                  <a:sym typeface="Nanum Gothic"/>
                </a:rPr>
                <a:t>Low Timeliness of Staff Score</a:t>
              </a:r>
              <a:endParaRPr sz="1000">
                <a:solidFill>
                  <a:srgbClr val="3D3D3D"/>
                </a:solidFill>
                <a:latin typeface="Nanum Gothic"/>
                <a:ea typeface="Nanum Gothic"/>
                <a:cs typeface="Nanum Gothic"/>
                <a:sym typeface="Nanum Gothic"/>
              </a:endParaRPr>
            </a:p>
          </p:txBody>
        </p:sp>
        <p:sp>
          <p:nvSpPr>
            <p:cNvPr id="141" name="Google Shape;141;p21"/>
            <p:cNvSpPr/>
            <p:nvPr/>
          </p:nvSpPr>
          <p:spPr>
            <a:xfrm>
              <a:off x="5592550" y="1091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anum Gothic"/>
                <a:ea typeface="Nanum Gothic"/>
                <a:cs typeface="Nanum Gothic"/>
                <a:sym typeface="Nanum Gothic"/>
              </a:endParaRPr>
            </a:p>
          </p:txBody>
        </p:sp>
      </p:grpSp>
      <p:grpSp>
        <p:nvGrpSpPr>
          <p:cNvPr id="149" name="Google Shape;149;p21"/>
          <p:cNvGrpSpPr/>
          <p:nvPr/>
        </p:nvGrpSpPr>
        <p:grpSpPr>
          <a:xfrm>
            <a:off x="3133823" y="2115175"/>
            <a:ext cx="1902793" cy="319200"/>
            <a:chOff x="3650050" y="1476150"/>
            <a:chExt cx="1589103" cy="319200"/>
          </a:xfrm>
        </p:grpSpPr>
        <p:sp>
          <p:nvSpPr>
            <p:cNvPr id="140" name="Google Shape;140;p21"/>
            <p:cNvSpPr/>
            <p:nvPr/>
          </p:nvSpPr>
          <p:spPr>
            <a:xfrm>
              <a:off x="3824053" y="1476150"/>
              <a:ext cx="14151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D3D3D"/>
                  </a:solidFill>
                  <a:latin typeface="Nanum Gothic"/>
                  <a:ea typeface="Nanum Gothic"/>
                  <a:cs typeface="Nanum Gothic"/>
                  <a:sym typeface="Nanum Gothic"/>
                </a:rPr>
                <a:t>Quality of The Staff &amp; Service</a:t>
              </a:r>
              <a:endParaRPr sz="700">
                <a:solidFill>
                  <a:srgbClr val="3D3D3D"/>
                </a:solidFill>
                <a:latin typeface="Nanum Gothic"/>
                <a:ea typeface="Nanum Gothic"/>
                <a:cs typeface="Nanum Gothic"/>
                <a:sym typeface="Nanum Gothic"/>
              </a:endParaRPr>
            </a:p>
          </p:txBody>
        </p:sp>
        <p:sp>
          <p:nvSpPr>
            <p:cNvPr id="138" name="Google Shape;138;p21"/>
            <p:cNvSpPr/>
            <p:nvPr/>
          </p:nvSpPr>
          <p:spPr>
            <a:xfrm>
              <a:off x="3650050" y="1548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anum Gothic"/>
                <a:ea typeface="Nanum Gothic"/>
                <a:cs typeface="Nanum Gothic"/>
                <a:sym typeface="Nanum Gothic"/>
              </a:endParaRPr>
            </a:p>
          </p:txBody>
        </p:sp>
      </p:grpSp>
      <p:grpSp>
        <p:nvGrpSpPr>
          <p:cNvPr id="150" name="Google Shape;150;p21"/>
          <p:cNvGrpSpPr/>
          <p:nvPr/>
        </p:nvGrpSpPr>
        <p:grpSpPr>
          <a:xfrm>
            <a:off x="654700" y="3051175"/>
            <a:ext cx="1776875" cy="319200"/>
            <a:chOff x="1182150" y="2412150"/>
            <a:chExt cx="1776875" cy="319200"/>
          </a:xfrm>
        </p:grpSpPr>
        <p:sp>
          <p:nvSpPr>
            <p:cNvPr id="151" name="Google Shape;151;p21"/>
            <p:cNvSpPr/>
            <p:nvPr/>
          </p:nvSpPr>
          <p:spPr>
            <a:xfrm>
              <a:off x="1182150" y="2412150"/>
              <a:ext cx="15969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D3D3D"/>
                  </a:solidFill>
                  <a:latin typeface="Nanum Gothic"/>
                  <a:ea typeface="Nanum Gothic"/>
                  <a:cs typeface="Nanum Gothic"/>
                  <a:sym typeface="Nanum Gothic"/>
                </a:rPr>
                <a:t>How to Increase NPS from 42.7 to 55? </a:t>
              </a:r>
              <a:endParaRPr sz="800">
                <a:solidFill>
                  <a:srgbClr val="3D3D3D"/>
                </a:solidFill>
                <a:latin typeface="Nanum Gothic"/>
                <a:ea typeface="Nanum Gothic"/>
                <a:cs typeface="Nanum Gothic"/>
                <a:sym typeface="Nanum Gothic"/>
              </a:endParaRPr>
            </a:p>
          </p:txBody>
        </p:sp>
        <p:sp>
          <p:nvSpPr>
            <p:cNvPr id="135" name="Google Shape;135;p21"/>
            <p:cNvSpPr/>
            <p:nvPr/>
          </p:nvSpPr>
          <p:spPr>
            <a:xfrm>
              <a:off x="2785025" y="2484750"/>
              <a:ext cx="174000" cy="174000"/>
            </a:xfrm>
            <a:prstGeom prst="ellipse">
              <a:avLst/>
            </a:prstGeom>
            <a:solidFill>
              <a:srgbClr val="2F2F2F"/>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anum Gothic"/>
                <a:ea typeface="Nanum Gothic"/>
                <a:cs typeface="Nanum Gothic"/>
                <a:sym typeface="Nanum Gothic"/>
              </a:endParaRPr>
            </a:p>
          </p:txBody>
        </p:sp>
      </p:grpSp>
      <p:grpSp>
        <p:nvGrpSpPr>
          <p:cNvPr id="152" name="Google Shape;152;p21"/>
          <p:cNvGrpSpPr/>
          <p:nvPr/>
        </p:nvGrpSpPr>
        <p:grpSpPr>
          <a:xfrm>
            <a:off x="3133823" y="4142900"/>
            <a:ext cx="1985054" cy="319200"/>
            <a:chOff x="3650050" y="3348150"/>
            <a:chExt cx="1657804" cy="319200"/>
          </a:xfrm>
        </p:grpSpPr>
        <p:sp>
          <p:nvSpPr>
            <p:cNvPr id="145" name="Google Shape;145;p21"/>
            <p:cNvSpPr/>
            <p:nvPr/>
          </p:nvSpPr>
          <p:spPr>
            <a:xfrm>
              <a:off x="3824054" y="3348150"/>
              <a:ext cx="14838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D3D3D"/>
                  </a:solidFill>
                  <a:latin typeface="Nanum Gothic"/>
                  <a:ea typeface="Nanum Gothic"/>
                  <a:cs typeface="Nanum Gothic"/>
                  <a:sym typeface="Nanum Gothic"/>
                </a:rPr>
                <a:t>Room Facilities and Quality</a:t>
              </a:r>
              <a:endParaRPr sz="1000">
                <a:solidFill>
                  <a:srgbClr val="3D3D3D"/>
                </a:solidFill>
                <a:latin typeface="Nanum Gothic"/>
                <a:ea typeface="Nanum Gothic"/>
                <a:cs typeface="Nanum Gothic"/>
                <a:sym typeface="Nanum Gothic"/>
              </a:endParaRPr>
            </a:p>
          </p:txBody>
        </p:sp>
        <p:sp>
          <p:nvSpPr>
            <p:cNvPr id="136" name="Google Shape;136;p21"/>
            <p:cNvSpPr/>
            <p:nvPr/>
          </p:nvSpPr>
          <p:spPr>
            <a:xfrm>
              <a:off x="3650050" y="3420750"/>
              <a:ext cx="174000" cy="174000"/>
            </a:xfrm>
            <a:prstGeom prst="ellipse">
              <a:avLst/>
            </a:prstGeom>
            <a:solidFill>
              <a:srgbClr val="41414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anum Gothic"/>
                <a:ea typeface="Nanum Gothic"/>
                <a:cs typeface="Nanum Gothic"/>
                <a:sym typeface="Nanum Gothic"/>
              </a:endParaRPr>
            </a:p>
          </p:txBody>
        </p:sp>
      </p:grpSp>
      <p:grpSp>
        <p:nvGrpSpPr>
          <p:cNvPr id="153" name="Google Shape;153;p21"/>
          <p:cNvGrpSpPr/>
          <p:nvPr/>
        </p:nvGrpSpPr>
        <p:grpSpPr>
          <a:xfrm>
            <a:off x="5740672" y="2384450"/>
            <a:ext cx="2299724" cy="319200"/>
            <a:chOff x="5592550" y="1933350"/>
            <a:chExt cx="1530293" cy="319200"/>
          </a:xfrm>
        </p:grpSpPr>
        <p:sp>
          <p:nvSpPr>
            <p:cNvPr id="154" name="Google Shape;154;p21"/>
            <p:cNvSpPr/>
            <p:nvPr/>
          </p:nvSpPr>
          <p:spPr>
            <a:xfrm>
              <a:off x="5766543" y="1933350"/>
              <a:ext cx="1356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D3D3D"/>
                  </a:solidFill>
                  <a:latin typeface="Nanum Gothic"/>
                  <a:ea typeface="Nanum Gothic"/>
                  <a:cs typeface="Nanum Gothic"/>
                  <a:sym typeface="Nanum Gothic"/>
                </a:rPr>
                <a:t>Low Friendliness of Staff’s Score</a:t>
              </a:r>
              <a:endParaRPr sz="1000">
                <a:solidFill>
                  <a:srgbClr val="3D3D3D"/>
                </a:solidFill>
                <a:latin typeface="Nanum Gothic"/>
                <a:ea typeface="Nanum Gothic"/>
                <a:cs typeface="Nanum Gothic"/>
                <a:sym typeface="Nanum Gothic"/>
              </a:endParaRPr>
            </a:p>
          </p:txBody>
        </p:sp>
        <p:sp>
          <p:nvSpPr>
            <p:cNvPr id="143" name="Google Shape;143;p21"/>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anum Gothic"/>
                <a:ea typeface="Nanum Gothic"/>
                <a:cs typeface="Nanum Gothic"/>
                <a:sym typeface="Nanum Gothic"/>
              </a:endParaRPr>
            </a:p>
          </p:txBody>
        </p:sp>
      </p:grpSp>
      <p:grpSp>
        <p:nvGrpSpPr>
          <p:cNvPr id="155" name="Google Shape;155;p21"/>
          <p:cNvGrpSpPr/>
          <p:nvPr/>
        </p:nvGrpSpPr>
        <p:grpSpPr>
          <a:xfrm>
            <a:off x="5807335" y="3983275"/>
            <a:ext cx="2304896" cy="319200"/>
            <a:chOff x="5592550" y="2890950"/>
            <a:chExt cx="1356300" cy="319200"/>
          </a:xfrm>
        </p:grpSpPr>
        <p:sp>
          <p:nvSpPr>
            <p:cNvPr id="156" name="Google Shape;156;p21"/>
            <p:cNvSpPr/>
            <p:nvPr/>
          </p:nvSpPr>
          <p:spPr>
            <a:xfrm>
              <a:off x="5766550" y="28909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D3D3D"/>
                  </a:solidFill>
                  <a:latin typeface="Nanum Gothic"/>
                  <a:ea typeface="Nanum Gothic"/>
                  <a:cs typeface="Nanum Gothic"/>
                  <a:sym typeface="Nanum Gothic"/>
                </a:rPr>
                <a:t>Bad Interior and Visual Design and Room</a:t>
              </a:r>
              <a:endParaRPr sz="1000">
                <a:solidFill>
                  <a:srgbClr val="3D3D3D"/>
                </a:solidFill>
                <a:latin typeface="Nanum Gothic"/>
                <a:ea typeface="Nanum Gothic"/>
                <a:cs typeface="Nanum Gothic"/>
                <a:sym typeface="Nanum Gothic"/>
              </a:endParaRPr>
            </a:p>
          </p:txBody>
        </p:sp>
        <p:sp>
          <p:nvSpPr>
            <p:cNvPr id="146" name="Google Shape;146;p21"/>
            <p:cNvSpPr/>
            <p:nvPr/>
          </p:nvSpPr>
          <p:spPr>
            <a:xfrm>
              <a:off x="5592550" y="29635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anum Gothic"/>
                <a:ea typeface="Nanum Gothic"/>
                <a:cs typeface="Nanum Gothic"/>
                <a:sym typeface="Nanum Gothic"/>
              </a:endParaRPr>
            </a:p>
          </p:txBody>
        </p:sp>
      </p:grpSp>
      <p:cxnSp>
        <p:nvCxnSpPr>
          <p:cNvPr id="157" name="Google Shape;157;p21"/>
          <p:cNvCxnSpPr/>
          <p:nvPr/>
        </p:nvCxnSpPr>
        <p:spPr>
          <a:xfrm flipH="1" rot="-5400000">
            <a:off x="5302566" y="2610606"/>
            <a:ext cx="717000" cy="540600"/>
          </a:xfrm>
          <a:prstGeom prst="bentConnector3">
            <a:avLst>
              <a:gd fmla="val 100172" name="adj1"/>
            </a:avLst>
          </a:prstGeom>
          <a:noFill/>
          <a:ln cap="flat" cmpd="sng" w="9525">
            <a:solidFill>
              <a:srgbClr val="C2C2C2"/>
            </a:solidFill>
            <a:prstDash val="solid"/>
            <a:round/>
            <a:headEnd len="sm" w="sm" type="none"/>
            <a:tailEnd len="sm" w="sm" type="none"/>
          </a:ln>
        </p:spPr>
      </p:cxnSp>
      <p:grpSp>
        <p:nvGrpSpPr>
          <p:cNvPr id="158" name="Google Shape;158;p21"/>
          <p:cNvGrpSpPr/>
          <p:nvPr/>
        </p:nvGrpSpPr>
        <p:grpSpPr>
          <a:xfrm>
            <a:off x="5740306" y="3096425"/>
            <a:ext cx="2304896" cy="319200"/>
            <a:chOff x="5592550" y="1933350"/>
            <a:chExt cx="1356300" cy="319200"/>
          </a:xfrm>
        </p:grpSpPr>
        <p:sp>
          <p:nvSpPr>
            <p:cNvPr id="159" name="Google Shape;159;p21"/>
            <p:cNvSpPr/>
            <p:nvPr/>
          </p:nvSpPr>
          <p:spPr>
            <a:xfrm>
              <a:off x="5766550" y="1933350"/>
              <a:ext cx="1182300" cy="319200"/>
            </a:xfrm>
            <a:prstGeom prst="roundRect">
              <a:avLst>
                <a:gd fmla="val 16667" name="adj"/>
              </a:avLst>
            </a:prstGeom>
            <a:no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D3D3D"/>
                  </a:solidFill>
                  <a:latin typeface="Nanum Gothic"/>
                  <a:ea typeface="Nanum Gothic"/>
                  <a:cs typeface="Nanum Gothic"/>
                  <a:sym typeface="Nanum Gothic"/>
                </a:rPr>
                <a:t>Very Low Score of Check In and Check Out Experience</a:t>
              </a:r>
              <a:endParaRPr sz="900">
                <a:solidFill>
                  <a:srgbClr val="3D3D3D"/>
                </a:solidFill>
                <a:latin typeface="Nanum Gothic"/>
                <a:ea typeface="Nanum Gothic"/>
                <a:cs typeface="Nanum Gothic"/>
                <a:sym typeface="Nanum Gothic"/>
              </a:endParaRPr>
            </a:p>
          </p:txBody>
        </p:sp>
        <p:sp>
          <p:nvSpPr>
            <p:cNvPr id="160" name="Google Shape;160;p21"/>
            <p:cNvSpPr/>
            <p:nvPr/>
          </p:nvSpPr>
          <p:spPr>
            <a:xfrm>
              <a:off x="5592550" y="1991250"/>
              <a:ext cx="174000" cy="174000"/>
            </a:xfrm>
            <a:prstGeom prst="ellipse">
              <a:avLst/>
            </a:prstGeom>
            <a:solidFill>
              <a:srgbClr val="505050"/>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anum Gothic"/>
                <a:ea typeface="Nanum Gothic"/>
                <a:cs typeface="Nanum Gothic"/>
                <a:sym typeface="Nanum Gothic"/>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0" y="333000"/>
            <a:ext cx="4858800" cy="817500"/>
          </a:xfrm>
          <a:prstGeom prst="rect">
            <a:avLst/>
          </a:prstGeom>
          <a:solidFill>
            <a:srgbClr val="FFB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Light"/>
              <a:ea typeface="Raleway Light"/>
              <a:cs typeface="Raleway Light"/>
              <a:sym typeface="Raleway Light"/>
            </a:endParaRPr>
          </a:p>
        </p:txBody>
      </p:sp>
      <p:graphicFrame>
        <p:nvGraphicFramePr>
          <p:cNvPr id="166" name="Google Shape;166;p22"/>
          <p:cNvGraphicFramePr/>
          <p:nvPr/>
        </p:nvGraphicFramePr>
        <p:xfrm>
          <a:off x="152400" y="1524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67" name="Google Shape;167;p22"/>
          <p:cNvGraphicFramePr/>
          <p:nvPr/>
        </p:nvGraphicFramePr>
        <p:xfrm>
          <a:off x="304800" y="3048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68" name="Google Shape;168;p22"/>
          <p:cNvGraphicFramePr/>
          <p:nvPr/>
        </p:nvGraphicFramePr>
        <p:xfrm>
          <a:off x="457200" y="457200"/>
          <a:ext cx="3000000" cy="3000000"/>
        </p:xfrm>
        <a:graphic>
          <a:graphicData uri="http://schemas.openxmlformats.org/drawingml/2006/table">
            <a:tbl>
              <a:tblPr>
                <a:noFill/>
                <a:tableStyleId>{1F4B152F-BD30-4079-AD18-F203B9100BF4}</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9" name="Google Shape;169;p22"/>
          <p:cNvSpPr txBox="1"/>
          <p:nvPr/>
        </p:nvSpPr>
        <p:spPr>
          <a:xfrm>
            <a:off x="152400" y="1150350"/>
            <a:ext cx="80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aleway"/>
                <a:ea typeface="Raleway"/>
                <a:cs typeface="Raleway"/>
                <a:sym typeface="Raleway"/>
              </a:rPr>
              <a:t>We have NPS data, so we can prioritize by focusing on the lowest survey scores.</a:t>
            </a:r>
            <a:endParaRPr i="1">
              <a:latin typeface="Raleway"/>
              <a:ea typeface="Raleway"/>
              <a:cs typeface="Raleway"/>
              <a:sym typeface="Raleway"/>
            </a:endParaRPr>
          </a:p>
        </p:txBody>
      </p:sp>
      <p:pic>
        <p:nvPicPr>
          <p:cNvPr id="170" name="Google Shape;170;p22"/>
          <p:cNvPicPr preferRelativeResize="0"/>
          <p:nvPr/>
        </p:nvPicPr>
        <p:blipFill>
          <a:blip r:embed="rId3">
            <a:alphaModFix/>
          </a:blip>
          <a:stretch>
            <a:fillRect/>
          </a:stretch>
        </p:blipFill>
        <p:spPr>
          <a:xfrm>
            <a:off x="2743200" y="1689750"/>
            <a:ext cx="3984124" cy="3072750"/>
          </a:xfrm>
          <a:prstGeom prst="rect">
            <a:avLst/>
          </a:prstGeom>
          <a:noFill/>
          <a:ln>
            <a:noFill/>
          </a:ln>
        </p:spPr>
      </p:pic>
      <p:sp>
        <p:nvSpPr>
          <p:cNvPr id="171" name="Google Shape;171;p22"/>
          <p:cNvSpPr txBox="1"/>
          <p:nvPr/>
        </p:nvSpPr>
        <p:spPr>
          <a:xfrm>
            <a:off x="152400" y="372300"/>
            <a:ext cx="558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Raleway ExtraBold"/>
                <a:ea typeface="Raleway ExtraBold"/>
                <a:cs typeface="Raleway ExtraBold"/>
                <a:sym typeface="Raleway ExtraBold"/>
              </a:rPr>
              <a:t>Hypotheses</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