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6" r:id="rId1"/>
    <p:sldMasterId id="2147484277" r:id="rId2"/>
    <p:sldMasterId id="2147484342" r:id="rId3"/>
  </p:sldMasterIdLst>
  <p:notesMasterIdLst>
    <p:notesMasterId r:id="rId15"/>
  </p:notesMasterIdLst>
  <p:sldIdLst>
    <p:sldId id="303" r:id="rId4"/>
    <p:sldId id="31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4180" autoAdjust="0"/>
  </p:normalViewPr>
  <p:slideViewPr>
    <p:cSldViewPr>
      <p:cViewPr varScale="1">
        <p:scale>
          <a:sx n="68" d="100"/>
          <a:sy n="68" d="100"/>
        </p:scale>
        <p:origin x="130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FAA61-7B5B-40DE-AF50-D11FD863BBA3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746B6-4825-453D-9FAD-03728370DF8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57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4800600"/>
            <a:ext cx="5257800" cy="762000"/>
          </a:xfrm>
        </p:spPr>
        <p:txBody>
          <a:bodyPr/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5486400"/>
            <a:ext cx="4114800" cy="609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7620000" cy="83820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7620000" cy="4114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7620000" cy="838200"/>
          </a:xfrm>
        </p:spPr>
        <p:txBody>
          <a:bodyPr/>
          <a:lstStyle>
            <a:lvl1pPr>
              <a:defRPr>
                <a:solidFill>
                  <a:schemeClr val="accent4">
                    <a:lumMod val="1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7620000" cy="4114800"/>
          </a:xfrm>
        </p:spPr>
        <p:txBody>
          <a:bodyPr/>
          <a:lstStyle>
            <a:lvl1pPr>
              <a:defRPr>
                <a:solidFill>
                  <a:schemeClr val="accent4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34778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-1524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7696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828800"/>
            <a:ext cx="3886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00" y="18288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382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57350"/>
            <a:ext cx="388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297112"/>
            <a:ext cx="38862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657350"/>
            <a:ext cx="3660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5" y="2297112"/>
            <a:ext cx="3660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838200"/>
            <a:ext cx="1543050" cy="5562600"/>
          </a:xfrm>
        </p:spPr>
        <p:txBody>
          <a:bodyPr vert="eaVert"/>
          <a:lstStyle>
            <a:lvl1pPr>
              <a:defRPr>
                <a:solidFill>
                  <a:schemeClr val="accent4">
                    <a:lumMod val="1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838200"/>
            <a:ext cx="6229350" cy="5562600"/>
          </a:xfrm>
        </p:spPr>
        <p:txBody>
          <a:bodyPr vert="eaVert"/>
          <a:lstStyle>
            <a:lvl1pPr>
              <a:defRPr>
                <a:solidFill>
                  <a:schemeClr val="accent4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6793F50-85BE-498C-98E8-B8CFC7F050A7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112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6986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171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6793F50-85BE-498C-98E8-B8CFC7F050A7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0690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6793F50-85BE-498C-98E8-B8CFC7F050A7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3663208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02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533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pic>
        <p:nvPicPr>
          <p:cNvPr id="8" name="Picture 7" descr="sm_boo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755648"/>
            <a:ext cx="1615307" cy="1688453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692379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6793F50-85BE-498C-98E8-B8CFC7F050A7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02594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6578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6793F50-85BE-498C-98E8-B8CFC7F050A7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27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image" Target="../media/image2.jpe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fld id="{06793F50-85BE-498C-98E8-B8CFC7F050A7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838200"/>
            <a:ext cx="6172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Your Topic Goes Here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752600"/>
            <a:ext cx="6172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Your Subtopics Go Here</a:t>
            </a:r>
          </a:p>
          <a:p>
            <a:pPr lvl="1"/>
            <a:r>
              <a:rPr lang="en-US" dirty="0" smtClean="0"/>
              <a:t>A</a:t>
            </a:r>
          </a:p>
          <a:p>
            <a:pPr lvl="2"/>
            <a:r>
              <a:rPr lang="en-US" dirty="0" smtClean="0"/>
              <a:t>B</a:t>
            </a:r>
          </a:p>
          <a:p>
            <a:pPr lvl="3"/>
            <a:r>
              <a:rPr lang="en-US" dirty="0" smtClean="0"/>
              <a:t>C</a:t>
            </a:r>
          </a:p>
          <a:p>
            <a:pPr lvl="4"/>
            <a:r>
              <a:rPr lang="en-US" dirty="0" smtClean="0"/>
              <a:t>d</a:t>
            </a:r>
          </a:p>
          <a:p>
            <a:pPr lvl="2"/>
            <a:endParaRPr lang="en-US" dirty="0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278" r:id="rId1"/>
    <p:sldLayoutId id="2147484279" r:id="rId2"/>
    <p:sldLayoutId id="2147484280" r:id="rId3"/>
    <p:sldLayoutId id="2147484281" r:id="rId4"/>
    <p:sldLayoutId id="2147484282" r:id="rId5"/>
    <p:sldLayoutId id="2147484283" r:id="rId6"/>
    <p:sldLayoutId id="2147484284" r:id="rId7"/>
    <p:sldLayoutId id="2147484285" r:id="rId8"/>
    <p:sldLayoutId id="2147484286" r:id="rId9"/>
    <p:sldLayoutId id="2147484287" r:id="rId10"/>
    <p:sldLayoutId id="2147484288" r:id="rId11"/>
    <p:sldLayoutId id="2147484289" r:id="rId12"/>
    <p:sldLayoutId id="2147484290" r:id="rId13"/>
    <p:sldLayoutId id="2147484291" r:id="rId14"/>
    <p:sldLayoutId id="2147484292" r:id="rId15"/>
    <p:sldLayoutId id="2147484293" r:id="rId16"/>
    <p:sldLayoutId id="2147484294" r:id="rId17"/>
    <p:sldLayoutId id="2147484295" r:id="rId18"/>
    <p:sldLayoutId id="2147484296" r:id="rId19"/>
    <p:sldLayoutId id="2147484297" r:id="rId20"/>
    <p:sldLayoutId id="2147484298" r:id="rId21"/>
    <p:sldLayoutId id="2147484299" r:id="rId22"/>
  </p:sldLayoutIdLst>
  <p:transition spd="med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06793F50-85BE-498C-98E8-B8CFC7F050A7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7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3" r:id="rId1"/>
    <p:sldLayoutId id="2147484344" r:id="rId2"/>
    <p:sldLayoutId id="2147484345" r:id="rId3"/>
    <p:sldLayoutId id="2147484346" r:id="rId4"/>
    <p:sldLayoutId id="2147484347" r:id="rId5"/>
    <p:sldLayoutId id="2147484348" r:id="rId6"/>
    <p:sldLayoutId id="2147484349" r:id="rId7"/>
    <p:sldLayoutId id="2147484350" r:id="rId8"/>
    <p:sldLayoutId id="2147484351" r:id="rId9"/>
    <p:sldLayoutId id="2147484352" r:id="rId10"/>
    <p:sldLayoutId id="2147484353" r:id="rId11"/>
  </p:sldLayoutIdLst>
  <p:transition spd="med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Algoritmos</a:t>
            </a:r>
            <a:r>
              <a:rPr lang="en-US" sz="6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II</a:t>
            </a:r>
            <a:endParaRPr lang="en-US" sz="6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6096000"/>
            <a:ext cx="5257800" cy="609600"/>
          </a:xfrm>
        </p:spPr>
        <p:txBody>
          <a:bodyPr/>
          <a:lstStyle/>
          <a:p>
            <a:pPr algn="ctr"/>
            <a:r>
              <a:rPr lang="en-US" sz="2400" b="1" i="1" u="sng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2° </a:t>
            </a:r>
            <a:r>
              <a:rPr lang="en-US" sz="2400" b="1" i="1" u="sng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Período</a:t>
            </a:r>
            <a:endParaRPr lang="en-US" sz="2400" b="1" i="1" u="sng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8308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4495800"/>
            <a:ext cx="8229600" cy="1295400"/>
          </a:xfrm>
        </p:spPr>
        <p:txBody>
          <a:bodyPr>
            <a:normAutofit/>
          </a:bodyPr>
          <a:lstStyle/>
          <a:p>
            <a:pPr algn="r"/>
            <a:r>
              <a:rPr lang="pt-BR" sz="43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Operador →</a:t>
            </a:r>
            <a:endParaRPr lang="pt-BR" sz="43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6224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228600" y="1676762"/>
            <a:ext cx="8610570" cy="1225573"/>
          </a:xfrm>
        </p:spPr>
        <p:txBody>
          <a:bodyPr>
            <a:normAutofit/>
          </a:bodyPr>
          <a:lstStyle/>
          <a:p>
            <a:r>
              <a:rPr lang="pt-BR" sz="1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Operador que pode ser usado para simplificar a notação para especificar os membros de uma </a:t>
            </a:r>
            <a:r>
              <a:rPr lang="pt-BR" sz="18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struct</a:t>
            </a:r>
            <a:r>
              <a:rPr lang="pt-BR" sz="1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r>
              <a:rPr lang="pt-BR" sz="1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Combina as ações do operador * e do operador ponto (.).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785786" y="2597527"/>
            <a:ext cx="7429552" cy="40318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using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namespace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data {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dia,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mes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, ano;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() {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data *hoje;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hoje =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data;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hoje-&gt;dia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hoje-&gt;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mes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hoje-&gt;ano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&lt;&lt;hoje-&gt;dia&lt;&lt;"/"&lt;&lt;hoje-&gt;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mes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&lt;&lt;"/“ &lt;&lt; hoje-&gt;ano;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500826" y="2811841"/>
            <a:ext cx="2401983" cy="20717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As notações abaixo</a:t>
            </a:r>
            <a:r>
              <a:rPr kumimoji="0" lang="pt-BR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possuem o mesmo significado:</a:t>
            </a:r>
            <a:endParaRPr kumimoji="0" lang="pt-BR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pt-BR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data-&gt;dia</a:t>
            </a:r>
          </a:p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</a:p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pt-BR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(*data).dia</a:t>
            </a:r>
          </a:p>
        </p:txBody>
      </p:sp>
      <p:sp>
        <p:nvSpPr>
          <p:cNvPr id="10" name="Title 6"/>
          <p:cNvSpPr>
            <a:spLocks noGrp="1"/>
          </p:cNvSpPr>
          <p:nvPr>
            <p:ph type="title"/>
          </p:nvPr>
        </p:nvSpPr>
        <p:spPr>
          <a:xfrm>
            <a:off x="152400" y="304800"/>
            <a:ext cx="8229600" cy="639762"/>
          </a:xfrm>
        </p:spPr>
        <p:txBody>
          <a:bodyPr/>
          <a:lstStyle/>
          <a:p>
            <a:pPr algn="ctr"/>
            <a:r>
              <a:rPr lang="en-US" sz="3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Conceito</a:t>
            </a:r>
            <a:endParaRPr lang="en-US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028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14600"/>
            <a:ext cx="8534400" cy="3352800"/>
          </a:xfrm>
        </p:spPr>
        <p:txBody>
          <a:bodyPr>
            <a:normAutofit/>
          </a:bodyPr>
          <a:lstStyle/>
          <a:p>
            <a:pPr algn="r"/>
            <a:r>
              <a:rPr lang="pt-BR" sz="43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Alocação Dinâmica</a:t>
            </a:r>
            <a:br>
              <a:rPr lang="pt-BR" sz="43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43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Matrizes</a:t>
            </a:r>
            <a:endParaRPr lang="en-US" sz="43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179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09600" y="1905000"/>
            <a:ext cx="8143900" cy="4425980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pt-BR" sz="2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Também conhecidos como vetores dinâmicos multidimensionais.</a:t>
            </a:r>
            <a:br>
              <a:rPr lang="pt-BR" sz="2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pt-BR" sz="22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Clr>
                <a:srgbClr val="FF0000"/>
              </a:buClr>
            </a:pPr>
            <a:r>
              <a:rPr lang="pt-BR" sz="2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Uma matriz dinâmica é um vetor de vetores.</a:t>
            </a:r>
            <a:br>
              <a:rPr lang="pt-BR" sz="2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pt-BR" sz="22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Clr>
                <a:srgbClr val="FF0000"/>
              </a:buClr>
            </a:pPr>
            <a:r>
              <a:rPr lang="pt-BR" sz="2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Primeiro se cria um vetor dinâmico unidimensional de ponteiros, e após um vetor dinâmico para cada elemento do vetor.</a:t>
            </a:r>
            <a:br>
              <a:rPr lang="pt-BR" sz="2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pt-BR" sz="22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Clr>
                <a:srgbClr val="FF0000"/>
              </a:buClr>
            </a:pPr>
            <a:r>
              <a:rPr lang="pt-BR" sz="2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Existem duas formas de alocar matrizes dinamicamente:</a:t>
            </a:r>
          </a:p>
        </p:txBody>
      </p:sp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228600" y="381000"/>
            <a:ext cx="8686800" cy="639762"/>
          </a:xfrm>
        </p:spPr>
        <p:txBody>
          <a:bodyPr/>
          <a:lstStyle/>
          <a:p>
            <a:pPr algn="ctr"/>
            <a:r>
              <a:rPr lang="en-US" sz="3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Conceito</a:t>
            </a:r>
            <a:endParaRPr lang="en-US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155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193856" y="1563437"/>
            <a:ext cx="3286148" cy="37548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using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namespace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LIN = 3;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COL = 3;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**m =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*[LIN];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m[0] =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[LIN*COL];</a:t>
            </a:r>
          </a:p>
          <a:p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for (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i=1; i&lt;LIN; i++)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m[i] = m[i-1]+COL;</a:t>
            </a:r>
          </a:p>
          <a:p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for(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i=0; i&lt;LIN; i++)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for(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j=0; j&lt;COL; j++)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 m[i][j] = i+j;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5408566" y="3745824"/>
            <a:ext cx="3286148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for(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i=0; i&lt;LIN; i++){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for(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j=0; j&lt;COL; j++){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&lt;&lt; m[i][j];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delete m[0];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delete m;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693658" y="1849189"/>
            <a:ext cx="1166850" cy="2123658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Declara um ponteiro para ponteiro e aloca  uma área de tamanho LIN para dados do tipo ponteiro para inteiro.</a:t>
            </a:r>
            <a:endParaRPr lang="pt-BR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5980070" y="2277817"/>
            <a:ext cx="2439986" cy="1015663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Aloca uma área de tamanho LIN*COL para dados do tipo inteiro e armazena seu endereço na primeira posição do vetor m.</a:t>
            </a:r>
            <a:endParaRPr lang="pt-BR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622220" y="5563965"/>
            <a:ext cx="2643206" cy="1200329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Rotina para fazer cada elemento do vetor apontar para a posição correspondente ao inicio de cada linha da matriz, pulando a primeira posição, pois esta já foi inicializada.</a:t>
            </a:r>
            <a:endParaRPr lang="pt-BR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5480004" y="6135469"/>
            <a:ext cx="3359196" cy="646331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Na primeira linha deleta a área alocada  para a matriz, e na segunda a área alocada para o vetor de ponteiros.</a:t>
            </a:r>
            <a:endParaRPr lang="pt-BR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5551442" y="5091004"/>
            <a:ext cx="1428760" cy="4001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pt-BR" sz="2000" dirty="0" smtClean="0"/>
          </a:p>
        </p:txBody>
      </p:sp>
      <p:cxnSp>
        <p:nvCxnSpPr>
          <p:cNvPr id="25" name="Forma 24"/>
          <p:cNvCxnSpPr>
            <a:stCxn id="19" idx="3"/>
            <a:endCxn id="30" idx="0"/>
          </p:cNvCxnSpPr>
          <p:nvPr/>
        </p:nvCxnSpPr>
        <p:spPr>
          <a:xfrm>
            <a:off x="6980202" y="5291059"/>
            <a:ext cx="179400" cy="84441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2336732" y="3920891"/>
            <a:ext cx="2714644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pt-BR" sz="1400" dirty="0" smtClean="0"/>
          </a:p>
          <a:p>
            <a:endParaRPr lang="pt-BR" sz="1400" dirty="0"/>
          </a:p>
        </p:txBody>
      </p:sp>
      <p:cxnSp>
        <p:nvCxnSpPr>
          <p:cNvPr id="31" name="Conector de seta reta 30"/>
          <p:cNvCxnSpPr>
            <a:endCxn id="7" idx="1"/>
          </p:cNvCxnSpPr>
          <p:nvPr/>
        </p:nvCxnSpPr>
        <p:spPr>
          <a:xfrm flipV="1">
            <a:off x="4837062" y="4869209"/>
            <a:ext cx="571504" cy="337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Forma 35"/>
          <p:cNvCxnSpPr>
            <a:stCxn id="27" idx="1"/>
            <a:endCxn id="24" idx="0"/>
          </p:cNvCxnSpPr>
          <p:nvPr/>
        </p:nvCxnSpPr>
        <p:spPr>
          <a:xfrm rot="10800000" flipV="1">
            <a:off x="1943824" y="4182501"/>
            <a:ext cx="392909" cy="138146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2265294" y="3492263"/>
            <a:ext cx="2857520" cy="3231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pt-BR" sz="1500" dirty="0"/>
          </a:p>
        </p:txBody>
      </p:sp>
      <p:cxnSp>
        <p:nvCxnSpPr>
          <p:cNvPr id="39" name="Conector angulado 38"/>
          <p:cNvCxnSpPr>
            <a:stCxn id="37" idx="3"/>
            <a:endCxn id="18" idx="1"/>
          </p:cNvCxnSpPr>
          <p:nvPr/>
        </p:nvCxnSpPr>
        <p:spPr>
          <a:xfrm flipV="1">
            <a:off x="5122814" y="2785649"/>
            <a:ext cx="857256" cy="868197"/>
          </a:xfrm>
          <a:prstGeom prst="bentConnector3">
            <a:avLst>
              <a:gd name="adj1" fmla="val 6592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/>
          <p:cNvSpPr txBox="1"/>
          <p:nvPr/>
        </p:nvSpPr>
        <p:spPr>
          <a:xfrm>
            <a:off x="2265294" y="3063635"/>
            <a:ext cx="2857520" cy="3231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pt-BR" sz="1500" dirty="0"/>
          </a:p>
        </p:txBody>
      </p:sp>
      <p:cxnSp>
        <p:nvCxnSpPr>
          <p:cNvPr id="43" name="Conector angulado 42"/>
          <p:cNvCxnSpPr>
            <a:stCxn id="14" idx="3"/>
            <a:endCxn id="41" idx="1"/>
          </p:cNvCxnSpPr>
          <p:nvPr/>
        </p:nvCxnSpPr>
        <p:spPr>
          <a:xfrm>
            <a:off x="1860508" y="2911018"/>
            <a:ext cx="404786" cy="3142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6"/>
          <p:cNvSpPr>
            <a:spLocks noGrp="1"/>
          </p:cNvSpPr>
          <p:nvPr>
            <p:ph type="title"/>
          </p:nvPr>
        </p:nvSpPr>
        <p:spPr>
          <a:xfrm>
            <a:off x="228600" y="381000"/>
            <a:ext cx="8686800" cy="639762"/>
          </a:xfrm>
        </p:spPr>
        <p:txBody>
          <a:bodyPr/>
          <a:lstStyle/>
          <a:p>
            <a:pPr algn="ctr"/>
            <a:r>
              <a:rPr lang="en-US" sz="3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Exemplo</a:t>
            </a:r>
            <a:endParaRPr lang="en-US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428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3329048" y="1828191"/>
            <a:ext cx="1168416" cy="511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pt-BR" sz="2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**m</a:t>
            </a:r>
            <a:endParaRPr kumimoji="0" lang="pt-BR" sz="2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19" name="Tabe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726354"/>
              </p:ext>
            </p:extLst>
          </p:nvPr>
        </p:nvGraphicFramePr>
        <p:xfrm>
          <a:off x="3406838" y="2915967"/>
          <a:ext cx="1090626" cy="11125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9062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n>
                            <a:noFill/>
                          </a:ln>
                        </a:rPr>
                        <a:t>0x9a10e8</a:t>
                      </a:r>
                      <a:endParaRPr lang="pt-BR" sz="14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>
                          <a:ln>
                            <a:noFill/>
                          </a:ln>
                        </a:rPr>
                        <a:t>0x9a1100</a:t>
                      </a:r>
                      <a:endParaRPr lang="pt-BR" sz="1400" b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>
                          <a:ln>
                            <a:noFill/>
                          </a:ln>
                        </a:rPr>
                        <a:t>0x9a1118</a:t>
                      </a:r>
                      <a:endParaRPr lang="pt-BR" sz="1400" b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" name="Espaço Reservado para Conteúdo 2"/>
          <p:cNvSpPr txBox="1">
            <a:spLocks/>
          </p:cNvSpPr>
          <p:nvPr/>
        </p:nvSpPr>
        <p:spPr>
          <a:xfrm>
            <a:off x="4487936" y="2915967"/>
            <a:ext cx="509594" cy="36513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pt-BR" sz="1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[0]</a:t>
            </a:r>
            <a:endParaRPr kumimoji="0" lang="pt-BR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5" name="Espaço Reservado para Conteúdo 2"/>
          <p:cNvSpPr txBox="1">
            <a:spLocks/>
          </p:cNvSpPr>
          <p:nvPr/>
        </p:nvSpPr>
        <p:spPr>
          <a:xfrm>
            <a:off x="4487936" y="3281097"/>
            <a:ext cx="509594" cy="36513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pt-BR" sz="1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[1]</a:t>
            </a:r>
            <a:endParaRPr kumimoji="0" lang="pt-BR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6" name="Espaço Reservado para Conteúdo 2"/>
          <p:cNvSpPr txBox="1">
            <a:spLocks/>
          </p:cNvSpPr>
          <p:nvPr/>
        </p:nvSpPr>
        <p:spPr>
          <a:xfrm>
            <a:off x="4487936" y="3646227"/>
            <a:ext cx="509594" cy="36513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pt-BR" sz="1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[2]</a:t>
            </a:r>
            <a:endParaRPr kumimoji="0" lang="pt-BR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27" name="Tabe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520235"/>
              </p:ext>
            </p:extLst>
          </p:nvPr>
        </p:nvGraphicFramePr>
        <p:xfrm>
          <a:off x="798513" y="5227706"/>
          <a:ext cx="7485165" cy="3708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31685"/>
                <a:gridCol w="831685"/>
                <a:gridCol w="831685"/>
                <a:gridCol w="831685"/>
                <a:gridCol w="831685"/>
                <a:gridCol w="831685"/>
                <a:gridCol w="831685"/>
                <a:gridCol w="831685"/>
                <a:gridCol w="831685"/>
              </a:tblGrid>
              <a:tr h="370840">
                <a:tc>
                  <a:txBody>
                    <a:bodyPr/>
                    <a:lstStyle/>
                    <a:p>
                      <a:endParaRPr lang="pt-BR" dirty="0">
                        <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8" name="Espaço Reservado para Conteúdo 2"/>
          <p:cNvSpPr txBox="1">
            <a:spLocks/>
          </p:cNvSpPr>
          <p:nvPr/>
        </p:nvSpPr>
        <p:spPr>
          <a:xfrm>
            <a:off x="1017591" y="4899089"/>
            <a:ext cx="479477" cy="36513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pt-BR" sz="1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[0]</a:t>
            </a:r>
            <a:endParaRPr kumimoji="0" lang="pt-BR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9" name="Espaço Reservado para Conteúdo 2"/>
          <p:cNvSpPr txBox="1">
            <a:spLocks/>
          </p:cNvSpPr>
          <p:nvPr/>
        </p:nvSpPr>
        <p:spPr>
          <a:xfrm>
            <a:off x="1854258" y="4899089"/>
            <a:ext cx="460421" cy="36513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pt-BR" sz="1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[1]</a:t>
            </a:r>
            <a:endParaRPr kumimoji="0" lang="pt-BR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0" name="Espaço Reservado para Conteúdo 2"/>
          <p:cNvSpPr txBox="1">
            <a:spLocks/>
          </p:cNvSpPr>
          <p:nvPr/>
        </p:nvSpPr>
        <p:spPr>
          <a:xfrm>
            <a:off x="2624163" y="4899089"/>
            <a:ext cx="515979" cy="36513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pt-BR" sz="1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[2]</a:t>
            </a:r>
            <a:endParaRPr kumimoji="0" lang="pt-BR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1" name="Espaço Reservado para Conteúdo 2"/>
          <p:cNvSpPr txBox="1">
            <a:spLocks/>
          </p:cNvSpPr>
          <p:nvPr/>
        </p:nvSpPr>
        <p:spPr>
          <a:xfrm>
            <a:off x="3500475" y="4899089"/>
            <a:ext cx="496923" cy="36513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pt-BR" sz="1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[3]</a:t>
            </a:r>
            <a:endParaRPr kumimoji="0" lang="pt-BR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2" name="Espaço Reservado para Conteúdo 2"/>
          <p:cNvSpPr txBox="1">
            <a:spLocks/>
          </p:cNvSpPr>
          <p:nvPr/>
        </p:nvSpPr>
        <p:spPr>
          <a:xfrm>
            <a:off x="4303760" y="4899089"/>
            <a:ext cx="479455" cy="36513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pt-BR" sz="1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[4]</a:t>
            </a:r>
            <a:endParaRPr kumimoji="0" lang="pt-BR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3" name="Espaço Reservado para Conteúdo 2"/>
          <p:cNvSpPr txBox="1">
            <a:spLocks/>
          </p:cNvSpPr>
          <p:nvPr/>
        </p:nvSpPr>
        <p:spPr>
          <a:xfrm>
            <a:off x="5180073" y="4899089"/>
            <a:ext cx="460399" cy="36513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pt-BR" sz="1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[5]</a:t>
            </a:r>
            <a:endParaRPr kumimoji="0" lang="pt-BR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4" name="Espaço Reservado para Conteúdo 2"/>
          <p:cNvSpPr txBox="1">
            <a:spLocks/>
          </p:cNvSpPr>
          <p:nvPr/>
        </p:nvSpPr>
        <p:spPr>
          <a:xfrm>
            <a:off x="5983359" y="4899089"/>
            <a:ext cx="514369" cy="36513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pt-BR" sz="1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[6]</a:t>
            </a:r>
            <a:endParaRPr kumimoji="0" lang="pt-BR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5" name="Espaço Reservado para Conteúdo 2"/>
          <p:cNvSpPr txBox="1">
            <a:spLocks/>
          </p:cNvSpPr>
          <p:nvPr/>
        </p:nvSpPr>
        <p:spPr>
          <a:xfrm>
            <a:off x="6750132" y="4899089"/>
            <a:ext cx="474669" cy="36513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pt-BR" sz="1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[7]</a:t>
            </a:r>
            <a:endParaRPr kumimoji="0" lang="pt-BR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6" name="Espaço Reservado para Conteúdo 2"/>
          <p:cNvSpPr txBox="1">
            <a:spLocks/>
          </p:cNvSpPr>
          <p:nvPr/>
        </p:nvSpPr>
        <p:spPr>
          <a:xfrm>
            <a:off x="7589930" y="4899089"/>
            <a:ext cx="474669" cy="36513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pt-BR" sz="1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[8]</a:t>
            </a:r>
            <a:endParaRPr kumimoji="0" lang="pt-BR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1" name="Espaço Reservado para Conteúdo 2"/>
          <p:cNvSpPr txBox="1">
            <a:spLocks/>
          </p:cNvSpPr>
          <p:nvPr/>
        </p:nvSpPr>
        <p:spPr>
          <a:xfrm>
            <a:off x="2354324" y="2952479"/>
            <a:ext cx="1089027" cy="315587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pt-BR" sz="12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0x3610d0</a:t>
            </a:r>
            <a:endParaRPr kumimoji="0" lang="pt-BR" sz="12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2" name="Espaço Reservado para Conteúdo 2"/>
          <p:cNvSpPr txBox="1">
            <a:spLocks/>
          </p:cNvSpPr>
          <p:nvPr/>
        </p:nvSpPr>
        <p:spPr>
          <a:xfrm>
            <a:off x="2354324" y="3354123"/>
            <a:ext cx="1089027" cy="27113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pt-BR" sz="12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0x3610d4</a:t>
            </a:r>
            <a:endParaRPr kumimoji="0" lang="pt-BR" sz="12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3" name="Espaço Reservado para Conteúdo 2"/>
          <p:cNvSpPr txBox="1">
            <a:spLocks/>
          </p:cNvSpPr>
          <p:nvPr/>
        </p:nvSpPr>
        <p:spPr>
          <a:xfrm>
            <a:off x="2282886" y="3719253"/>
            <a:ext cx="1160465" cy="26319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pt-BR" sz="12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0x3610d8</a:t>
            </a:r>
            <a:endParaRPr kumimoji="0" lang="pt-BR" sz="12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4" name="Espaço Reservado para Conteúdo 2"/>
          <p:cNvSpPr txBox="1">
            <a:spLocks/>
          </p:cNvSpPr>
          <p:nvPr/>
        </p:nvSpPr>
        <p:spPr>
          <a:xfrm>
            <a:off x="762000" y="5671571"/>
            <a:ext cx="876312" cy="292105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/>
          <a:p>
            <a:pPr marL="274320" marR="0" lvl="0" indent="-274320" algn="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pt-BR" sz="1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0x9a10e8</a:t>
            </a:r>
            <a:endParaRPr kumimoji="0" lang="pt-BR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5" name="Espaço Reservado para Conteúdo 2"/>
          <p:cNvSpPr txBox="1">
            <a:spLocks/>
          </p:cNvSpPr>
          <p:nvPr/>
        </p:nvSpPr>
        <p:spPr>
          <a:xfrm>
            <a:off x="1638312" y="5671572"/>
            <a:ext cx="876312" cy="292105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/>
          <a:p>
            <a:pPr marL="274320" marR="0" lvl="0" indent="-274320" algn="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pt-BR" sz="1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0x9a10ec</a:t>
            </a:r>
            <a:endParaRPr kumimoji="0" lang="pt-BR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6" name="Espaço Reservado para Conteúdo 2"/>
          <p:cNvSpPr txBox="1">
            <a:spLocks/>
          </p:cNvSpPr>
          <p:nvPr/>
        </p:nvSpPr>
        <p:spPr>
          <a:xfrm>
            <a:off x="2441598" y="5671572"/>
            <a:ext cx="876312" cy="292105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274320" marR="0" lvl="0" indent="-274320" algn="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pt-BR" sz="1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0x9a10f0</a:t>
            </a:r>
            <a:endParaRPr kumimoji="0" lang="pt-BR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7" name="Espaço Reservado para Conteúdo 2"/>
          <p:cNvSpPr txBox="1">
            <a:spLocks/>
          </p:cNvSpPr>
          <p:nvPr/>
        </p:nvSpPr>
        <p:spPr>
          <a:xfrm>
            <a:off x="3281397" y="5671572"/>
            <a:ext cx="876312" cy="292105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/>
          <a:p>
            <a:pPr marL="274320" marR="0" lvl="0" indent="-274320" algn="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pt-BR" sz="1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0x9a1100</a:t>
            </a:r>
            <a:endParaRPr kumimoji="0" lang="pt-BR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8" name="Espaço Reservado para Conteúdo 2"/>
          <p:cNvSpPr txBox="1">
            <a:spLocks/>
          </p:cNvSpPr>
          <p:nvPr/>
        </p:nvSpPr>
        <p:spPr>
          <a:xfrm>
            <a:off x="4121196" y="5671572"/>
            <a:ext cx="876312" cy="292105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/>
          <a:p>
            <a:pPr marL="274320" marR="0" lvl="0" indent="-274320" algn="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pt-BR" sz="1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0x9a1104</a:t>
            </a:r>
            <a:endParaRPr kumimoji="0" lang="pt-BR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9" name="Espaço Reservado para Conteúdo 2"/>
          <p:cNvSpPr txBox="1">
            <a:spLocks/>
          </p:cNvSpPr>
          <p:nvPr/>
        </p:nvSpPr>
        <p:spPr>
          <a:xfrm>
            <a:off x="4924482" y="5671572"/>
            <a:ext cx="876312" cy="292105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/>
          <a:p>
            <a:pPr marL="274320" marR="0" lvl="0" indent="-274320" algn="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pt-BR" sz="1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0x9a1108</a:t>
            </a:r>
            <a:endParaRPr kumimoji="0" lang="pt-BR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0" name="Espaço Reservado para Conteúdo 2"/>
          <p:cNvSpPr txBox="1">
            <a:spLocks/>
          </p:cNvSpPr>
          <p:nvPr/>
        </p:nvSpPr>
        <p:spPr>
          <a:xfrm>
            <a:off x="5727768" y="5671572"/>
            <a:ext cx="876312" cy="292105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/>
          <a:p>
            <a:pPr marL="274320" marR="0" lvl="0" indent="-274320" algn="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pt-BR" sz="1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0x9a1118</a:t>
            </a:r>
            <a:endParaRPr kumimoji="0" lang="pt-BR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" name="Espaço Reservado para Conteúdo 2"/>
          <p:cNvSpPr txBox="1">
            <a:spLocks/>
          </p:cNvSpPr>
          <p:nvPr/>
        </p:nvSpPr>
        <p:spPr>
          <a:xfrm>
            <a:off x="6604080" y="5671572"/>
            <a:ext cx="876312" cy="292105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/>
          <a:p>
            <a:pPr marL="274320" marR="0" lvl="0" indent="-274320" algn="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pt-BR" sz="1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0x9a111c</a:t>
            </a:r>
            <a:endParaRPr kumimoji="0" lang="pt-BR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2" name="Espaço Reservado para Conteúdo 2"/>
          <p:cNvSpPr txBox="1">
            <a:spLocks/>
          </p:cNvSpPr>
          <p:nvPr/>
        </p:nvSpPr>
        <p:spPr>
          <a:xfrm>
            <a:off x="7407366" y="5671572"/>
            <a:ext cx="876312" cy="292105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/>
          <a:p>
            <a:pPr marL="274320" marR="0" lvl="0" indent="-274320" algn="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pt-BR" sz="1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0x9a1120</a:t>
            </a:r>
            <a:endParaRPr kumimoji="0" lang="pt-BR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3" name="CaixaDeTexto 72"/>
          <p:cNvSpPr txBox="1"/>
          <p:nvPr/>
        </p:nvSpPr>
        <p:spPr>
          <a:xfrm>
            <a:off x="4462539" y="1929381"/>
            <a:ext cx="1177933" cy="338554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03610d0</a:t>
            </a:r>
            <a:endParaRPr lang="pt-BR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75" name="Conector de seta reta 74"/>
          <p:cNvCxnSpPr>
            <a:stCxn id="6" idx="2"/>
          </p:cNvCxnSpPr>
          <p:nvPr/>
        </p:nvCxnSpPr>
        <p:spPr>
          <a:xfrm rot="5400000">
            <a:off x="3584639" y="2667990"/>
            <a:ext cx="65723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Forma 82"/>
          <p:cNvCxnSpPr>
            <a:stCxn id="26" idx="3"/>
            <a:endCxn id="34" idx="0"/>
          </p:cNvCxnSpPr>
          <p:nvPr/>
        </p:nvCxnSpPr>
        <p:spPr>
          <a:xfrm>
            <a:off x="4997530" y="3828792"/>
            <a:ext cx="1243014" cy="1070297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angulado 84"/>
          <p:cNvCxnSpPr>
            <a:stCxn id="24" idx="0"/>
            <a:endCxn id="28" idx="0"/>
          </p:cNvCxnSpPr>
          <p:nvPr/>
        </p:nvCxnSpPr>
        <p:spPr>
          <a:xfrm rot="16200000" flipH="1" flipV="1">
            <a:off x="2008471" y="2164826"/>
            <a:ext cx="1983122" cy="3485403"/>
          </a:xfrm>
          <a:prstGeom prst="bentConnector3">
            <a:avLst>
              <a:gd name="adj1" fmla="val -1152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Forma 86"/>
          <p:cNvCxnSpPr>
            <a:stCxn id="25" idx="3"/>
            <a:endCxn id="31" idx="0"/>
          </p:cNvCxnSpPr>
          <p:nvPr/>
        </p:nvCxnSpPr>
        <p:spPr>
          <a:xfrm flipH="1">
            <a:off x="3748937" y="3463662"/>
            <a:ext cx="1248593" cy="1435427"/>
          </a:xfrm>
          <a:prstGeom prst="bentConnector4">
            <a:avLst>
              <a:gd name="adj1" fmla="val -18309"/>
              <a:gd name="adj2" fmla="val 5635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tângulo 87"/>
          <p:cNvSpPr/>
          <p:nvPr/>
        </p:nvSpPr>
        <p:spPr>
          <a:xfrm>
            <a:off x="5354720" y="3053753"/>
            <a:ext cx="3092513" cy="338554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/>
            <a:r>
              <a:rPr lang="pt-BR" sz="16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m[0] = </a:t>
            </a:r>
            <a:r>
              <a:rPr lang="pt-BR" sz="1600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new</a:t>
            </a:r>
            <a:r>
              <a:rPr lang="pt-BR" sz="16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pt-BR" sz="1600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lang="pt-BR" sz="16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[LIN*COL]</a:t>
            </a:r>
            <a:r>
              <a:rPr lang="pt-BR" sz="1600" b="1" dirty="0" smtClean="0">
                <a:ea typeface="Times New Roman" pitchFamily="18" charset="0"/>
                <a:cs typeface="Courier New" pitchFamily="49" charset="0"/>
              </a:rPr>
              <a:t>;</a:t>
            </a:r>
          </a:p>
        </p:txBody>
      </p:sp>
      <p:sp>
        <p:nvSpPr>
          <p:cNvPr id="89" name="Retângulo 88"/>
          <p:cNvSpPr/>
          <p:nvPr/>
        </p:nvSpPr>
        <p:spPr>
          <a:xfrm>
            <a:off x="3068704" y="1500753"/>
            <a:ext cx="3147015" cy="338554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**m =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*[LIN];</a:t>
            </a:r>
          </a:p>
        </p:txBody>
      </p:sp>
      <p:sp>
        <p:nvSpPr>
          <p:cNvPr id="90" name="Retângulo 89"/>
          <p:cNvSpPr/>
          <p:nvPr/>
        </p:nvSpPr>
        <p:spPr>
          <a:xfrm>
            <a:off x="3068704" y="6197025"/>
            <a:ext cx="3348069" cy="584775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 (</a:t>
            </a:r>
            <a:r>
              <a:rPr lang="en-US" sz="1600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=1; </a:t>
            </a:r>
            <a:r>
              <a:rPr lang="en-US" sz="1600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&lt;LIN; </a:t>
            </a:r>
            <a:r>
              <a:rPr lang="en-US" sz="1600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++)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pt-BR" sz="16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m[i] = m[i-1]+COL;</a:t>
            </a:r>
          </a:p>
        </p:txBody>
      </p:sp>
      <p:sp>
        <p:nvSpPr>
          <p:cNvPr id="39" name="Title 6"/>
          <p:cNvSpPr>
            <a:spLocks noGrp="1"/>
          </p:cNvSpPr>
          <p:nvPr>
            <p:ph type="title"/>
          </p:nvPr>
        </p:nvSpPr>
        <p:spPr>
          <a:xfrm>
            <a:off x="228600" y="381000"/>
            <a:ext cx="8686800" cy="639762"/>
          </a:xfrm>
        </p:spPr>
        <p:txBody>
          <a:bodyPr/>
          <a:lstStyle/>
          <a:p>
            <a:pPr algn="ctr"/>
            <a:r>
              <a:rPr lang="en-US" sz="3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Conceito</a:t>
            </a:r>
            <a:endParaRPr lang="en-US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748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500298" y="1549598"/>
            <a:ext cx="3625892" cy="52322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using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namespace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LIN = 3;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COL = 3;</a:t>
            </a:r>
          </a:p>
          <a:p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**m =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*[LIN];</a:t>
            </a:r>
          </a:p>
          <a:p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400" dirty="0" smtClean="0">
                <a:latin typeface="Courier New" pitchFamily="49" charset="0"/>
                <a:cs typeface="Courier New" pitchFamily="49" charset="0"/>
              </a:rPr>
              <a:t>  for (int i=0; i&lt;LIN; i++)  </a:t>
            </a:r>
          </a:p>
          <a:p>
            <a:r>
              <a:rPr lang="nn-NO" sz="1400" dirty="0" smtClean="0">
                <a:latin typeface="Courier New" pitchFamily="49" charset="0"/>
                <a:cs typeface="Courier New" pitchFamily="49" charset="0"/>
              </a:rPr>
              <a:t>    m[i] = new int[COL];</a:t>
            </a:r>
          </a:p>
          <a:p>
            <a:r>
              <a:rPr lang="pt-BR" sz="2000" dirty="0" smtClean="0"/>
              <a:t> 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i=0; i&lt;LIN; i++)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for(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j=0; j&lt;COL; j++) 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  m[i][j] = i+j;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  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for(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i=0; i&lt;LIN; i++) {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for(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j=0; j&lt;COL; j++) {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&lt;&lt; m[i][j];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</a:t>
            </a:r>
            <a:endParaRPr lang="nn-NO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786446" y="3764176"/>
            <a:ext cx="3055953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n-NO" sz="1400" dirty="0" smtClean="0">
                <a:latin typeface="Courier New" pitchFamily="49" charset="0"/>
                <a:cs typeface="Courier New" pitchFamily="49" charset="0"/>
              </a:rPr>
              <a:t> for (int i=0; i&lt;LIN; i++)</a:t>
            </a:r>
          </a:p>
          <a:p>
            <a:r>
              <a:rPr lang="nn-NO" sz="1400" dirty="0" smtClean="0">
                <a:latin typeface="Courier New" pitchFamily="49" charset="0"/>
                <a:cs typeface="Courier New" pitchFamily="49" charset="0"/>
              </a:rPr>
              <a:t>   delete m[i];	</a:t>
            </a:r>
          </a:p>
          <a:p>
            <a:r>
              <a:rPr lang="nn-NO" sz="1400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nn-NO" sz="1400" dirty="0" smtClean="0">
                <a:latin typeface="Courier New" pitchFamily="49" charset="0"/>
                <a:cs typeface="Courier New" pitchFamily="49" charset="0"/>
              </a:rPr>
              <a:t>  delete m;		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714348" y="1549598"/>
            <a:ext cx="1606572" cy="156966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Declara um ponteiro para ponteiro e aloca  uma área de tamanho LIN para dados do tipo ponteiro para inteiro.</a:t>
            </a:r>
            <a:endParaRPr lang="pt-BR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714348" y="3621300"/>
            <a:ext cx="1533546" cy="1384995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Aloca para cada posição do vetor de ponteiros um vetor de inteiros, que corresponde as posições da matriz</a:t>
            </a:r>
            <a:endParaRPr lang="pt-BR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6429388" y="2549730"/>
            <a:ext cx="2227292" cy="461665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Libera cada um dos vetores de dados alocados</a:t>
            </a:r>
            <a:endParaRPr lang="pt-BR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7143768" y="5693002"/>
            <a:ext cx="1500198" cy="461665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Libera o vetor de ponteiros</a:t>
            </a:r>
            <a:endParaRPr lang="pt-BR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2714612" y="3049796"/>
            <a:ext cx="2714644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pt-BR" sz="1600" dirty="0"/>
          </a:p>
        </p:txBody>
      </p:sp>
      <p:cxnSp>
        <p:nvCxnSpPr>
          <p:cNvPr id="20" name="Forma 19"/>
          <p:cNvCxnSpPr>
            <a:stCxn id="14" idx="2"/>
            <a:endCxn id="17" idx="1"/>
          </p:cNvCxnSpPr>
          <p:nvPr/>
        </p:nvCxnSpPr>
        <p:spPr>
          <a:xfrm rot="16200000" flipH="1">
            <a:off x="2066216" y="2570676"/>
            <a:ext cx="99815" cy="119697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2714612" y="3425622"/>
            <a:ext cx="2714644" cy="5539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pt-BR" sz="3000" dirty="0"/>
          </a:p>
        </p:txBody>
      </p:sp>
      <p:cxnSp>
        <p:nvCxnSpPr>
          <p:cNvPr id="24" name="Conector angulado 23"/>
          <p:cNvCxnSpPr>
            <a:stCxn id="18" idx="3"/>
            <a:endCxn id="22" idx="1"/>
          </p:cNvCxnSpPr>
          <p:nvPr/>
        </p:nvCxnSpPr>
        <p:spPr>
          <a:xfrm flipV="1">
            <a:off x="2247894" y="3702621"/>
            <a:ext cx="466718" cy="611177"/>
          </a:xfrm>
          <a:prstGeom prst="bentConnector3">
            <a:avLst>
              <a:gd name="adj1" fmla="val 2660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5929322" y="3764176"/>
            <a:ext cx="2714644" cy="5539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pt-BR" sz="30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6000760" y="4407118"/>
            <a:ext cx="1143008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pt-BR" sz="1600" dirty="0"/>
          </a:p>
        </p:txBody>
      </p:sp>
      <p:cxnSp>
        <p:nvCxnSpPr>
          <p:cNvPr id="29" name="Forma 28"/>
          <p:cNvCxnSpPr>
            <a:stCxn id="27" idx="3"/>
            <a:endCxn id="47" idx="0"/>
          </p:cNvCxnSpPr>
          <p:nvPr/>
        </p:nvCxnSpPr>
        <p:spPr>
          <a:xfrm>
            <a:off x="7143768" y="4576395"/>
            <a:ext cx="750099" cy="111660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do 32"/>
          <p:cNvCxnSpPr>
            <a:stCxn id="26" idx="0"/>
            <a:endCxn id="30" idx="2"/>
          </p:cNvCxnSpPr>
          <p:nvPr/>
        </p:nvCxnSpPr>
        <p:spPr>
          <a:xfrm rot="5400000" flipH="1" flipV="1">
            <a:off x="7038449" y="3259591"/>
            <a:ext cx="752781" cy="2563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6"/>
          <p:cNvSpPr>
            <a:spLocks noGrp="1"/>
          </p:cNvSpPr>
          <p:nvPr>
            <p:ph type="title"/>
          </p:nvPr>
        </p:nvSpPr>
        <p:spPr>
          <a:xfrm>
            <a:off x="228600" y="381000"/>
            <a:ext cx="8686800" cy="639762"/>
          </a:xfrm>
        </p:spPr>
        <p:txBody>
          <a:bodyPr/>
          <a:lstStyle/>
          <a:p>
            <a:pPr algn="ctr"/>
            <a:r>
              <a:rPr lang="en-US" sz="3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Exemplo</a:t>
            </a:r>
            <a:endParaRPr lang="en-US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509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2508194" y="2286991"/>
            <a:ext cx="1168416" cy="51118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pt-BR" sz="2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**m</a:t>
            </a:r>
            <a:endParaRPr kumimoji="0" lang="pt-BR" sz="2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19" name="Tabe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678443"/>
              </p:ext>
            </p:extLst>
          </p:nvPr>
        </p:nvGraphicFramePr>
        <p:xfrm>
          <a:off x="2436756" y="3481131"/>
          <a:ext cx="1149965" cy="11125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1499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n>
                            <a:noFill/>
                          </a:ln>
                        </a:rPr>
                        <a:t>0x9a10e8</a:t>
                      </a:r>
                      <a:endParaRPr lang="pt-BR" sz="14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>
                          <a:ln>
                            <a:noFill/>
                          </a:ln>
                        </a:rPr>
                        <a:t>0x9a1100</a:t>
                      </a:r>
                      <a:endParaRPr lang="pt-BR" sz="1400" b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>
                          <a:ln>
                            <a:noFill/>
                          </a:ln>
                        </a:rPr>
                        <a:t>0x9a1118</a:t>
                      </a:r>
                      <a:endParaRPr lang="pt-BR" sz="1400" b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" name="Espaço Reservado para Conteúdo 2"/>
          <p:cNvSpPr txBox="1">
            <a:spLocks/>
          </p:cNvSpPr>
          <p:nvPr/>
        </p:nvSpPr>
        <p:spPr>
          <a:xfrm>
            <a:off x="3506727" y="3481131"/>
            <a:ext cx="501665" cy="36513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pt-BR" sz="1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[0]</a:t>
            </a:r>
            <a:endParaRPr kumimoji="0" lang="pt-BR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5" name="Espaço Reservado para Conteúdo 2"/>
          <p:cNvSpPr txBox="1">
            <a:spLocks/>
          </p:cNvSpPr>
          <p:nvPr/>
        </p:nvSpPr>
        <p:spPr>
          <a:xfrm>
            <a:off x="3506727" y="3846261"/>
            <a:ext cx="501665" cy="36513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pt-BR" sz="1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[1]</a:t>
            </a:r>
            <a:endParaRPr kumimoji="0" lang="pt-BR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6" name="Espaço Reservado para Conteúdo 2"/>
          <p:cNvSpPr txBox="1">
            <a:spLocks/>
          </p:cNvSpPr>
          <p:nvPr/>
        </p:nvSpPr>
        <p:spPr>
          <a:xfrm>
            <a:off x="3506726" y="4215817"/>
            <a:ext cx="501665" cy="36513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pt-BR" sz="1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[2]</a:t>
            </a:r>
            <a:endParaRPr kumimoji="0" lang="pt-BR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1" name="Espaço Reservado para Conteúdo 2"/>
          <p:cNvSpPr txBox="1">
            <a:spLocks/>
          </p:cNvSpPr>
          <p:nvPr/>
        </p:nvSpPr>
        <p:spPr>
          <a:xfrm>
            <a:off x="1365186" y="3517644"/>
            <a:ext cx="1123941" cy="269545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pt-BR" sz="12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0x3610d0</a:t>
            </a:r>
            <a:endParaRPr kumimoji="0" lang="pt-BR" sz="12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2" name="Espaço Reservado para Conteúdo 2"/>
          <p:cNvSpPr txBox="1">
            <a:spLocks/>
          </p:cNvSpPr>
          <p:nvPr/>
        </p:nvSpPr>
        <p:spPr>
          <a:xfrm>
            <a:off x="1436624" y="3919287"/>
            <a:ext cx="1052503" cy="29653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pt-BR" sz="12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0x3610d4</a:t>
            </a:r>
            <a:endParaRPr kumimoji="0" lang="pt-BR" sz="12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3" name="Espaço Reservado para Conteúdo 2"/>
          <p:cNvSpPr txBox="1">
            <a:spLocks/>
          </p:cNvSpPr>
          <p:nvPr/>
        </p:nvSpPr>
        <p:spPr>
          <a:xfrm>
            <a:off x="1436624" y="4284417"/>
            <a:ext cx="1052503" cy="28859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pt-BR" sz="12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0x3610d8</a:t>
            </a:r>
            <a:endParaRPr kumimoji="0" lang="pt-BR" sz="12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0" name="Espaço Reservado para Conteúdo 2"/>
          <p:cNvSpPr txBox="1">
            <a:spLocks/>
          </p:cNvSpPr>
          <p:nvPr/>
        </p:nvSpPr>
        <p:spPr>
          <a:xfrm>
            <a:off x="5332377" y="5214371"/>
            <a:ext cx="876312" cy="292105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/>
          <a:p>
            <a:pPr marL="274320" marR="0" lvl="0" indent="-274320" algn="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pt-BR" sz="1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0x9a1118</a:t>
            </a:r>
            <a:endParaRPr kumimoji="0" lang="pt-BR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" name="Espaço Reservado para Conteúdo 2"/>
          <p:cNvSpPr txBox="1">
            <a:spLocks/>
          </p:cNvSpPr>
          <p:nvPr/>
        </p:nvSpPr>
        <p:spPr>
          <a:xfrm>
            <a:off x="6208689" y="5214371"/>
            <a:ext cx="876312" cy="292105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/>
          <a:p>
            <a:pPr marL="274320" marR="0" lvl="0" indent="-274320" algn="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pt-BR" sz="1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0x9a111c</a:t>
            </a:r>
            <a:endParaRPr kumimoji="0" lang="pt-BR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2" name="Espaço Reservado para Conteúdo 2"/>
          <p:cNvSpPr txBox="1">
            <a:spLocks/>
          </p:cNvSpPr>
          <p:nvPr/>
        </p:nvSpPr>
        <p:spPr>
          <a:xfrm>
            <a:off x="7011975" y="5214371"/>
            <a:ext cx="876312" cy="292105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/>
          <a:p>
            <a:pPr marL="274320" marR="0" lvl="0" indent="-274320" algn="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pt-BR" sz="1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0x9a1120</a:t>
            </a:r>
            <a:endParaRPr kumimoji="0" lang="pt-BR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3" name="CaixaDeTexto 72"/>
          <p:cNvSpPr txBox="1"/>
          <p:nvPr/>
        </p:nvSpPr>
        <p:spPr>
          <a:xfrm>
            <a:off x="3579753" y="2402871"/>
            <a:ext cx="1143019" cy="338554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03610d0</a:t>
            </a:r>
            <a:endParaRPr lang="pt-BR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75" name="Conector de seta reta 74"/>
          <p:cNvCxnSpPr>
            <a:stCxn id="6" idx="2"/>
          </p:cNvCxnSpPr>
          <p:nvPr/>
        </p:nvCxnSpPr>
        <p:spPr>
          <a:xfrm rot="5400000">
            <a:off x="2763785" y="3126790"/>
            <a:ext cx="65723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ela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539383"/>
              </p:ext>
            </p:extLst>
          </p:nvPr>
        </p:nvGraphicFramePr>
        <p:xfrm>
          <a:off x="5368890" y="2841028"/>
          <a:ext cx="2495055" cy="3708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31685"/>
                <a:gridCol w="831685"/>
                <a:gridCol w="831685"/>
              </a:tblGrid>
              <a:tr h="370840">
                <a:tc>
                  <a:txBody>
                    <a:bodyPr/>
                    <a:lstStyle/>
                    <a:p>
                      <a:endParaRPr lang="pt-BR" dirty="0">
                        <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ela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164353"/>
              </p:ext>
            </p:extLst>
          </p:nvPr>
        </p:nvGraphicFramePr>
        <p:xfrm>
          <a:off x="5368890" y="3826878"/>
          <a:ext cx="2495055" cy="3708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31685"/>
                <a:gridCol w="831685"/>
                <a:gridCol w="831685"/>
              </a:tblGrid>
              <a:tr h="370840">
                <a:tc>
                  <a:txBody>
                    <a:bodyPr/>
                    <a:lstStyle/>
                    <a:p>
                      <a:endParaRPr lang="pt-BR" dirty="0">
                        <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bela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139133"/>
              </p:ext>
            </p:extLst>
          </p:nvPr>
        </p:nvGraphicFramePr>
        <p:xfrm>
          <a:off x="5368890" y="4812728"/>
          <a:ext cx="2495055" cy="3708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31685"/>
                <a:gridCol w="831685"/>
                <a:gridCol w="831685"/>
              </a:tblGrid>
              <a:tr h="370840">
                <a:tc>
                  <a:txBody>
                    <a:bodyPr/>
                    <a:lstStyle/>
                    <a:p>
                      <a:endParaRPr lang="pt-BR" dirty="0">
                        <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0" name="Espaço Reservado para Conteúdo 2"/>
          <p:cNvSpPr txBox="1">
            <a:spLocks/>
          </p:cNvSpPr>
          <p:nvPr/>
        </p:nvSpPr>
        <p:spPr>
          <a:xfrm>
            <a:off x="5587968" y="2512411"/>
            <a:ext cx="492126" cy="36513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pt-BR" sz="1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[0]</a:t>
            </a:r>
            <a:endParaRPr kumimoji="0" lang="pt-BR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1" name="Espaço Reservado para Conteúdo 2"/>
          <p:cNvSpPr txBox="1">
            <a:spLocks/>
          </p:cNvSpPr>
          <p:nvPr/>
        </p:nvSpPr>
        <p:spPr>
          <a:xfrm>
            <a:off x="6391254" y="2512411"/>
            <a:ext cx="474658" cy="36513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pt-BR" sz="1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[1]</a:t>
            </a:r>
            <a:endParaRPr kumimoji="0" lang="pt-BR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2" name="Espaço Reservado para Conteúdo 2"/>
          <p:cNvSpPr txBox="1">
            <a:spLocks/>
          </p:cNvSpPr>
          <p:nvPr/>
        </p:nvSpPr>
        <p:spPr>
          <a:xfrm>
            <a:off x="7194540" y="2512411"/>
            <a:ext cx="528628" cy="36513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pt-BR" sz="1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[2]</a:t>
            </a:r>
            <a:endParaRPr kumimoji="0" lang="pt-BR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3" name="Espaço Reservado para Conteúdo 2"/>
          <p:cNvSpPr txBox="1">
            <a:spLocks/>
          </p:cNvSpPr>
          <p:nvPr/>
        </p:nvSpPr>
        <p:spPr>
          <a:xfrm>
            <a:off x="5587968" y="3534774"/>
            <a:ext cx="492126" cy="36513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pt-BR" sz="1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[0]</a:t>
            </a:r>
            <a:endParaRPr kumimoji="0" lang="pt-BR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4" name="Espaço Reservado para Conteúdo 2"/>
          <p:cNvSpPr txBox="1">
            <a:spLocks/>
          </p:cNvSpPr>
          <p:nvPr/>
        </p:nvSpPr>
        <p:spPr>
          <a:xfrm>
            <a:off x="6391254" y="3534774"/>
            <a:ext cx="474658" cy="36513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pt-BR" sz="1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[1]</a:t>
            </a:r>
            <a:endParaRPr kumimoji="0" lang="pt-BR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5" name="Espaço Reservado para Conteúdo 2"/>
          <p:cNvSpPr txBox="1">
            <a:spLocks/>
          </p:cNvSpPr>
          <p:nvPr/>
        </p:nvSpPr>
        <p:spPr>
          <a:xfrm>
            <a:off x="7194540" y="3534774"/>
            <a:ext cx="528628" cy="36513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pt-BR" sz="1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[2]</a:t>
            </a:r>
            <a:endParaRPr kumimoji="0" lang="pt-BR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6" name="Espaço Reservado para Conteúdo 2"/>
          <p:cNvSpPr txBox="1">
            <a:spLocks/>
          </p:cNvSpPr>
          <p:nvPr/>
        </p:nvSpPr>
        <p:spPr>
          <a:xfrm>
            <a:off x="5587968" y="4520624"/>
            <a:ext cx="492126" cy="36513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pt-BR" sz="1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[0]</a:t>
            </a:r>
            <a:endParaRPr kumimoji="0" lang="pt-BR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7" name="Espaço Reservado para Conteúdo 2"/>
          <p:cNvSpPr txBox="1">
            <a:spLocks/>
          </p:cNvSpPr>
          <p:nvPr/>
        </p:nvSpPr>
        <p:spPr>
          <a:xfrm>
            <a:off x="6391254" y="4520624"/>
            <a:ext cx="474658" cy="36513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pt-BR" sz="1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[1]</a:t>
            </a:r>
            <a:endParaRPr kumimoji="0" lang="pt-BR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8" name="Espaço Reservado para Conteúdo 2"/>
          <p:cNvSpPr txBox="1">
            <a:spLocks/>
          </p:cNvSpPr>
          <p:nvPr/>
        </p:nvSpPr>
        <p:spPr>
          <a:xfrm>
            <a:off x="7194540" y="4520624"/>
            <a:ext cx="528628" cy="36513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pt-BR" sz="1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[2]</a:t>
            </a:r>
            <a:endParaRPr kumimoji="0" lang="pt-BR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9" name="Espaço Reservado para Conteúdo 2"/>
          <p:cNvSpPr txBox="1">
            <a:spLocks/>
          </p:cNvSpPr>
          <p:nvPr/>
        </p:nvSpPr>
        <p:spPr>
          <a:xfrm>
            <a:off x="5368890" y="3206158"/>
            <a:ext cx="876312" cy="292105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/>
          <a:p>
            <a:pPr marL="274320" marR="0" lvl="0" indent="-274320" algn="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pt-BR" sz="1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0x9a10e8</a:t>
            </a:r>
            <a:endParaRPr kumimoji="0" lang="pt-BR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Espaço Reservado para Conteúdo 2"/>
          <p:cNvSpPr txBox="1">
            <a:spLocks/>
          </p:cNvSpPr>
          <p:nvPr/>
        </p:nvSpPr>
        <p:spPr>
          <a:xfrm>
            <a:off x="6245202" y="3206159"/>
            <a:ext cx="876312" cy="292105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/>
          <a:p>
            <a:pPr marL="274320" marR="0" lvl="0" indent="-274320" algn="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pt-BR" sz="1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0x9a10ec</a:t>
            </a:r>
            <a:endParaRPr kumimoji="0" lang="pt-BR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" name="Espaço Reservado para Conteúdo 2"/>
          <p:cNvSpPr txBox="1">
            <a:spLocks/>
          </p:cNvSpPr>
          <p:nvPr/>
        </p:nvSpPr>
        <p:spPr>
          <a:xfrm>
            <a:off x="7048488" y="3206159"/>
            <a:ext cx="876312" cy="292105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274320" marR="0" lvl="0" indent="-274320" algn="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pt-BR" sz="1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0x9a10f0</a:t>
            </a:r>
            <a:endParaRPr kumimoji="0" lang="pt-BR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2" name="Espaço Reservado para Conteúdo 2"/>
          <p:cNvSpPr txBox="1">
            <a:spLocks/>
          </p:cNvSpPr>
          <p:nvPr/>
        </p:nvSpPr>
        <p:spPr>
          <a:xfrm>
            <a:off x="5368890" y="4228521"/>
            <a:ext cx="876312" cy="292105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/>
          <a:p>
            <a:pPr marL="274320" marR="0" lvl="0" indent="-274320" algn="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pt-BR" sz="1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0x9a1100</a:t>
            </a:r>
            <a:endParaRPr kumimoji="0" lang="pt-BR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3" name="Espaço Reservado para Conteúdo 2"/>
          <p:cNvSpPr txBox="1">
            <a:spLocks/>
          </p:cNvSpPr>
          <p:nvPr/>
        </p:nvSpPr>
        <p:spPr>
          <a:xfrm>
            <a:off x="6208689" y="4228521"/>
            <a:ext cx="876312" cy="292105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/>
          <a:p>
            <a:pPr marL="274320" marR="0" lvl="0" indent="-274320" algn="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pt-BR" sz="1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0x9a1104</a:t>
            </a:r>
            <a:endParaRPr kumimoji="0" lang="pt-BR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4" name="Espaço Reservado para Conteúdo 2"/>
          <p:cNvSpPr txBox="1">
            <a:spLocks/>
          </p:cNvSpPr>
          <p:nvPr/>
        </p:nvSpPr>
        <p:spPr>
          <a:xfrm>
            <a:off x="7011975" y="4228521"/>
            <a:ext cx="876312" cy="292105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/>
          <a:p>
            <a:pPr marL="274320" marR="0" lvl="0" indent="-274320" algn="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pt-BR" sz="1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0x9a1108</a:t>
            </a:r>
            <a:endParaRPr kumimoji="0" lang="pt-BR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56" name="Conector angulado 55"/>
          <p:cNvCxnSpPr>
            <a:stCxn id="24" idx="3"/>
          </p:cNvCxnSpPr>
          <p:nvPr/>
        </p:nvCxnSpPr>
        <p:spPr>
          <a:xfrm flipV="1">
            <a:off x="4008392" y="3023592"/>
            <a:ext cx="1323985" cy="64010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angulado 78"/>
          <p:cNvCxnSpPr>
            <a:stCxn id="25" idx="3"/>
          </p:cNvCxnSpPr>
          <p:nvPr/>
        </p:nvCxnSpPr>
        <p:spPr>
          <a:xfrm flipV="1">
            <a:off x="4008392" y="3972930"/>
            <a:ext cx="1360498" cy="5589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angulado 80"/>
          <p:cNvCxnSpPr>
            <a:stCxn id="26" idx="3"/>
          </p:cNvCxnSpPr>
          <p:nvPr/>
        </p:nvCxnSpPr>
        <p:spPr>
          <a:xfrm>
            <a:off x="4008391" y="4398382"/>
            <a:ext cx="1360499" cy="60133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tângulo 81"/>
          <p:cNvSpPr/>
          <p:nvPr/>
        </p:nvSpPr>
        <p:spPr>
          <a:xfrm>
            <a:off x="2365318" y="1929801"/>
            <a:ext cx="3147015" cy="338554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**m =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*[LIN];</a:t>
            </a:r>
          </a:p>
        </p:txBody>
      </p:sp>
      <p:sp>
        <p:nvSpPr>
          <p:cNvPr id="84" name="Retângulo 83"/>
          <p:cNvSpPr/>
          <p:nvPr/>
        </p:nvSpPr>
        <p:spPr>
          <a:xfrm>
            <a:off x="1579500" y="5358825"/>
            <a:ext cx="3393878" cy="584775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 (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=0;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&lt;LIN;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++)</a:t>
            </a:r>
            <a:endParaRPr lang="pt-BR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</a:t>
            </a:r>
            <a:r>
              <a:rPr lang="pt-BR" sz="1600" dirty="0" smtClean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m[i] = </a:t>
            </a:r>
            <a:r>
              <a:rPr lang="pt-BR" sz="1600" dirty="0" err="1" smtClean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new</a:t>
            </a:r>
            <a:r>
              <a:rPr lang="pt-BR" sz="1600" dirty="0" smtClean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pt-BR" sz="1600" dirty="0" err="1" smtClean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lang="pt-BR" sz="1600" dirty="0" smtClean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[COL];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" name="Title 6"/>
          <p:cNvSpPr>
            <a:spLocks noGrp="1"/>
          </p:cNvSpPr>
          <p:nvPr>
            <p:ph type="title"/>
          </p:nvPr>
        </p:nvSpPr>
        <p:spPr>
          <a:xfrm>
            <a:off x="228600" y="381000"/>
            <a:ext cx="8686800" cy="639762"/>
          </a:xfrm>
        </p:spPr>
        <p:txBody>
          <a:bodyPr/>
          <a:lstStyle/>
          <a:p>
            <a:pPr algn="ctr"/>
            <a:r>
              <a:rPr lang="en-US" sz="3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Exemplo</a:t>
            </a:r>
            <a:endParaRPr lang="en-US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030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04800" y="3048000"/>
            <a:ext cx="8686800" cy="2743200"/>
          </a:xfrm>
        </p:spPr>
        <p:txBody>
          <a:bodyPr>
            <a:noAutofit/>
          </a:bodyPr>
          <a:lstStyle/>
          <a:p>
            <a:pPr algn="r"/>
            <a:r>
              <a:rPr lang="pt-BR" sz="43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Aritmética de </a:t>
            </a:r>
            <a:r>
              <a:rPr lang="pt-BR" sz="43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sz="43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43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Ponteiros</a:t>
            </a:r>
            <a:endParaRPr lang="pt-BR" sz="43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9122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533400" y="1623248"/>
            <a:ext cx="8286808" cy="620721"/>
          </a:xfrm>
        </p:spPr>
        <p:txBody>
          <a:bodyPr>
            <a:normAutofit/>
          </a:bodyPr>
          <a:lstStyle/>
          <a:p>
            <a:r>
              <a:rPr lang="pt-BR" sz="1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Como o vetor, é uma aritmética de endereços, e não de valores.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76276" y="2458283"/>
            <a:ext cx="5715039" cy="42473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using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namespace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pt-BR" sz="15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  int *ptr, i,j;</a:t>
            </a:r>
          </a:p>
          <a:p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mat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[3][3]={10,20,30,40,50,60,70,80,90};</a:t>
            </a:r>
          </a:p>
          <a:p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 &lt;&lt; *(*( 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mat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 + 2 ) + 1)&lt;&lt;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  for (i=0;i&lt;3;i++)</a:t>
            </a:r>
          </a:p>
          <a:p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    for (j=0;j&lt;3;j++)</a:t>
            </a:r>
          </a:p>
          <a:p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      *(*(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mat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+i)+j) = *(*(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mat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+i)+j) * j;</a:t>
            </a:r>
          </a:p>
          <a:p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  for (i=0;i&lt;3;i++) {</a:t>
            </a:r>
          </a:p>
          <a:p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    for (j=0;j&lt;3;j++) {</a:t>
            </a:r>
          </a:p>
          <a:p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&lt;&lt;*(*(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mat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+i)+j);</a:t>
            </a:r>
          </a:p>
          <a:p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677068" y="2172531"/>
            <a:ext cx="2190780" cy="95410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 parênteses mais interno está deslocando a linha, e no segundo a coluna.</a:t>
            </a:r>
            <a:endParaRPr lang="pt-BR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8" name="Conector angulado 7"/>
          <p:cNvCxnSpPr>
            <a:endCxn id="6" idx="1"/>
          </p:cNvCxnSpPr>
          <p:nvPr/>
        </p:nvCxnSpPr>
        <p:spPr>
          <a:xfrm flipV="1">
            <a:off x="3962424" y="2649585"/>
            <a:ext cx="2714644" cy="122873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angulado 9"/>
          <p:cNvCxnSpPr>
            <a:endCxn id="12" idx="1"/>
          </p:cNvCxnSpPr>
          <p:nvPr/>
        </p:nvCxnSpPr>
        <p:spPr>
          <a:xfrm flipV="1">
            <a:off x="4132285" y="4296064"/>
            <a:ext cx="2373345" cy="39744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6505630" y="3926732"/>
            <a:ext cx="2457454" cy="738664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Neste laço é como se fizesse:</a:t>
            </a:r>
          </a:p>
          <a:p>
            <a:r>
              <a:rPr lang="pt-BR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mat</a:t>
            </a:r>
            <a:r>
              <a:rPr lang="pt-B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[i][j] = </a:t>
            </a:r>
            <a:r>
              <a:rPr lang="pt-BR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mat</a:t>
            </a:r>
            <a:r>
              <a:rPr lang="pt-B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[i][j] * j;</a:t>
            </a:r>
            <a:endParaRPr lang="pt-BR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3" name="Conector angulado 12"/>
          <p:cNvCxnSpPr>
            <a:endCxn id="15" idx="1"/>
          </p:cNvCxnSpPr>
          <p:nvPr/>
        </p:nvCxnSpPr>
        <p:spPr>
          <a:xfrm>
            <a:off x="3819548" y="5387241"/>
            <a:ext cx="2687670" cy="51721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6507218" y="5642843"/>
            <a:ext cx="2190780" cy="52322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Aqui está imprimindo a matriz modificada.</a:t>
            </a:r>
            <a:endParaRPr lang="pt-BR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itle 6"/>
          <p:cNvSpPr>
            <a:spLocks noGrp="1"/>
          </p:cNvSpPr>
          <p:nvPr>
            <p:ph type="title"/>
          </p:nvPr>
        </p:nvSpPr>
        <p:spPr>
          <a:xfrm>
            <a:off x="228600" y="381000"/>
            <a:ext cx="8686800" cy="639762"/>
          </a:xfrm>
        </p:spPr>
        <p:txBody>
          <a:bodyPr/>
          <a:lstStyle/>
          <a:p>
            <a:pPr algn="ctr"/>
            <a:r>
              <a:rPr lang="en-US" sz="3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Conceito</a:t>
            </a:r>
            <a:endParaRPr lang="en-US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014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01159440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complete_network">
  <a:themeElements>
    <a:clrScheme name="Custom Design 7">
      <a:dk1>
        <a:srgbClr val="5C1F00"/>
      </a:dk1>
      <a:lt1>
        <a:srgbClr val="FFFFFF"/>
      </a:lt1>
      <a:dk2>
        <a:srgbClr val="800000"/>
      </a:dk2>
      <a:lt2>
        <a:srgbClr val="DFD293"/>
      </a:lt2>
      <a:accent1>
        <a:srgbClr val="CC3300"/>
      </a:accent1>
      <a:accent2>
        <a:srgbClr val="BE7960"/>
      </a:accent2>
      <a:accent3>
        <a:srgbClr val="C0AAAA"/>
      </a:accent3>
      <a:accent4>
        <a:srgbClr val="DADADA"/>
      </a:accent4>
      <a:accent5>
        <a:srgbClr val="E2ADAA"/>
      </a:accent5>
      <a:accent6>
        <a:srgbClr val="AC6D56"/>
      </a:accent6>
      <a:hlink>
        <a:srgbClr val="FFFF99"/>
      </a:hlink>
      <a:folHlink>
        <a:srgbClr val="D3A219"/>
      </a:folHlink>
    </a:clrScheme>
    <a:fontScheme name="Custom Design">
      <a:majorFont>
        <a:latin typeface="Palatino Linotype"/>
        <a:ea typeface=""/>
        <a:cs typeface=""/>
      </a:majorFont>
      <a:minorFont>
        <a:latin typeface="Palatino Linoty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tudent presentation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01159440</Template>
  <TotalTime>3494</TotalTime>
  <Words>875</Words>
  <Application>Microsoft Office PowerPoint</Application>
  <PresentationFormat>Apresentação na tela (4:3)</PresentationFormat>
  <Paragraphs>191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11</vt:i4>
      </vt:variant>
    </vt:vector>
  </HeadingPairs>
  <TitlesOfParts>
    <vt:vector size="24" baseType="lpstr">
      <vt:lpstr>Arial</vt:lpstr>
      <vt:lpstr>Calibri</vt:lpstr>
      <vt:lpstr>Century Gothic</vt:lpstr>
      <vt:lpstr>Courier New</vt:lpstr>
      <vt:lpstr>Palatino Linotype</vt:lpstr>
      <vt:lpstr>Times New Roman</vt:lpstr>
      <vt:lpstr>Tw Cen MT</vt:lpstr>
      <vt:lpstr>Verdana</vt:lpstr>
      <vt:lpstr>Wingdings</vt:lpstr>
      <vt:lpstr>Wingdings 2</vt:lpstr>
      <vt:lpstr>01159440</vt:lpstr>
      <vt:lpstr>incomplete_network</vt:lpstr>
      <vt:lpstr>Student presentation</vt:lpstr>
      <vt:lpstr>Algoritmos II</vt:lpstr>
      <vt:lpstr>Alocação Dinâmica de Matrizes</vt:lpstr>
      <vt:lpstr>Conceito</vt:lpstr>
      <vt:lpstr>Exemplo</vt:lpstr>
      <vt:lpstr>Conceito</vt:lpstr>
      <vt:lpstr>Exemplo</vt:lpstr>
      <vt:lpstr>Exemplo</vt:lpstr>
      <vt:lpstr>Aritmética de  Ponteiros</vt:lpstr>
      <vt:lpstr>Conceito</vt:lpstr>
      <vt:lpstr>Operador →</vt:lpstr>
      <vt:lpstr>Conceito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II</dc:title>
  <dc:creator>Elisangela Maschio de Miranda</dc:creator>
  <cp:lastModifiedBy>Elis Maschio</cp:lastModifiedBy>
  <cp:revision>458</cp:revision>
  <dcterms:created xsi:type="dcterms:W3CDTF">2012-07-23T22:17:33Z</dcterms:created>
  <dcterms:modified xsi:type="dcterms:W3CDTF">2013-11-07T00:10:11Z</dcterms:modified>
</cp:coreProperties>
</file>