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  <p:sldMasterId id="2147484277" r:id="rId2"/>
    <p:sldMasterId id="2147484342" r:id="rId3"/>
  </p:sldMasterIdLst>
  <p:notesMasterIdLst>
    <p:notesMasterId r:id="rId18"/>
  </p:notesMasterIdLst>
  <p:sldIdLst>
    <p:sldId id="303" r:id="rId4"/>
    <p:sldId id="304" r:id="rId5"/>
    <p:sldId id="309" r:id="rId6"/>
    <p:sldId id="308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 varScale="1">
        <p:scale>
          <a:sx n="68" d="100"/>
          <a:sy n="68" d="100"/>
        </p:scale>
        <p:origin x="130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FAA61-7B5B-40DE-AF50-D11FD863BBA3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746B6-4825-453D-9FAD-03728370DF8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57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4800600"/>
            <a:ext cx="5257800" cy="762000"/>
          </a:xfrm>
        </p:spPr>
        <p:txBody>
          <a:bodyPr/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5486400"/>
            <a:ext cx="4114800" cy="609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20000" cy="8382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7620000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20000" cy="838200"/>
          </a:xfr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7620000" cy="4114800"/>
          </a:xfr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3477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-152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8800"/>
            <a:ext cx="3886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828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8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57350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97112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657350"/>
            <a:ext cx="3660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5" y="2297112"/>
            <a:ext cx="3660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838200"/>
            <a:ext cx="1543050" cy="5562600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838200"/>
            <a:ext cx="6229350" cy="5562600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112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986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171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069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3663208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0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533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692379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259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657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278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147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838200"/>
            <a:ext cx="6172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Topic Goes Here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752600"/>
            <a:ext cx="6172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Subtopics Go Here</a:t>
            </a:r>
          </a:p>
          <a:p>
            <a:pPr lvl="1"/>
            <a:r>
              <a:rPr lang="en-US" dirty="0" smtClean="0"/>
              <a:t>A</a:t>
            </a:r>
          </a:p>
          <a:p>
            <a:pPr lvl="2"/>
            <a:r>
              <a:rPr lang="en-US" dirty="0" smtClean="0"/>
              <a:t>B</a:t>
            </a:r>
          </a:p>
          <a:p>
            <a:pPr lvl="3"/>
            <a:r>
              <a:rPr lang="en-US" dirty="0" smtClean="0"/>
              <a:t>C</a:t>
            </a:r>
          </a:p>
          <a:p>
            <a:pPr lvl="4"/>
            <a:r>
              <a:rPr lang="en-US" dirty="0" smtClean="0"/>
              <a:t>d</a:t>
            </a:r>
          </a:p>
          <a:p>
            <a:pPr lvl="2"/>
            <a:endParaRPr lang="en-US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  <p:sldLayoutId id="2147484290" r:id="rId13"/>
    <p:sldLayoutId id="2147484291" r:id="rId14"/>
    <p:sldLayoutId id="2147484292" r:id="rId15"/>
    <p:sldLayoutId id="2147484293" r:id="rId16"/>
    <p:sldLayoutId id="2147484294" r:id="rId17"/>
    <p:sldLayoutId id="2147484295" r:id="rId18"/>
    <p:sldLayoutId id="2147484296" r:id="rId19"/>
    <p:sldLayoutId id="2147484297" r:id="rId20"/>
    <p:sldLayoutId id="2147484298" r:id="rId21"/>
    <p:sldLayoutId id="2147484299" r:id="rId22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7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3" r:id="rId1"/>
    <p:sldLayoutId id="2147484344" r:id="rId2"/>
    <p:sldLayoutId id="2147484345" r:id="rId3"/>
    <p:sldLayoutId id="2147484346" r:id="rId4"/>
    <p:sldLayoutId id="2147484347" r:id="rId5"/>
    <p:sldLayoutId id="2147484348" r:id="rId6"/>
    <p:sldLayoutId id="2147484349" r:id="rId7"/>
    <p:sldLayoutId id="2147484350" r:id="rId8"/>
    <p:sldLayoutId id="2147484351" r:id="rId9"/>
    <p:sldLayoutId id="2147484352" r:id="rId10"/>
    <p:sldLayoutId id="2147484353" r:id="rId11"/>
    <p:sldLayoutId id="2147484355" r:id="rId12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</a:t>
            </a:r>
            <a:r>
              <a:rPr lang="en-U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II</a:t>
            </a:r>
            <a:endParaRPr lang="en-US" sz="6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096000"/>
            <a:ext cx="5257800" cy="609600"/>
          </a:xfrm>
        </p:spPr>
        <p:txBody>
          <a:bodyPr/>
          <a:lstStyle/>
          <a:p>
            <a:pPr algn="ctr"/>
            <a:r>
              <a:rPr lang="en-US" sz="2400" b="1" i="1" u="sng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2° </a:t>
            </a:r>
            <a:r>
              <a:rPr lang="en-US" sz="2400" b="1" i="1" u="sng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Período</a:t>
            </a:r>
            <a:endParaRPr lang="en-US" sz="2400" b="1" i="1" u="sng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8308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762000" y="1752600"/>
            <a:ext cx="8096248" cy="4953000"/>
          </a:xfrm>
        </p:spPr>
        <p:txBody>
          <a:bodyPr>
            <a:normAutofit/>
          </a:bodyPr>
          <a:lstStyle/>
          <a:p>
            <a:pPr>
              <a:buClr>
                <a:srgbClr val="FFC000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 pré-processador também tem estruturas condicionais. No entanto, como as diretivas são processadas antes de tudo, só podemos usar como condições expressões que envolvam constantes e símbolos do pré-processador. A estrutura </a:t>
            </a:r>
            <a:r>
              <a:rPr lang="pt-BR" sz="20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ifdef</a:t>
            </a:r>
            <a:r>
              <a:rPr lang="pt-BR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é a mais simples delas:</a:t>
            </a:r>
          </a:p>
          <a:p>
            <a:pPr>
              <a:buClr>
                <a:srgbClr val="FFC000"/>
              </a:buClr>
              <a:buSzPct val="110000"/>
              <a:buFont typeface="Wingdings" panose="05000000000000000000" pitchFamily="2" charset="2"/>
              <a:buChar char="§"/>
            </a:pPr>
            <a:endParaRPr lang="pt-BR" sz="20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Clr>
                <a:srgbClr val="FFC000"/>
              </a:buClr>
              <a:buSzPct val="110000"/>
              <a:buFont typeface="Wingdings" panose="05000000000000000000" pitchFamily="2" charset="2"/>
              <a:buChar char="§"/>
            </a:pPr>
            <a:endParaRPr lang="pt-BR" sz="20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Clr>
                <a:srgbClr val="FFC000"/>
              </a:buClr>
              <a:buSzPct val="110000"/>
              <a:buFont typeface="Wingdings" panose="05000000000000000000" pitchFamily="2" charset="2"/>
              <a:buChar char="§"/>
            </a:pPr>
            <a:endParaRPr lang="pt-BR" sz="20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Clr>
                <a:srgbClr val="FFC000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 código entre as duas diretivas só será </a:t>
            </a:r>
            <a:r>
              <a:rPr lang="pt-BR" sz="2000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compilado</a:t>
            </a:r>
            <a:r>
              <a:rPr lang="pt-BR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se o símbolo (ou constante) </a:t>
            </a:r>
            <a:r>
              <a:rPr lang="pt-BR" sz="2000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nome_do_símbolo</a:t>
            </a:r>
            <a:r>
              <a:rPr lang="pt-BR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já tiver sido definido. Há também a estrutura </a:t>
            </a:r>
            <a:r>
              <a:rPr lang="pt-BR" sz="20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ifndef</a:t>
            </a:r>
            <a:r>
              <a:rPr lang="pt-BR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que executa o código se o símbolo </a:t>
            </a:r>
            <a:r>
              <a:rPr lang="pt-B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não</a:t>
            </a:r>
            <a:r>
              <a:rPr lang="pt-BR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tiver sido definido.</a:t>
            </a:r>
          </a:p>
          <a:p>
            <a:pPr>
              <a:buClr>
                <a:srgbClr val="FFC000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 símbolo deve ter sido definido através da diretiva #define.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893207" y="3505200"/>
            <a:ext cx="3357586" cy="8463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BR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ifdef</a:t>
            </a:r>
            <a:r>
              <a:rPr lang="pt-BR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nome_do_símbolo</a:t>
            </a:r>
            <a:r>
              <a:rPr lang="pt-BR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pt-BR" sz="1600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código</a:t>
            </a:r>
            <a:r>
              <a:rPr lang="pt-BR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... </a:t>
            </a:r>
          </a:p>
          <a:p>
            <a:r>
              <a:rPr lang="pt-BR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BR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endif</a:t>
            </a:r>
            <a:r>
              <a:rPr lang="pt-BR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7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pt-BR" sz="17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620000" cy="73186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pt-BR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Diretiva </a:t>
            </a:r>
            <a:r>
              <a:rPr lang="pt-BR" sz="35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#</a:t>
            </a:r>
            <a:r>
              <a:rPr lang="pt-BR" sz="35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ifdef</a:t>
            </a:r>
            <a:r>
              <a:rPr lang="pt-BR" sz="35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e #</a:t>
            </a:r>
            <a:r>
              <a:rPr lang="pt-BR" sz="35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ifndef</a:t>
            </a:r>
            <a:endParaRPr lang="pt-BR" sz="3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73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81000" y="1676400"/>
            <a:ext cx="8763000" cy="4953000"/>
          </a:xfrm>
        </p:spPr>
        <p:txBody>
          <a:bodyPr>
            <a:normAutofit/>
          </a:bodyPr>
          <a:lstStyle/>
          <a:p>
            <a:pPr>
              <a:buClr>
                <a:srgbClr val="FFC000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Um uso muito comum das diretivas de compilação é em arquivos-cabeçalho, que só precisam/devem ser incluídos uma vez. </a:t>
            </a:r>
          </a:p>
          <a:p>
            <a:pPr>
              <a:buClr>
                <a:srgbClr val="FFC000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Muitas vezes indiretamente um arquivo é incluso várias vezes, pois muitos cabeçalhos dependem de outros cabeçalhos. Para evitar problemas, costuma-se envolver o arquivo inteiro com um bloco condicional que só será compilado se o arquivo já não tiver incluído. </a:t>
            </a:r>
          </a:p>
          <a:p>
            <a:pPr>
              <a:buClr>
                <a:srgbClr val="FFC000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Para isso é utilizado um símbolo baseado no nome do arquivo. Por exemplo, se o arquivo se chama "</a:t>
            </a:r>
            <a:r>
              <a:rPr lang="pt-BR" sz="20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cabecalho</a:t>
            </a:r>
            <a:r>
              <a:rPr lang="pt-BR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.h", é comum usar um símbolo com o nome CABECALHO_H:</a:t>
            </a:r>
          </a:p>
          <a:p>
            <a:endParaRPr lang="pt-BR" sz="2000" dirty="0" smtClean="0">
              <a:solidFill>
                <a:schemeClr val="tx1"/>
              </a:solidFill>
            </a:endParaRPr>
          </a:p>
          <a:p>
            <a:endParaRPr lang="pt-BR" sz="2000" dirty="0" smtClean="0">
              <a:solidFill>
                <a:schemeClr val="tx1"/>
              </a:solidFill>
            </a:endParaRPr>
          </a:p>
          <a:p>
            <a:endParaRPr lang="pt-BR" sz="2000" dirty="0" smtClean="0">
              <a:solidFill>
                <a:schemeClr val="tx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953000" y="5486400"/>
            <a:ext cx="3357586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ifndef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CABECALHO_H 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#define CABECALHO_H 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 . . 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endif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pt-BR" sz="17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620000" cy="731861"/>
          </a:xfrm>
        </p:spPr>
        <p:txBody>
          <a:bodyPr/>
          <a:lstStyle/>
          <a:p>
            <a:r>
              <a:rPr lang="en-US" sz="35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Uso</a:t>
            </a:r>
            <a:r>
              <a:rPr lang="en-US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5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comum</a:t>
            </a:r>
            <a:r>
              <a:rPr lang="en-US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das </a:t>
            </a:r>
            <a:r>
              <a:rPr lang="en-US" sz="35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diretivas</a:t>
            </a:r>
            <a:endParaRPr lang="pt-BR" sz="3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70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714348" y="2185974"/>
            <a:ext cx="8143900" cy="2767026"/>
          </a:xfrm>
        </p:spPr>
        <p:txBody>
          <a:bodyPr>
            <a:normAutofit/>
          </a:bodyPr>
          <a:lstStyle/>
          <a:p>
            <a:pPr>
              <a:buClr>
                <a:srgbClr val="FFC000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 o arquivo ainda não tiver sido incluído, ao chegar na primeira linha do arquivo, o pré-processador não encontrará o símbolo CABECALHO_H, e continuará a ler o arquivo, o que lhe fará definir o símbolo. </a:t>
            </a:r>
          </a:p>
          <a:p>
            <a:pPr>
              <a:buClr>
                <a:srgbClr val="FFC000"/>
              </a:buClr>
              <a:buSzPct val="110000"/>
              <a:buFont typeface="Wingdings" panose="05000000000000000000" pitchFamily="2" charset="2"/>
              <a:buChar char="§"/>
            </a:pPr>
            <a:endParaRPr lang="pt-BR" sz="20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Clr>
                <a:srgbClr val="FFC000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Ao tentar incluir novamente o arquivo o pré-processador pulará todo o conteúdo, pois o símbolo já foi definido.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620000" cy="731861"/>
          </a:xfrm>
        </p:spPr>
        <p:txBody>
          <a:bodyPr/>
          <a:lstStyle/>
          <a:p>
            <a:r>
              <a:rPr lang="en-US" sz="35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Uso</a:t>
            </a:r>
            <a:r>
              <a:rPr lang="en-US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5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comum</a:t>
            </a:r>
            <a:r>
              <a:rPr lang="en-US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das </a:t>
            </a:r>
            <a:r>
              <a:rPr lang="en-US" sz="35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diretivas</a:t>
            </a:r>
            <a:endParaRPr lang="pt-BR" sz="3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39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762000" y="1820811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Biblioteca.h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233182" y="182081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main.cpp</a:t>
            </a:r>
            <a:endParaRPr lang="pt-BR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620000" cy="731861"/>
          </a:xfrm>
        </p:spPr>
        <p:txBody>
          <a:bodyPr/>
          <a:lstStyle/>
          <a:p>
            <a:r>
              <a:rPr lang="pt-BR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Biblioteca de Funções</a:t>
            </a:r>
            <a:endParaRPr lang="pt-BR" sz="3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2190143"/>
            <a:ext cx="3305175" cy="3305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190143"/>
            <a:ext cx="3886200" cy="42619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92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 rot="16200000">
            <a:off x="-134762" y="392440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Biblioteca.h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 rot="16200000">
            <a:off x="5274724" y="304274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main.cpp</a:t>
            </a:r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620000" cy="731861"/>
          </a:xfrm>
        </p:spPr>
        <p:txBody>
          <a:bodyPr/>
          <a:lstStyle/>
          <a:p>
            <a:r>
              <a:rPr lang="pt-BR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Biblioteca de Funções</a:t>
            </a:r>
            <a:endParaRPr lang="pt-BR" sz="3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005445"/>
            <a:ext cx="2743200" cy="28299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94" y="1661141"/>
            <a:ext cx="4562475" cy="4895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631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4038600"/>
            <a:ext cx="6858000" cy="18288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Biblioteca</a:t>
            </a: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4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987283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717664"/>
            <a:ext cx="8153400" cy="442598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  <a:buClr>
                <a:srgbClr val="FFC000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sz="2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Bibliotecas</a:t>
            </a:r>
            <a:r>
              <a:rPr lang="pt-BR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são conjuntos de funções que foram feitas por alguém e que podem ser usadas por outros programas sem que seja preciso se preocupar com o código dessas funções.</a:t>
            </a:r>
            <a:br>
              <a:rPr lang="pt-BR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pt-BR" sz="22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60000"/>
              </a:lnSpc>
              <a:buClr>
                <a:srgbClr val="FFC000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Vantagens:</a:t>
            </a:r>
          </a:p>
          <a:p>
            <a:pPr lvl="1">
              <a:lnSpc>
                <a:spcPct val="160000"/>
              </a:lnSpc>
              <a:buClr>
                <a:srgbClr val="FFC000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sz="19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Organização do código;</a:t>
            </a:r>
          </a:p>
          <a:p>
            <a:pPr lvl="1">
              <a:lnSpc>
                <a:spcPct val="160000"/>
              </a:lnSpc>
              <a:buClr>
                <a:srgbClr val="FFC000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sz="19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Podem ser utilizadas em vários programas sem necessidade de copiar grandes trechos de código.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620000" cy="731861"/>
          </a:xfrm>
        </p:spPr>
        <p:txBody>
          <a:bodyPr/>
          <a:lstStyle/>
          <a:p>
            <a:r>
              <a:rPr lang="pt-BR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Biblioteca de Funções</a:t>
            </a:r>
            <a:endParaRPr lang="pt-BR" sz="3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28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620000" cy="731861"/>
          </a:xfrm>
        </p:spPr>
        <p:txBody>
          <a:bodyPr/>
          <a:lstStyle/>
          <a:p>
            <a:r>
              <a:rPr lang="pt-BR" sz="35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Pré</a:t>
            </a:r>
            <a:r>
              <a:rPr lang="pt-BR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-processador</a:t>
            </a:r>
            <a:endParaRPr lang="pt-BR" sz="3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1828800"/>
            <a:ext cx="8077200" cy="434339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pt-BR" sz="22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 pré-processador C é um programa que examina o programa fonte escrito em C e executa certas modificações nele, baseado nas diretivas de compilação (ou </a:t>
            </a:r>
            <a:r>
              <a:rPr lang="pt-BR" sz="2200" b="0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diretivas do pré-processador</a:t>
            </a:r>
            <a:r>
              <a:rPr lang="pt-BR" sz="22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). </a:t>
            </a:r>
          </a:p>
          <a:p>
            <a:pPr marL="342900" indent="-342900">
              <a:lnSpc>
                <a:spcPct val="15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pt-BR" sz="22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As diretivas de compilação são comandos que não são compilados, sendo dirigidos ao pré-processador, executado pelo compilador antes da execução do processo de compilação propriamente dito.</a:t>
            </a:r>
            <a:endParaRPr lang="pt-BR" sz="20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ts val="2400"/>
              </a:lnSpc>
            </a:pPr>
            <a:endParaRPr lang="pt-BR" sz="1800" b="0" dirty="0" smtClean="0">
              <a:latin typeface="Verdana" pitchFamily="34" charset="0"/>
            </a:endParaRPr>
          </a:p>
          <a:p>
            <a:pPr marL="457200" indent="-6350">
              <a:lnSpc>
                <a:spcPts val="2400"/>
              </a:lnSpc>
              <a:buFont typeface="Arial" pitchFamily="34" charset="0"/>
              <a:buChar char="•"/>
            </a:pPr>
            <a:endParaRPr lang="pt-BR" sz="1600" b="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457200" indent="-6350">
              <a:lnSpc>
                <a:spcPts val="2400"/>
              </a:lnSpc>
            </a:pPr>
            <a:endParaRPr lang="en-US" sz="20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41413" lvl="1" indent="-6350">
              <a:lnSpc>
                <a:spcPts val="2400"/>
              </a:lnSpc>
            </a:pPr>
            <a:endParaRPr lang="en-US" sz="12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32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85800" y="1600200"/>
            <a:ext cx="7772400" cy="3429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FFC000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Portanto, o pré-processador modifica o programa fonte, que ainda não estaria pronto para ser entregue ao compilador. Todas as diretivas de compilação são iniciadas pelo caractere #. As diretivas podem ser colocadas em qualquer parte do programa, mas não podem ser colocadas na mesma linha que outra diretiva ou instrução. As principais diretivas de compilação são:</a:t>
            </a:r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 smtClean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771758"/>
              </p:ext>
            </p:extLst>
          </p:nvPr>
        </p:nvGraphicFramePr>
        <p:xfrm>
          <a:off x="1524000" y="5181600"/>
          <a:ext cx="5915043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28881"/>
                <a:gridCol w="1743081"/>
                <a:gridCol w="1743081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dirty="0" smtClean="0"/>
                        <a:t>#include </a:t>
                      </a:r>
                      <a:endParaRPr lang="pt-BR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dirty="0" smtClean="0"/>
                        <a:t>#define </a:t>
                      </a:r>
                      <a:endParaRPr lang="pt-BR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dirty="0" smtClean="0"/>
                        <a:t>#</a:t>
                      </a:r>
                      <a:r>
                        <a:rPr lang="pt-BR" sz="1800" b="0" dirty="0" err="1" smtClean="0"/>
                        <a:t>undef</a:t>
                      </a:r>
                      <a:r>
                        <a:rPr lang="pt-BR" sz="1800" b="0" dirty="0" smtClean="0"/>
                        <a:t> </a:t>
                      </a:r>
                      <a:endParaRPr lang="pt-BR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#</a:t>
                      </a:r>
                      <a:r>
                        <a:rPr lang="pt-BR" sz="1800" dirty="0" err="1" smtClean="0"/>
                        <a:t>ifdef</a:t>
                      </a:r>
                      <a:r>
                        <a:rPr lang="pt-BR" sz="1800" dirty="0" smtClean="0"/>
                        <a:t> </a:t>
                      </a:r>
                      <a:endParaRPr lang="pt-BR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#</a:t>
                      </a:r>
                      <a:r>
                        <a:rPr lang="pt-BR" sz="1800" dirty="0" err="1" smtClean="0"/>
                        <a:t>ifndef</a:t>
                      </a:r>
                      <a:r>
                        <a:rPr lang="pt-BR" sz="1800" dirty="0" smtClean="0"/>
                        <a:t> </a:t>
                      </a:r>
                      <a:endParaRPr lang="pt-BR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#</a:t>
                      </a:r>
                      <a:r>
                        <a:rPr lang="pt-BR" sz="1800" dirty="0" err="1" smtClean="0"/>
                        <a:t>if</a:t>
                      </a:r>
                      <a:r>
                        <a:rPr lang="pt-BR" sz="1800" dirty="0" smtClean="0"/>
                        <a:t> </a:t>
                      </a:r>
                      <a:endParaRPr lang="pt-BR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#</a:t>
                      </a:r>
                      <a:r>
                        <a:rPr lang="pt-BR" sz="1800" dirty="0" err="1" smtClean="0"/>
                        <a:t>else</a:t>
                      </a:r>
                      <a:r>
                        <a:rPr lang="pt-BR" sz="1800" dirty="0" smtClean="0"/>
                        <a:t> </a:t>
                      </a:r>
                      <a:endParaRPr lang="pt-BR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#</a:t>
                      </a:r>
                      <a:r>
                        <a:rPr lang="pt-BR" sz="1800" dirty="0" err="1" smtClean="0"/>
                        <a:t>elif</a:t>
                      </a:r>
                      <a:r>
                        <a:rPr lang="pt-BR" sz="1800" dirty="0" smtClean="0"/>
                        <a:t> </a:t>
                      </a:r>
                      <a:endParaRPr lang="pt-BR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#</a:t>
                      </a:r>
                      <a:r>
                        <a:rPr lang="pt-BR" sz="1800" dirty="0" err="1" smtClean="0"/>
                        <a:t>endif</a:t>
                      </a:r>
                      <a:r>
                        <a:rPr lang="pt-BR" sz="1800" dirty="0" smtClean="0"/>
                        <a:t> </a:t>
                      </a:r>
                      <a:endParaRPr lang="pt-BR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620000" cy="731861"/>
          </a:xfrm>
        </p:spPr>
        <p:txBody>
          <a:bodyPr/>
          <a:lstStyle/>
          <a:p>
            <a:r>
              <a:rPr lang="en-US" sz="35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Pré-processador</a:t>
            </a:r>
            <a:endParaRPr lang="pt-BR" sz="3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02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04800" y="1621703"/>
            <a:ext cx="8534400" cy="4929222"/>
          </a:xfrm>
        </p:spPr>
        <p:txBody>
          <a:bodyPr>
            <a:noAutofit/>
          </a:bodyPr>
          <a:lstStyle/>
          <a:p>
            <a:pPr>
              <a:buClr>
                <a:srgbClr val="FFC000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diretiva </a:t>
            </a:r>
            <a:r>
              <a:rPr lang="pt-B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#include</a:t>
            </a:r>
            <a:r>
              <a:rPr lang="pt-BR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diz ao pré-processador para incluir naquele ponto um arquivo especificado. Sua sintaxe é:</a:t>
            </a:r>
          </a:p>
          <a:p>
            <a:pPr>
              <a:buClr>
                <a:srgbClr val="FFC000"/>
              </a:buClr>
              <a:buSzPct val="110000"/>
              <a:buFont typeface="Wingdings" panose="05000000000000000000" pitchFamily="2" charset="2"/>
              <a:buChar char="§"/>
            </a:pPr>
            <a:endParaRPr lang="pt-BR" sz="2000" dirty="0" smtClean="0">
              <a:solidFill>
                <a:schemeClr val="tx1"/>
              </a:solidFill>
            </a:endParaRPr>
          </a:p>
          <a:p>
            <a:pPr marL="0" indent="0" algn="ctr">
              <a:buClr>
                <a:srgbClr val="FFC000"/>
              </a:buClr>
              <a:buSzPct val="110000"/>
              <a:buNone/>
            </a:pPr>
            <a:endParaRPr lang="pt-BR" sz="1100" dirty="0"/>
          </a:p>
          <a:p>
            <a:pPr marL="0" indent="0" algn="ctr">
              <a:buClr>
                <a:srgbClr val="FFC000"/>
              </a:buClr>
              <a:buSzPct val="110000"/>
              <a:buNone/>
            </a:pPr>
            <a:r>
              <a:rPr lang="pt-BR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</a:t>
            </a:r>
          </a:p>
          <a:p>
            <a:pPr>
              <a:buClr>
                <a:srgbClr val="FFC000"/>
              </a:buClr>
              <a:buSzPct val="110000"/>
              <a:buFont typeface="Wingdings" panose="05000000000000000000" pitchFamily="2" charset="2"/>
              <a:buChar char="§"/>
            </a:pPr>
            <a:endParaRPr lang="pt-BR" sz="800" dirty="0" smtClean="0">
              <a:solidFill>
                <a:schemeClr val="tx1"/>
              </a:solidFill>
            </a:endParaRPr>
          </a:p>
          <a:p>
            <a:pPr>
              <a:buClr>
                <a:srgbClr val="FFC000"/>
              </a:buClr>
              <a:buSzPct val="110000"/>
              <a:buFont typeface="Wingdings" panose="05000000000000000000" pitchFamily="2" charset="2"/>
              <a:buChar char="§"/>
            </a:pPr>
            <a:endParaRPr lang="pt-BR" sz="2000" dirty="0" smtClean="0">
              <a:solidFill>
                <a:schemeClr val="tx1"/>
              </a:solidFill>
            </a:endParaRPr>
          </a:p>
          <a:p>
            <a:pPr>
              <a:buClr>
                <a:srgbClr val="FFC000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 diferença entre se usar "" e &lt;&gt; é somente a ordem de procura nos diretórios pelo arquivo especificado. </a:t>
            </a:r>
          </a:p>
          <a:p>
            <a:pPr lvl="1">
              <a:buClr>
                <a:srgbClr val="FFC000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Informando o nome do arquivo com o caminho completo, ou se o arquivo estiver no diretório de trabalho, use "arquivo". </a:t>
            </a:r>
          </a:p>
          <a:p>
            <a:pPr lvl="1">
              <a:buClr>
                <a:srgbClr val="FFC000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 arquivo estando nos caminhos de procura pré-especificados do compilador, isto é, se ele for um arquivo do próprio sistema (como é o caso de arquivos como </a:t>
            </a:r>
            <a:r>
              <a:rPr lang="pt-BR" sz="1800" i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stdio</a:t>
            </a:r>
            <a:r>
              <a:rPr lang="pt-BR" sz="1800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.h</a:t>
            </a:r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pt-BR" sz="1800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string.h</a:t>
            </a:r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etc...), use &lt;arquivo&gt;.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438368" y="2467967"/>
            <a:ext cx="457203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nome_do_arquivo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“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452436" y="3453119"/>
            <a:ext cx="457203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nome_do_arquivo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762000" y="304800"/>
            <a:ext cx="7620000" cy="73186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Diretiva </a:t>
            </a:r>
            <a:r>
              <a:rPr lang="pt-BR" sz="35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#include</a:t>
            </a:r>
          </a:p>
        </p:txBody>
      </p:sp>
    </p:spTree>
    <p:extLst>
      <p:ext uri="{BB962C8B-B14F-4D97-AF65-F5344CB8AC3E}">
        <p14:creationId xmlns:p14="http://schemas.microsoft.com/office/powerpoint/2010/main" val="207465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738298"/>
            <a:ext cx="8401048" cy="5043502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pt-BR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Possui duas utilidades: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Definir um símbolo que pode ser testado mais tarde;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Definir uma constante ou macro com parâmetros.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pt-BR" sz="2400" dirty="0" smtClean="0">
              <a:solidFill>
                <a:schemeClr val="tx1"/>
              </a:solidFill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pt-BR" sz="2400" dirty="0" smtClean="0">
              <a:solidFill>
                <a:schemeClr val="tx1"/>
              </a:solidFill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pt-BR" sz="2400" dirty="0" smtClean="0">
              <a:solidFill>
                <a:schemeClr val="tx1"/>
              </a:solidFill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pt-BR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Toda vez que o pré-processador encontrar </a:t>
            </a:r>
            <a:r>
              <a:rPr lang="pt-BR" sz="2200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nome_da_constante</a:t>
            </a:r>
            <a:r>
              <a:rPr lang="pt-BR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no código a ser compilado, ele deve substituí-lo por </a:t>
            </a:r>
            <a:r>
              <a:rPr lang="pt-BR" sz="2200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valor_da_constante</a:t>
            </a:r>
            <a:r>
              <a:rPr lang="pt-BR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pt-BR" sz="22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pt-BR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Toda vez que o pré-processador encontrar </a:t>
            </a:r>
            <a:r>
              <a:rPr lang="pt-BR" sz="2200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nome_da_macro</a:t>
            </a:r>
            <a:r>
              <a:rPr lang="pt-BR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pt-BR" sz="2200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parâmetros</a:t>
            </a:r>
            <a:r>
              <a:rPr lang="pt-BR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), ele deve substituir por </a:t>
            </a:r>
            <a:r>
              <a:rPr lang="pt-BR" sz="2200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expressão_de_substituição</a:t>
            </a:r>
            <a:r>
              <a:rPr lang="pt-BR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também substituindo os parâmetros encontrados na expressão de substituição; funciona mais ou menos como uma função.</a:t>
            </a:r>
            <a:endParaRPr lang="pt-BR" sz="2400" dirty="0" smtClean="0">
              <a:solidFill>
                <a:schemeClr val="tx1"/>
              </a:solidFill>
            </a:endParaRPr>
          </a:p>
          <a:p>
            <a:endParaRPr lang="pt-BR" sz="2400" dirty="0" smtClean="0">
              <a:solidFill>
                <a:schemeClr val="tx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38200" y="2819400"/>
            <a:ext cx="8001056" cy="8771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pt-BR" sz="1700" b="1" dirty="0" err="1" smtClean="0">
                <a:latin typeface="Courier New" pitchFamily="49" charset="0"/>
                <a:cs typeface="Courier New" pitchFamily="49" charset="0"/>
              </a:rPr>
              <a:t>nome_do_símbolo</a:t>
            </a: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 </a:t>
            </a:r>
            <a:br>
              <a:rPr lang="pt-BR" sz="17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pt-BR" sz="1700" b="1" dirty="0" err="1" smtClean="0">
                <a:latin typeface="Courier New" pitchFamily="49" charset="0"/>
                <a:cs typeface="Courier New" pitchFamily="49" charset="0"/>
              </a:rPr>
              <a:t>nome_da_constante</a:t>
            </a: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700" i="1" dirty="0" err="1" smtClean="0">
                <a:latin typeface="Courier New" pitchFamily="49" charset="0"/>
                <a:cs typeface="Courier New" pitchFamily="49" charset="0"/>
              </a:rPr>
              <a:t>valor_da_constante</a:t>
            </a: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 </a:t>
            </a:r>
            <a:br>
              <a:rPr lang="pt-BR" sz="17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pt-BR" sz="1700" b="1" dirty="0" err="1" smtClean="0">
                <a:latin typeface="Courier New" pitchFamily="49" charset="0"/>
                <a:cs typeface="Courier New" pitchFamily="49" charset="0"/>
              </a:rPr>
              <a:t>nome_da_macro</a:t>
            </a: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(parâmetros) </a:t>
            </a:r>
            <a:r>
              <a:rPr lang="pt-BR" sz="1700" i="1" dirty="0" err="1" smtClean="0">
                <a:latin typeface="Courier New" pitchFamily="49" charset="0"/>
                <a:cs typeface="Courier New" pitchFamily="49" charset="0"/>
              </a:rPr>
              <a:t>expressão_de_substituição</a:t>
            </a: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pt-BR" sz="17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09600" y="1219200"/>
            <a:ext cx="5334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620000" cy="73186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pt-BR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Diretiva </a:t>
            </a:r>
            <a:r>
              <a:rPr lang="pt-BR" sz="35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#define</a:t>
            </a:r>
          </a:p>
        </p:txBody>
      </p:sp>
    </p:spTree>
    <p:extLst>
      <p:ext uri="{BB962C8B-B14F-4D97-AF65-F5344CB8AC3E}">
        <p14:creationId xmlns:p14="http://schemas.microsoft.com/office/powerpoint/2010/main" val="51674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620000" cy="73186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pt-BR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Diretiva </a:t>
            </a:r>
            <a:r>
              <a:rPr lang="pt-BR" sz="35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#define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1219200" y="2196728"/>
            <a:ext cx="6226290" cy="2895600"/>
            <a:chOff x="1219200" y="2196728"/>
            <a:chExt cx="6226290" cy="2895600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9200" y="2196728"/>
              <a:ext cx="6226290" cy="28956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1" name="CaixaDeTexto 40"/>
            <p:cNvSpPr txBox="1"/>
            <p:nvPr/>
          </p:nvSpPr>
          <p:spPr>
            <a:xfrm>
              <a:off x="2057400" y="2971800"/>
              <a:ext cx="2895600" cy="55399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endParaRPr lang="pt-BR" sz="1500" dirty="0" smtClean="0"/>
            </a:p>
            <a:p>
              <a:pPr algn="r"/>
              <a:endParaRPr lang="pt-BR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521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905000"/>
            <a:ext cx="8477248" cy="4572032"/>
          </a:xfrm>
        </p:spPr>
        <p:txBody>
          <a:bodyPr>
            <a:normAutofit lnSpcReduction="10000"/>
          </a:bodyPr>
          <a:lstStyle/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pPr>
              <a:buClr>
                <a:srgbClr val="FFC000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 linha de código x = max(i, j); será substituída pela linha: x = ((i) &gt; (j) ? (i) : (j));. Ou seja, atribuiremos a </a:t>
            </a:r>
            <a:r>
              <a:rPr lang="pt-BR" sz="2000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pt-BR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 maior valor entre </a:t>
            </a:r>
            <a:r>
              <a:rPr lang="pt-BR" sz="2000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pt-BR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 </a:t>
            </a:r>
            <a:r>
              <a:rPr lang="pt-BR" sz="2000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</a:t>
            </a:r>
            <a:r>
              <a:rPr lang="pt-BR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buClr>
                <a:srgbClr val="FFC000"/>
              </a:buClr>
              <a:buSzPct val="110000"/>
              <a:buFont typeface="Wingdings" panose="05000000000000000000" pitchFamily="2" charset="2"/>
              <a:buChar char="§"/>
            </a:pPr>
            <a:endParaRPr lang="pt-BR" sz="20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Clr>
                <a:srgbClr val="FFC000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Ao utilizar a diretiva #define, nunca deve haver espaços em branco no identificador (o nome da macro). Por exemplo, a macro #define PRINT (i) </a:t>
            </a:r>
            <a:r>
              <a:rPr lang="pt-BR" sz="20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printf</a:t>
            </a:r>
            <a:r>
              <a:rPr lang="pt-BR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(" %d \n", i) não funcionará corretamente porque existe um espaço em branco entre PRINT e (i).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1928794" y="1905000"/>
            <a:ext cx="5286412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(A, B) ((A &gt; B) ? (A) : (B)) 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min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(A, B) ((A &lt; B) ? (A) : (B)) 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... 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(i, j); 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y 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min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(t, r); 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620000" cy="73186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pt-BR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Diretiva </a:t>
            </a:r>
            <a:r>
              <a:rPr lang="pt-BR" sz="35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#define</a:t>
            </a:r>
          </a:p>
        </p:txBody>
      </p:sp>
    </p:spTree>
    <p:extLst>
      <p:ext uri="{BB962C8B-B14F-4D97-AF65-F5344CB8AC3E}">
        <p14:creationId xmlns:p14="http://schemas.microsoft.com/office/powerpoint/2010/main" val="424077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01159440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complete_network">
  <a:themeElements>
    <a:clrScheme name="Custom Design 7">
      <a:dk1>
        <a:srgbClr val="5C1F00"/>
      </a:dk1>
      <a:lt1>
        <a:srgbClr val="FFFFFF"/>
      </a:lt1>
      <a:dk2>
        <a:srgbClr val="800000"/>
      </a:dk2>
      <a:lt2>
        <a:srgbClr val="DFD293"/>
      </a:lt2>
      <a:accent1>
        <a:srgbClr val="CC3300"/>
      </a:accent1>
      <a:accent2>
        <a:srgbClr val="BE7960"/>
      </a:accent2>
      <a:accent3>
        <a:srgbClr val="C0AAAA"/>
      </a:accent3>
      <a:accent4>
        <a:srgbClr val="DADADA"/>
      </a:accent4>
      <a:accent5>
        <a:srgbClr val="E2ADAA"/>
      </a:accent5>
      <a:accent6>
        <a:srgbClr val="AC6D56"/>
      </a:accent6>
      <a:hlink>
        <a:srgbClr val="FFFF99"/>
      </a:hlink>
      <a:folHlink>
        <a:srgbClr val="D3A219"/>
      </a:folHlink>
    </a:clrScheme>
    <a:fontScheme name="Custom Design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tudent presentation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01159440</Template>
  <TotalTime>2101</TotalTime>
  <Words>732</Words>
  <Application>Microsoft Office PowerPoint</Application>
  <PresentationFormat>Apresentação na tela (4:3)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14</vt:i4>
      </vt:variant>
    </vt:vector>
  </HeadingPairs>
  <TitlesOfParts>
    <vt:vector size="27" baseType="lpstr">
      <vt:lpstr>Arial</vt:lpstr>
      <vt:lpstr>Calibri</vt:lpstr>
      <vt:lpstr>Century Gothic</vt:lpstr>
      <vt:lpstr>Courier New</vt:lpstr>
      <vt:lpstr>Palatino Linotype</vt:lpstr>
      <vt:lpstr>Times New Roman</vt:lpstr>
      <vt:lpstr>Tw Cen MT</vt:lpstr>
      <vt:lpstr>Verdana</vt:lpstr>
      <vt:lpstr>Wingdings</vt:lpstr>
      <vt:lpstr>Wingdings 2</vt:lpstr>
      <vt:lpstr>01159440</vt:lpstr>
      <vt:lpstr>incomplete_network</vt:lpstr>
      <vt:lpstr>Student presentation</vt:lpstr>
      <vt:lpstr>Algoritmos II</vt:lpstr>
      <vt:lpstr>Biblioteca de funções</vt:lpstr>
      <vt:lpstr>Biblioteca de Funções</vt:lpstr>
      <vt:lpstr>Pré-processador</vt:lpstr>
      <vt:lpstr>Pré-processador</vt:lpstr>
      <vt:lpstr>Apresentação do PowerPoint</vt:lpstr>
      <vt:lpstr>Diretiva #define</vt:lpstr>
      <vt:lpstr>Diretiva #define</vt:lpstr>
      <vt:lpstr>Diretiva #define</vt:lpstr>
      <vt:lpstr>Diretiva #ifdef e #ifndef</vt:lpstr>
      <vt:lpstr>Uso comum das diretivas</vt:lpstr>
      <vt:lpstr>Uso comum das diretivas</vt:lpstr>
      <vt:lpstr>Biblioteca de Funções</vt:lpstr>
      <vt:lpstr>Biblioteca de Funções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II</dc:title>
  <dc:creator>Elisangela Maschio de Miranda</dc:creator>
  <cp:lastModifiedBy>Elis Maschio</cp:lastModifiedBy>
  <cp:revision>220</cp:revision>
  <dcterms:created xsi:type="dcterms:W3CDTF">2012-07-23T22:17:33Z</dcterms:created>
  <dcterms:modified xsi:type="dcterms:W3CDTF">2014-04-21T22:08:08Z</dcterms:modified>
</cp:coreProperties>
</file>