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30"/>
  </p:notesMasterIdLst>
  <p:sldIdLst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500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3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2809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838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033997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187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7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70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87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4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070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 da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81642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Segue 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regras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funções:</a:t>
            </a: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significativos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letra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_(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sublinhado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e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após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tantas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letras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números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sublinhados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quantos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deseje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programador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Lembre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C/C++ é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sensível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letras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maiúsculas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minúsculas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se for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declarada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Media, e a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estiver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media(), o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compilador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irá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reconhecer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pt-BR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 da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4946" y="1747510"/>
            <a:ext cx="8164254" cy="22910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valor.</a:t>
            </a: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tarefa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havendo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necessidade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pt-BR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267200"/>
            <a:ext cx="4019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 da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524000"/>
            <a:ext cx="81642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necessidade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 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especificar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/valor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um dos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básicos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C/C++,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ponteiro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qualquer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C/C++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struct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pt-BR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676400" y="2971800"/>
            <a:ext cx="5133975" cy="1577073"/>
            <a:chOff x="1066800" y="2820932"/>
            <a:chExt cx="5133975" cy="1577073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2912105"/>
              <a:ext cx="3562350" cy="148590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200400" y="2912105"/>
              <a:ext cx="378000" cy="198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8" name="Conector de seta reta 7"/>
            <p:cNvCxnSpPr>
              <a:stCxn id="6" idx="1"/>
            </p:cNvCxnSpPr>
            <p:nvPr/>
          </p:nvCxnSpPr>
          <p:spPr>
            <a:xfrm flipH="1">
              <a:off x="2362200" y="3011105"/>
              <a:ext cx="838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1066800" y="2820932"/>
              <a:ext cx="1266825" cy="78483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tipo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desta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função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é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pois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variável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retornada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elementoMaior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 é do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tipo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int.</a:t>
              </a:r>
              <a:endPara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2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 da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81642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omitido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compilador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supõe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dado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devolvido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int. Mas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recomenda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razões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clareza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consistência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 de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8746" y="1608028"/>
            <a:ext cx="81642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valor.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valor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qualquer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dado,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exceto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retornar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valor,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vários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return, mas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logo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encontre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primeiro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return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sentença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originou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67000" y="4661118"/>
            <a:ext cx="3352800" cy="1815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(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numero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((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a+b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)/float(c));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(false);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 a uma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2546" y="1633210"/>
            <a:ext cx="8164254" cy="9956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invocada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752600" y="2628900"/>
            <a:ext cx="6524625" cy="3619500"/>
            <a:chOff x="1752600" y="2628900"/>
            <a:chExt cx="6524625" cy="361950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628900"/>
              <a:ext cx="6524625" cy="3619500"/>
            </a:xfrm>
            <a:prstGeom prst="rect">
              <a:avLst/>
            </a:prstGeom>
          </p:spPr>
        </p:pic>
        <p:cxnSp>
          <p:nvCxnSpPr>
            <p:cNvPr id="19" name="Conector reto 18"/>
            <p:cNvCxnSpPr/>
            <p:nvPr/>
          </p:nvCxnSpPr>
          <p:spPr>
            <a:xfrm>
              <a:off x="3429000" y="5295900"/>
              <a:ext cx="2133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5562600" y="3390900"/>
              <a:ext cx="0" cy="1905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H="1">
              <a:off x="3657600" y="3390900"/>
              <a:ext cx="1905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657600" y="3314700"/>
              <a:ext cx="2057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715000" y="3314700"/>
              <a:ext cx="0" cy="1981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5562600" y="5305425"/>
              <a:ext cx="1524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429000" y="5600700"/>
              <a:ext cx="3733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7162800" y="4076700"/>
              <a:ext cx="0" cy="15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H="1">
              <a:off x="3657600" y="4076700"/>
              <a:ext cx="35052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3657600" y="4000500"/>
              <a:ext cx="3657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7315200" y="4000500"/>
              <a:ext cx="0" cy="16764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flipH="1">
              <a:off x="3429000" y="5676900"/>
              <a:ext cx="38862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6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 a uma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76400"/>
            <a:ext cx="81642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no main()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através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irá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final,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aquela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no main(),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encerra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no main().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tem-se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(void),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simplesmente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feita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conjunto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parâmetros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leitura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(a);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fosse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vinculada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 a uma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76400"/>
            <a:ext cx="8164254" cy="4729490"/>
          </a:xfrm>
        </p:spPr>
        <p:txBody>
          <a:bodyPr>
            <a:normAutofit/>
          </a:bodyPr>
          <a:lstStyle/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(primo(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numero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== true) { … }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MDC(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a,b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 =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(n) / float(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(k) *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(n-k));</a:t>
            </a:r>
            <a:endParaRPr lang="en-US" sz="16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 a uma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74080"/>
              </p:ext>
            </p:extLst>
          </p:nvPr>
        </p:nvGraphicFramePr>
        <p:xfrm>
          <a:off x="1447800" y="2057400"/>
          <a:ext cx="6096000" cy="3745484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PRECAUÇÃO</a:t>
                      </a:r>
                    </a:p>
                    <a:p>
                      <a:endParaRPr lang="pt-BR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600" dirty="0" smtClean="0"/>
                    </a:p>
                    <a:p>
                      <a:pPr marL="84138" indent="0" algn="just">
                        <a:lnSpc>
                          <a:spcPct val="150000"/>
                        </a:lnSpc>
                        <a:tabLst>
                          <a:tab pos="5740400" algn="l"/>
                        </a:tabLst>
                      </a:pPr>
                      <a:r>
                        <a:rPr lang="en-US" sz="1800" i="1" dirty="0" err="1" smtClean="0"/>
                        <a:t>Não</a:t>
                      </a:r>
                      <a:r>
                        <a:rPr lang="en-US" sz="1800" i="1" dirty="0" smtClean="0"/>
                        <a:t> se </a:t>
                      </a:r>
                      <a:r>
                        <a:rPr lang="en-US" sz="1800" i="1" dirty="0" err="1" smtClean="0"/>
                        <a:t>pode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definir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uma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função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dentro</a:t>
                      </a:r>
                      <a:r>
                        <a:rPr lang="en-US" sz="1800" i="1" dirty="0" smtClean="0"/>
                        <a:t> da </a:t>
                      </a:r>
                      <a:r>
                        <a:rPr lang="en-US" sz="1800" i="1" dirty="0" err="1" smtClean="0"/>
                        <a:t>outra</a:t>
                      </a:r>
                      <a:r>
                        <a:rPr lang="en-US" sz="1800" i="1" dirty="0" smtClean="0"/>
                        <a:t>. </a:t>
                      </a:r>
                      <a:r>
                        <a:rPr lang="en-US" sz="1800" i="1" dirty="0" err="1" smtClean="0"/>
                        <a:t>Todo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código</a:t>
                      </a:r>
                      <a:r>
                        <a:rPr lang="en-US" sz="1800" i="1" dirty="0" smtClean="0"/>
                        <a:t> da </a:t>
                      </a:r>
                      <a:r>
                        <a:rPr lang="en-US" sz="1800" i="1" dirty="0" err="1" smtClean="0"/>
                        <a:t>função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deve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ser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listado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sequencialmente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durante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i="1" dirty="0" err="1" smtClean="0"/>
                        <a:t>todo</a:t>
                      </a:r>
                      <a:r>
                        <a:rPr lang="en-US" sz="1800" i="1" dirty="0" smtClean="0"/>
                        <a:t> o </a:t>
                      </a:r>
                      <a:r>
                        <a:rPr lang="en-US" sz="1800" i="1" dirty="0" err="1" smtClean="0"/>
                        <a:t>programa</a:t>
                      </a:r>
                      <a:r>
                        <a:rPr lang="en-US" sz="1800" i="1" dirty="0" smtClean="0"/>
                        <a:t>. Ante</a:t>
                      </a:r>
                      <a:r>
                        <a:rPr lang="en-US" sz="1800" i="1" baseline="0" dirty="0" smtClean="0"/>
                        <a:t>s </a:t>
                      </a:r>
                      <a:r>
                        <a:rPr lang="en-US" sz="1800" i="1" baseline="0" dirty="0" err="1" smtClean="0"/>
                        <a:t>que</a:t>
                      </a:r>
                      <a:r>
                        <a:rPr lang="en-US" sz="1800" i="1" baseline="0" dirty="0" smtClean="0"/>
                        <a:t> </a:t>
                      </a:r>
                      <a:r>
                        <a:rPr lang="en-US" sz="1800" i="1" baseline="0" dirty="0" err="1" smtClean="0"/>
                        <a:t>apareça</a:t>
                      </a:r>
                      <a:r>
                        <a:rPr lang="en-US" sz="1800" i="1" baseline="0" dirty="0" smtClean="0"/>
                        <a:t> o </a:t>
                      </a:r>
                      <a:r>
                        <a:rPr lang="en-US" sz="1800" i="1" baseline="0" dirty="0" err="1" smtClean="0"/>
                        <a:t>código</a:t>
                      </a:r>
                      <a:r>
                        <a:rPr lang="en-US" sz="1800" i="1" baseline="0" dirty="0" smtClean="0"/>
                        <a:t> de </a:t>
                      </a:r>
                      <a:r>
                        <a:rPr lang="en-US" sz="1800" i="1" baseline="0" dirty="0" err="1" smtClean="0"/>
                        <a:t>uma</a:t>
                      </a:r>
                      <a:r>
                        <a:rPr lang="en-US" sz="1800" i="1" baseline="0" dirty="0" smtClean="0"/>
                        <a:t> </a:t>
                      </a:r>
                      <a:r>
                        <a:rPr lang="en-US" sz="1800" i="1" baseline="0" dirty="0" err="1" smtClean="0"/>
                        <a:t>função</a:t>
                      </a:r>
                      <a:r>
                        <a:rPr lang="en-US" sz="1800" i="1" baseline="0" dirty="0" smtClean="0"/>
                        <a:t>, </a:t>
                      </a:r>
                      <a:r>
                        <a:rPr lang="en-US" sz="1800" i="1" baseline="0" dirty="0" err="1" smtClean="0"/>
                        <a:t>deve</a:t>
                      </a:r>
                      <a:r>
                        <a:rPr lang="en-US" sz="1800" i="1" baseline="0" dirty="0" smtClean="0"/>
                        <a:t> </a:t>
                      </a:r>
                      <a:r>
                        <a:rPr lang="en-US" sz="1800" i="1" baseline="0" dirty="0" err="1" smtClean="0"/>
                        <a:t>surgir</a:t>
                      </a:r>
                      <a:r>
                        <a:rPr lang="en-US" sz="1800" i="1" baseline="0" dirty="0" smtClean="0"/>
                        <a:t> a </a:t>
                      </a:r>
                      <a:r>
                        <a:rPr lang="en-US" sz="1800" i="1" baseline="0" dirty="0" err="1" smtClean="0"/>
                        <a:t>chave</a:t>
                      </a:r>
                      <a:r>
                        <a:rPr lang="en-US" sz="1800" i="1" baseline="0" dirty="0" smtClean="0"/>
                        <a:t> de </a:t>
                      </a:r>
                      <a:r>
                        <a:rPr lang="en-US" sz="1800" i="1" baseline="0" dirty="0" err="1" smtClean="0"/>
                        <a:t>encerramento</a:t>
                      </a:r>
                      <a:r>
                        <a:rPr lang="en-US" sz="1800" i="1" baseline="0" dirty="0" smtClean="0"/>
                        <a:t> da </a:t>
                      </a:r>
                      <a:r>
                        <a:rPr lang="en-US" sz="1800" i="1" baseline="0" dirty="0" err="1" smtClean="0"/>
                        <a:t>função</a:t>
                      </a:r>
                      <a:r>
                        <a:rPr lang="en-US" sz="1800" i="1" baseline="0" dirty="0" smtClean="0"/>
                        <a:t> anterior.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pt-BR" sz="1600" i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Passagem de Parâmetros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8164254" cy="50342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passagem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parâmetros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primeiro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entender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escopo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escopo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bloco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Globais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aquelas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fora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qualquer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Locais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dentro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encerrada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destruída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memória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bloco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dentro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bloco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válidas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dentro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desse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bloco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sair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dele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destruídas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memória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prioridade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1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Subrotinas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2615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Passagem de Parâmetros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4986337" cy="4452492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838200" y="2743200"/>
            <a:ext cx="24479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839256" y="2468760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Global</a:t>
            </a:r>
            <a:endParaRPr lang="pt-BR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838199" y="3352800"/>
            <a:ext cx="289560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38199" y="301853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Local</a:t>
            </a:r>
            <a:endParaRPr lang="pt-BR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9600" y="5181600"/>
            <a:ext cx="357547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3400" y="4847332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b="1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Bloco</a:t>
            </a:r>
            <a:r>
              <a:rPr lang="en-US" sz="1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400" b="1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Passagem de Parâmetros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00200"/>
            <a:ext cx="8164254" cy="5034290"/>
          </a:xfrm>
        </p:spPr>
        <p:txBody>
          <a:bodyPr>
            <a:normAutofit/>
          </a:bodyPr>
          <a:lstStyle/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b="0" dirty="0">
                <a:latin typeface="Verdana" pitchFamily="34" charset="0"/>
              </a:rPr>
              <a:t>Parâmetros são informações passadas para as </a:t>
            </a:r>
            <a:r>
              <a:rPr lang="pt-BR" sz="1800" b="0" dirty="0" err="1">
                <a:latin typeface="Verdana" pitchFamily="34" charset="0"/>
              </a:rPr>
              <a:t>subrotinas</a:t>
            </a:r>
            <a:r>
              <a:rPr lang="pt-BR" sz="1800" b="0" dirty="0">
                <a:latin typeface="Verdana" pitchFamily="34" charset="0"/>
              </a:rPr>
              <a:t> realizarem operações sobre elas.</a:t>
            </a: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endParaRPr lang="pt-BR" sz="1800" b="0" dirty="0">
              <a:latin typeface="Verdana" pitchFamily="34" charset="0"/>
            </a:endParaRP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b="0" dirty="0">
                <a:latin typeface="Verdana" pitchFamily="34" charset="0"/>
              </a:rPr>
              <a:t>A Passagem de Parâmetros ocorre na chamada da </a:t>
            </a:r>
            <a:r>
              <a:rPr lang="pt-BR" sz="1800" b="0" dirty="0" err="1">
                <a:latin typeface="Verdana" pitchFamily="34" charset="0"/>
              </a:rPr>
              <a:t>subrotina</a:t>
            </a:r>
            <a:r>
              <a:rPr lang="pt-BR" sz="1800" b="0" dirty="0">
                <a:latin typeface="Verdana" pitchFamily="34" charset="0"/>
              </a:rPr>
              <a:t>, mas para isto, sua definição deve estar preparada </a:t>
            </a:r>
            <a:r>
              <a:rPr lang="pt-BR" sz="1800" b="0" dirty="0" smtClean="0">
                <a:latin typeface="Verdana" pitchFamily="34" charset="0"/>
              </a:rPr>
              <a:t>especificando </a:t>
            </a:r>
            <a:r>
              <a:rPr lang="pt-BR" sz="1800" b="0" dirty="0">
                <a:latin typeface="Verdana" pitchFamily="34" charset="0"/>
              </a:rPr>
              <a:t>o tipo e o nome dos parâmetros. O número de parâmetros e a ordem entre eles deve ser a mesma na chamada e na definição da </a:t>
            </a:r>
            <a:r>
              <a:rPr lang="pt-BR" sz="1800" b="0" dirty="0" err="1">
                <a:latin typeface="Verdana" pitchFamily="34" charset="0"/>
              </a:rPr>
              <a:t>subrotina</a:t>
            </a:r>
            <a:r>
              <a:rPr lang="pt-BR" sz="1800" b="0" dirty="0">
                <a:latin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3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Passagem de Parâmetros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00200"/>
            <a:ext cx="8164254" cy="5034290"/>
          </a:xfrm>
        </p:spPr>
        <p:txBody>
          <a:bodyPr>
            <a:normAutofit/>
          </a:bodyPr>
          <a:lstStyle/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b="0" dirty="0">
                <a:latin typeface="Verdana" pitchFamily="34" charset="0"/>
              </a:rPr>
              <a:t>O nome dos parâmetros corresponde ao nome interno que eles possuem na </a:t>
            </a:r>
            <a:r>
              <a:rPr lang="pt-BR" sz="1800" b="0" dirty="0" err="1">
                <a:latin typeface="Verdana" pitchFamily="34" charset="0"/>
              </a:rPr>
              <a:t>subrotina</a:t>
            </a:r>
            <a:r>
              <a:rPr lang="pt-BR" sz="1800" b="0" dirty="0">
                <a:latin typeface="Verdana" pitchFamily="34" charset="0"/>
              </a:rPr>
              <a:t> e não afetam as variáveis do programa principal, com exceção quando os parâmetros são passados por referência.</a:t>
            </a: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endParaRPr lang="pt-BR" sz="1800" b="0" dirty="0">
              <a:latin typeface="Verdana" pitchFamily="34" charset="0"/>
            </a:endParaRP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b="0" dirty="0">
                <a:latin typeface="Verdana" pitchFamily="34" charset="0"/>
              </a:rPr>
              <a:t>Os parâmetros podem ser passados por valor ou por referência, sendo que:</a:t>
            </a:r>
          </a:p>
          <a:p>
            <a:pPr marL="1314451" lvl="1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600" b="1" u="sng" dirty="0">
                <a:latin typeface="Verdana" pitchFamily="34" charset="0"/>
              </a:rPr>
              <a:t>por valor:</a:t>
            </a:r>
            <a:r>
              <a:rPr lang="pt-BR" sz="1600" dirty="0">
                <a:latin typeface="Verdana" pitchFamily="34" charset="0"/>
              </a:rPr>
              <a:t> uma cópia do valor é passado para o parâmetro da </a:t>
            </a:r>
            <a:r>
              <a:rPr lang="pt-BR" sz="1600" dirty="0" err="1">
                <a:latin typeface="Verdana" pitchFamily="34" charset="0"/>
              </a:rPr>
              <a:t>subrotina</a:t>
            </a:r>
            <a:r>
              <a:rPr lang="pt-BR" sz="1600" dirty="0">
                <a:latin typeface="Verdana" pitchFamily="34" charset="0"/>
              </a:rPr>
              <a:t>.</a:t>
            </a:r>
          </a:p>
          <a:p>
            <a:pPr marL="1314451" lvl="1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600" b="1" u="sng" dirty="0">
                <a:latin typeface="Verdana" pitchFamily="34" charset="0"/>
              </a:rPr>
              <a:t>por referência:</a:t>
            </a:r>
            <a:r>
              <a:rPr lang="pt-BR" sz="1600" dirty="0">
                <a:latin typeface="Verdana" pitchFamily="34" charset="0"/>
              </a:rPr>
              <a:t> uma referência a posição de memória da variável do programa principal (ponteiro) é passada para o parâmetro.</a:t>
            </a:r>
            <a:endParaRPr lang="pt-BR" sz="1800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Passagem de Parâmetros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00200"/>
            <a:ext cx="8164254" cy="5034290"/>
          </a:xfrm>
        </p:spPr>
        <p:txBody>
          <a:bodyPr>
            <a:normAutofit/>
          </a:bodyPr>
          <a:lstStyle/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b="0" dirty="0">
                <a:latin typeface="Verdana" pitchFamily="34" charset="0"/>
              </a:rPr>
              <a:t>Quando altera-se o valor de um parâmetro passado por valor,  esta alteração não afeta a variável no programa principal.</a:t>
            </a: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endParaRPr lang="pt-BR" sz="1800" b="0" dirty="0">
              <a:latin typeface="Verdana" pitchFamily="34" charset="0"/>
            </a:endParaRP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b="0" dirty="0">
                <a:latin typeface="Verdana" pitchFamily="34" charset="0"/>
              </a:rPr>
              <a:t>Quando altera-se o valor de um parâmetro passado por referência, a variável correspondente no programa principal será alterada. Para passagem de parâmetros por referência coloca-se o símbolo &amp; antes do nome da variável.</a:t>
            </a:r>
          </a:p>
        </p:txBody>
      </p:sp>
    </p:spTree>
    <p:extLst>
      <p:ext uri="{BB962C8B-B14F-4D97-AF65-F5344CB8AC3E}">
        <p14:creationId xmlns:p14="http://schemas.microsoft.com/office/powerpoint/2010/main" val="6836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Passagem de Parâmetros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6372225" cy="4057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341327"/>
            <a:ext cx="5067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Lembretes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8164254" cy="5034290"/>
          </a:xfrm>
        </p:spPr>
        <p:txBody>
          <a:bodyPr>
            <a:normAutofit/>
          </a:bodyPr>
          <a:lstStyle/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b="0" dirty="0" smtClean="0">
                <a:latin typeface="Verdana" pitchFamily="34" charset="0"/>
              </a:rPr>
              <a:t>Todo programa em C/C++ inicia no </a:t>
            </a:r>
            <a:r>
              <a:rPr lang="pt-BR" sz="1800" b="0" dirty="0" err="1" smtClean="0">
                <a:latin typeface="Verdana" pitchFamily="34" charset="0"/>
              </a:rPr>
              <a:t>main</a:t>
            </a:r>
            <a:r>
              <a:rPr lang="pt-BR" sz="1800" b="0" dirty="0" smtClean="0">
                <a:latin typeface="Verdana" pitchFamily="34" charset="0"/>
              </a:rPr>
              <a:t>(), encerra no </a:t>
            </a:r>
            <a:r>
              <a:rPr lang="pt-BR" sz="1800" b="0" dirty="0" err="1" smtClean="0">
                <a:latin typeface="Verdana" pitchFamily="34" charset="0"/>
              </a:rPr>
              <a:t>main</a:t>
            </a:r>
            <a:r>
              <a:rPr lang="pt-BR" sz="1800" b="0" dirty="0" smtClean="0">
                <a:latin typeface="Verdana" pitchFamily="34" charset="0"/>
              </a:rPr>
              <a:t>.</a:t>
            </a: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</a:rPr>
              <a:t>Se a </a:t>
            </a:r>
            <a:r>
              <a:rPr lang="en-US" sz="1800" b="0" dirty="0" err="1" smtClean="0">
                <a:latin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</a:rPr>
              <a:t> tem </a:t>
            </a:r>
            <a:r>
              <a:rPr lang="en-US" sz="1800" b="0" dirty="0" err="1" smtClean="0">
                <a:latin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</a:rPr>
              <a:t>, a </a:t>
            </a:r>
            <a:r>
              <a:rPr lang="en-US" sz="1800" b="0" dirty="0" err="1" smtClean="0">
                <a:latin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</a:rPr>
              <a:t>como</a:t>
            </a:r>
            <a:r>
              <a:rPr lang="en-US" sz="1800" b="0" dirty="0" smtClean="0">
                <a:latin typeface="Verdana" pitchFamily="34" charset="0"/>
              </a:rPr>
              <a:t> se fosse </a:t>
            </a:r>
            <a:r>
              <a:rPr lang="en-US" sz="1800" b="0" dirty="0" err="1" smtClean="0">
                <a:latin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</a:rPr>
              <a:t>, vale um valor. </a:t>
            </a:r>
            <a:r>
              <a:rPr lang="en-US" sz="1800" b="0" dirty="0" err="1" smtClean="0">
                <a:latin typeface="Verdana" pitchFamily="34" charset="0"/>
              </a:rPr>
              <a:t>Portanto</a:t>
            </a:r>
            <a:r>
              <a:rPr lang="en-US" sz="1800" b="0" dirty="0" smtClean="0">
                <a:latin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</a:rPr>
              <a:t>deve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estar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ligada</a:t>
            </a:r>
            <a:r>
              <a:rPr lang="en-US" sz="1800" b="0" dirty="0" smtClean="0">
                <a:latin typeface="Verdana" pitchFamily="34" charset="0"/>
              </a:rPr>
              <a:t> a um </a:t>
            </a:r>
            <a:r>
              <a:rPr lang="en-US" sz="1800" b="0" dirty="0" err="1" smtClean="0">
                <a:latin typeface="Verdana" pitchFamily="34" charset="0"/>
              </a:rPr>
              <a:t>cout</a:t>
            </a:r>
            <a:r>
              <a:rPr lang="en-US" sz="1800" b="0" dirty="0" smtClean="0">
                <a:latin typeface="Verdana" pitchFamily="34" charset="0"/>
              </a:rPr>
              <a:t>, um if, um for, </a:t>
            </a:r>
            <a:r>
              <a:rPr lang="en-US" sz="1800" b="0" dirty="0" err="1" smtClean="0">
                <a:latin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</a:rPr>
              <a:t>.</a:t>
            </a: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</a:rPr>
              <a:t>Se </a:t>
            </a:r>
            <a:r>
              <a:rPr lang="en-US" sz="1800" b="0" dirty="0" err="1" smtClean="0">
                <a:latin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</a:rPr>
              <a:t>simplesmente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</a:rPr>
              <a:t>.</a:t>
            </a:r>
            <a:endParaRPr lang="en-US" sz="1800" b="0" dirty="0">
              <a:latin typeface="Verdana" pitchFamily="34" charset="0"/>
            </a:endParaRP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</a:rPr>
              <a:t>Passagem</a:t>
            </a:r>
            <a:r>
              <a:rPr lang="en-US" sz="1800" b="0" dirty="0" smtClean="0">
                <a:latin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</a:rPr>
              <a:t>parâmetro</a:t>
            </a:r>
            <a:r>
              <a:rPr lang="en-US" sz="1800" b="0" dirty="0" smtClean="0">
                <a:latin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duas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situações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completamente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diferentes</a:t>
            </a:r>
            <a:r>
              <a:rPr lang="en-US" sz="1800" b="0" dirty="0" smtClean="0">
                <a:latin typeface="Verdana" pitchFamily="34" charset="0"/>
              </a:rPr>
              <a:t>. A </a:t>
            </a:r>
            <a:r>
              <a:rPr lang="en-US" sz="1800" b="0" dirty="0" err="1" smtClean="0">
                <a:latin typeface="Verdana" pitchFamily="34" charset="0"/>
              </a:rPr>
              <a:t>passagem</a:t>
            </a:r>
            <a:r>
              <a:rPr lang="en-US" sz="1800" b="0" dirty="0" smtClean="0">
                <a:latin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</a:rPr>
              <a:t>parâmetros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trata</a:t>
            </a:r>
            <a:r>
              <a:rPr lang="en-US" sz="1800" b="0" dirty="0" smtClean="0">
                <a:latin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</a:rPr>
              <a:t>, e o </a:t>
            </a:r>
            <a:r>
              <a:rPr lang="en-US" sz="1800" b="0" dirty="0" err="1" smtClean="0">
                <a:latin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faz</a:t>
            </a:r>
            <a:r>
              <a:rPr lang="en-US" sz="1800" b="0" dirty="0" smtClean="0">
                <a:latin typeface="Verdana" pitchFamily="34" charset="0"/>
              </a:rPr>
              <a:t> com </a:t>
            </a:r>
            <a:r>
              <a:rPr lang="en-US" sz="1800" b="0" dirty="0" err="1" smtClean="0">
                <a:latin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</a:rPr>
              <a:t>função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valha</a:t>
            </a:r>
            <a:r>
              <a:rPr lang="en-US" sz="1800" b="0" dirty="0" smtClean="0">
                <a:latin typeface="Verdana" pitchFamily="34" charset="0"/>
              </a:rPr>
              <a:t> um valor.</a:t>
            </a:r>
          </a:p>
          <a:p>
            <a:pPr marL="450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endParaRPr lang="pt-BR" sz="1800" b="0" dirty="0">
              <a:latin typeface="Verdana" pitchFamily="34" charset="0"/>
            </a:endParaRP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endParaRPr lang="pt-BR" sz="1800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Lembretes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8164254" cy="5034290"/>
          </a:xfrm>
        </p:spPr>
        <p:txBody>
          <a:bodyPr>
            <a:normAutofit/>
          </a:bodyPr>
          <a:lstStyle/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b="0" dirty="0" smtClean="0">
                <a:latin typeface="Verdana" pitchFamily="34" charset="0"/>
              </a:rPr>
              <a:t>A diferença principal entre passagem de parâmetros por valor e por referência (&amp;) é que quando é passada uma variável por valor, a mesma pode ser alterada na função onde é chamada, mas ao final da execução da função não houve modificação do valor. No caso de passagem por referência(&amp;) qualquer alteração realizada na variável na função onde foi chamada, ao finalizar a execução da função, modifica o valor. </a:t>
            </a: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</a:rPr>
              <a:t>Vetores</a:t>
            </a:r>
            <a:r>
              <a:rPr lang="en-US" sz="1800" b="0" dirty="0" smtClean="0">
                <a:latin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</a:rPr>
              <a:t>Matrizes</a:t>
            </a:r>
            <a:r>
              <a:rPr lang="en-US" sz="1800" b="0" dirty="0" smtClean="0">
                <a:latin typeface="Verdana" pitchFamily="34" charset="0"/>
              </a:rPr>
              <a:t> (arrays) </a:t>
            </a:r>
            <a:r>
              <a:rPr lang="en-US" sz="1800" b="0" dirty="0" err="1" smtClean="0">
                <a:latin typeface="Verdana" pitchFamily="34" charset="0"/>
              </a:rPr>
              <a:t>já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trabalham</a:t>
            </a:r>
            <a:r>
              <a:rPr lang="en-US" sz="1800" b="0" dirty="0" smtClean="0">
                <a:latin typeface="Verdana" pitchFamily="34" charset="0"/>
              </a:rPr>
              <a:t> com </a:t>
            </a:r>
            <a:r>
              <a:rPr lang="en-US" sz="1800" b="0" dirty="0" err="1" smtClean="0">
                <a:latin typeface="Verdana" pitchFamily="34" charset="0"/>
              </a:rPr>
              <a:t>passagem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referência</a:t>
            </a:r>
            <a:r>
              <a:rPr lang="en-US" sz="1800" b="0" dirty="0" smtClean="0">
                <a:latin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</a:rPr>
              <a:t>portanto</a:t>
            </a:r>
            <a:r>
              <a:rPr lang="en-US" sz="1800" b="0" dirty="0" smtClean="0">
                <a:latin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</a:rPr>
              <a:t>necessário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colocar</a:t>
            </a:r>
            <a:r>
              <a:rPr lang="en-US" sz="1800" b="0" dirty="0" smtClean="0">
                <a:latin typeface="Verdana" pitchFamily="34" charset="0"/>
              </a:rPr>
              <a:t> o &amp;.</a:t>
            </a: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</a:rPr>
              <a:t>-se </a:t>
            </a:r>
            <a:r>
              <a:rPr lang="en-US" sz="1800" b="0" dirty="0" err="1" smtClean="0">
                <a:latin typeface="Verdana" pitchFamily="34" charset="0"/>
              </a:rPr>
              <a:t>retornar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somente</a:t>
            </a:r>
            <a:r>
              <a:rPr lang="en-US" sz="1800" b="0" dirty="0" smtClean="0">
                <a:latin typeface="Verdana" pitchFamily="34" charset="0"/>
              </a:rPr>
              <a:t> UM valor, </a:t>
            </a:r>
            <a:r>
              <a:rPr lang="en-US" sz="1800" b="0" dirty="0" err="1" smtClean="0">
                <a:latin typeface="Verdana" pitchFamily="34" charset="0"/>
              </a:rPr>
              <a:t>então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</a:rPr>
              <a:t>permitido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retornar</a:t>
            </a:r>
            <a:r>
              <a:rPr lang="en-US" sz="1800" b="0" dirty="0" smtClean="0">
                <a:latin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</a:rPr>
              <a:t>vetores</a:t>
            </a:r>
            <a:r>
              <a:rPr lang="en-US" sz="1800" b="0" dirty="0" smtClean="0">
                <a:latin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</a:rPr>
              <a:t>matrizes</a:t>
            </a:r>
            <a:r>
              <a:rPr lang="en-US" sz="1800" b="0" dirty="0" smtClean="0">
                <a:latin typeface="Verdana" pitchFamily="34" charset="0"/>
              </a:rPr>
              <a:t>.</a:t>
            </a:r>
            <a:endParaRPr lang="pt-BR" sz="1800" b="0" dirty="0" smtClean="0">
              <a:latin typeface="Verdana" pitchFamily="34" charset="0"/>
            </a:endParaRPr>
          </a:p>
          <a:p>
            <a:pPr marL="45085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endParaRPr lang="pt-BR" sz="1800" b="0" dirty="0">
              <a:latin typeface="Verdana" pitchFamily="34" charset="0"/>
            </a:endParaRPr>
          </a:p>
          <a:p>
            <a:pPr marL="630238" indent="-17938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endParaRPr lang="pt-BR" sz="1800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5084" y="1676400"/>
            <a:ext cx="80880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pt-BR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(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 ou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procedimento)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consiste em uma porção de código que resolve um problema muito específico, parte de um problema maior (a aplicação final). 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miniprograma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dentro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Blocos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realizam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tarefas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específicas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código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carregado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quantas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vezes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necessárias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pt-BR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9293" y="1676400"/>
            <a:ext cx="80880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pt-BR" sz="1800" b="0" dirty="0">
                <a:latin typeface="Verdana" pitchFamily="34" charset="0"/>
              </a:rPr>
              <a:t>Um programa em C++ é uma coleção de funções. Todos os programas se constroem por uma ou mais funções que se integram para criar uma aplicação. Todas as funções contém uma ou mais sentenças C++ e se criam geralmente para realizar uma única tarefa, tal como imprimir a tela, escrever um arquivo ou mudar a cor da tela. Pode-se declarar e executar um número quase ilimitado de  funções em um programa C++. </a:t>
            </a: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Vantagens de utilização de </a:t>
            </a:r>
            <a:r>
              <a:rPr lang="pt-BR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7680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Economia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reduzindo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repetições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tornando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fácil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possibilidade de reutilizar o mesmo código, sem grandes alterações, em outros programas.</a:t>
            </a: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Proporcionam um meio de dividir um projeto grande em pequenos módulos mais manejáveis.</a:t>
            </a: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Ficam mais organizados.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pt-BR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 de </a:t>
            </a:r>
            <a:r>
              <a:rPr lang="pt-BR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3515" y="1525655"/>
            <a:ext cx="81642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Procedimentos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C/C++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conhecidas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tratado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nestes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slides).</a:t>
            </a: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358269" y="3352800"/>
            <a:ext cx="7429500" cy="3254326"/>
            <a:chOff x="323850" y="2743200"/>
            <a:chExt cx="7429500" cy="325432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50" y="2743200"/>
              <a:ext cx="4095750" cy="2628900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250" y="5178376"/>
              <a:ext cx="4991100" cy="81915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838200" y="3350400"/>
              <a:ext cx="3385473" cy="5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38200" y="4497600"/>
              <a:ext cx="3385473" cy="1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14" name="Conector de seta reta 13"/>
            <p:cNvCxnSpPr>
              <a:stCxn id="5" idx="3"/>
            </p:cNvCxnSpPr>
            <p:nvPr/>
          </p:nvCxnSpPr>
          <p:spPr>
            <a:xfrm>
              <a:off x="4223673" y="3620400"/>
              <a:ext cx="805527" cy="372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4223672" y="4530676"/>
              <a:ext cx="805527" cy="372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991685" y="3500500"/>
              <a:ext cx="1911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Função</a:t>
              </a:r>
              <a:r>
                <a:rPr lang="en-US" sz="1200" b="1" i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sem</a:t>
              </a:r>
              <a:r>
                <a:rPr lang="en-US" sz="1200" b="1" i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retorno</a:t>
              </a:r>
              <a:endParaRPr lang="pt-BR" sz="1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991684" y="4387999"/>
              <a:ext cx="1880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Chamada</a:t>
              </a:r>
              <a:r>
                <a:rPr lang="en-US" sz="1200" b="1" i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da </a:t>
              </a:r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função</a:t>
              </a:r>
              <a:endParaRPr lang="pt-BR" sz="1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2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 de </a:t>
            </a:r>
            <a:r>
              <a:rPr lang="pt-BR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Subrotinas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476512"/>
            <a:ext cx="8164254" cy="4729490"/>
          </a:xfrm>
        </p:spPr>
        <p:txBody>
          <a:bodyPr>
            <a:normAutofit/>
          </a:bodyPr>
          <a:lstStyle/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80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r>
              <a:rPr lang="pt-BR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são </a:t>
            </a:r>
            <a:r>
              <a:rPr lang="pt-BR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subrotinas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 retornam um valor. Em C/C++ são conhecidas como funções com retorno 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(e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será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tratado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desta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forma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nestes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slides)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pt-BR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71600" y="3174268"/>
            <a:ext cx="7324725" cy="3076575"/>
            <a:chOff x="533400" y="2743200"/>
            <a:chExt cx="7324725" cy="307657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743200"/>
              <a:ext cx="4181475" cy="2476500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4953000"/>
              <a:ext cx="4962525" cy="866775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945814" y="3270000"/>
              <a:ext cx="3385473" cy="46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8" name="Conector de seta reta 7"/>
            <p:cNvCxnSpPr>
              <a:stCxn id="6" idx="3"/>
            </p:cNvCxnSpPr>
            <p:nvPr/>
          </p:nvCxnSpPr>
          <p:spPr>
            <a:xfrm>
              <a:off x="4331287" y="3504000"/>
              <a:ext cx="805527" cy="732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5099299" y="3420100"/>
              <a:ext cx="19127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Função</a:t>
              </a:r>
              <a:r>
                <a:rPr lang="en-US" sz="1200" b="1" i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com </a:t>
              </a:r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retorno</a:t>
              </a:r>
              <a:endParaRPr lang="pt-BR" sz="1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271783" y="4352925"/>
              <a:ext cx="843018" cy="2096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4123007" y="4370100"/>
              <a:ext cx="805527" cy="372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4936740" y="4268800"/>
              <a:ext cx="1880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Chamada</a:t>
              </a:r>
              <a:r>
                <a:rPr lang="en-US" sz="1200" b="1" i="1" u="sng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da </a:t>
              </a:r>
              <a:r>
                <a:rPr lang="en-US" sz="1200" b="1" i="1" u="sng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função</a:t>
              </a:r>
              <a:endParaRPr lang="pt-BR" sz="1200" b="1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4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Estrutura de uma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823710"/>
            <a:ext cx="8164254" cy="1833890"/>
          </a:xfrm>
        </p:spPr>
        <p:txBody>
          <a:bodyPr>
            <a:normAutofit/>
          </a:bodyPr>
          <a:lstStyle/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tipoDeRetorno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nomeDaFunção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listaDeParâmetros</a:t>
            </a:r>
            <a:r>
              <a:rPr lang="en-US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{</a:t>
            </a: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corpoDaFunção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expressão</a:t>
            </a:r>
            <a:r>
              <a:rPr lang="en-US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endParaRPr lang="en-US" sz="18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r>
              <a:rPr lang="en-US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 </a:t>
            </a:r>
            <a:endParaRPr lang="pt-BR" sz="1800" b="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38912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endParaRPr lang="pt-BR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 bwMode="auto">
          <a:xfrm>
            <a:off x="685800" y="3657600"/>
            <a:ext cx="816425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84213" indent="-22701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74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41463" indent="-16986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018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Onde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tipoDeRetorno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valor 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devolvido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pela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 void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haja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400" b="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nomeDaFunção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dado a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listaDeParâmetros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recebidas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parâmetros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123125" lvl="1" indent="-32004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 2"/>
              <a:buChar char=""/>
              <a:defRPr/>
            </a:pP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expressão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valor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devolvido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400" b="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pt-BR" sz="1800" b="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8872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pt-BR" sz="1600" b="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304800" y="237736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Estrutura de uma Função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57986" y="1063050"/>
            <a:ext cx="8681226" cy="5642550"/>
            <a:chOff x="257986" y="1063050"/>
            <a:chExt cx="8681226" cy="564255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399" y="1063050"/>
              <a:ext cx="5248275" cy="4724400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537" y="5486400"/>
              <a:ext cx="5019675" cy="121920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1828800" y="1707000"/>
              <a:ext cx="378000" cy="198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28800" y="3330000"/>
              <a:ext cx="306000" cy="198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8" name="Conector de seta reta 7"/>
            <p:cNvCxnSpPr>
              <a:stCxn id="5" idx="1"/>
            </p:cNvCxnSpPr>
            <p:nvPr/>
          </p:nvCxnSpPr>
          <p:spPr>
            <a:xfrm flipH="1">
              <a:off x="990600" y="1806000"/>
              <a:ext cx="838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H="1">
              <a:off x="971550" y="3425250"/>
              <a:ext cx="838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257986" y="1615827"/>
              <a:ext cx="70403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Tipo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retorno</a:t>
              </a:r>
              <a:endPara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7986" y="3240584"/>
              <a:ext cx="70403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Tipo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retorno</a:t>
              </a:r>
              <a:endPara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941462" y="1701492"/>
              <a:ext cx="1530000" cy="20350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567568" y="3323496"/>
              <a:ext cx="910800" cy="20350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19" name="Conector de seta reta 18"/>
            <p:cNvCxnSpPr/>
            <p:nvPr/>
          </p:nvCxnSpPr>
          <p:spPr>
            <a:xfrm flipH="1">
              <a:off x="4419600" y="1800493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3478368" y="3425517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5270325" y="1615827"/>
              <a:ext cx="84719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Lista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Parâmetros</a:t>
              </a:r>
              <a:endPara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338544" y="3240583"/>
              <a:ext cx="84719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Lista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Parâmetros</a:t>
              </a:r>
              <a:endPara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4800" y="3981695"/>
              <a:ext cx="810000" cy="18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24" name="Conector de seta reta 23"/>
            <p:cNvCxnSpPr/>
            <p:nvPr/>
          </p:nvCxnSpPr>
          <p:spPr>
            <a:xfrm flipH="1">
              <a:off x="2941462" y="4071695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3841199" y="3887029"/>
              <a:ext cx="84719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Retorno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da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Função</a:t>
              </a:r>
              <a:endPara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133600" y="4954755"/>
              <a:ext cx="1296000" cy="36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>
              <a:off x="3429600" y="5105400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4338544" y="4839954"/>
              <a:ext cx="84719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Chamada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</a:t>
              </a:r>
              <a:r>
                <a:rPr lang="en-US" sz="9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Função</a:t>
              </a:r>
              <a:endParaRPr lang="pt-B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590272" y="5276698"/>
              <a:ext cx="612000" cy="18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30" name="Conector angulado 29"/>
            <p:cNvCxnSpPr>
              <a:stCxn id="29" idx="0"/>
            </p:cNvCxnSpPr>
            <p:nvPr/>
          </p:nvCxnSpPr>
          <p:spPr>
            <a:xfrm rot="16200000" flipV="1">
              <a:off x="5414969" y="4795394"/>
              <a:ext cx="252078" cy="71052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4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2098</TotalTime>
  <Words>1387</Words>
  <Application>Microsoft Office PowerPoint</Application>
  <PresentationFormat>Apresentação na tela (4:3)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Subrotinas</vt:lpstr>
      <vt:lpstr>Subrotinas</vt:lpstr>
      <vt:lpstr>Subrotinas</vt:lpstr>
      <vt:lpstr>Vantagens de utilização de Subrotinas</vt:lpstr>
      <vt:lpstr>Tipos de Subrotinas</vt:lpstr>
      <vt:lpstr>Tipos de Subrotinas</vt:lpstr>
      <vt:lpstr>Estrutura de uma Função</vt:lpstr>
      <vt:lpstr>Estrutura de uma Função</vt:lpstr>
      <vt:lpstr>Nome da Função</vt:lpstr>
      <vt:lpstr>Tipo da Função</vt:lpstr>
      <vt:lpstr>Tipo da Função</vt:lpstr>
      <vt:lpstr>Tipo da Função</vt:lpstr>
      <vt:lpstr>Retorno de Função</vt:lpstr>
      <vt:lpstr>Chamada a uma função</vt:lpstr>
      <vt:lpstr>Chamada a uma função</vt:lpstr>
      <vt:lpstr>Chamada a uma função</vt:lpstr>
      <vt:lpstr>Chamada a uma função</vt:lpstr>
      <vt:lpstr>Passagem de Parâmetros</vt:lpstr>
      <vt:lpstr>Passagem de Parâmetros</vt:lpstr>
      <vt:lpstr>Passagem de Parâmetros</vt:lpstr>
      <vt:lpstr>Passagem de Parâmetros</vt:lpstr>
      <vt:lpstr>Passagem de Parâmetros</vt:lpstr>
      <vt:lpstr>Passagem de Parâmetros</vt:lpstr>
      <vt:lpstr>Lembretes</vt:lpstr>
      <vt:lpstr>Lembretes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207</cp:revision>
  <dcterms:created xsi:type="dcterms:W3CDTF">2012-07-23T22:17:33Z</dcterms:created>
  <dcterms:modified xsi:type="dcterms:W3CDTF">2013-10-01T19:48:55Z</dcterms:modified>
</cp:coreProperties>
</file>