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26"/>
  </p:notesMasterIdLst>
  <p:sldIdLst>
    <p:sldId id="303" r:id="rId4"/>
    <p:sldId id="304" r:id="rId5"/>
    <p:sldId id="309" r:id="rId6"/>
    <p:sldId id="315" r:id="rId7"/>
    <p:sldId id="316" r:id="rId8"/>
    <p:sldId id="317" r:id="rId9"/>
    <p:sldId id="313" r:id="rId10"/>
    <p:sldId id="314" r:id="rId11"/>
    <p:sldId id="310" r:id="rId12"/>
    <p:sldId id="318" r:id="rId13"/>
    <p:sldId id="321" r:id="rId14"/>
    <p:sldId id="311" r:id="rId15"/>
    <p:sldId id="320" r:id="rId16"/>
    <p:sldId id="319" r:id="rId17"/>
    <p:sldId id="312" r:id="rId18"/>
    <p:sldId id="322" r:id="rId19"/>
    <p:sldId id="323" r:id="rId20"/>
    <p:sldId id="324" r:id="rId21"/>
    <p:sldId id="325" r:id="rId22"/>
    <p:sldId id="326" r:id="rId23"/>
    <p:sldId id="327" r:id="rId24"/>
    <p:sldId id="32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180" autoAdjust="0"/>
  </p:normalViewPr>
  <p:slideViewPr>
    <p:cSldViewPr>
      <p:cViewPr varScale="1">
        <p:scale>
          <a:sx n="68" d="100"/>
          <a:sy n="68" d="100"/>
        </p:scale>
        <p:origin x="6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60630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0854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1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981201"/>
            <a:ext cx="8153400" cy="3733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pt-BR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Encontrar uma solução de como um problema pode ser dividido em passos menores.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Regra</a:t>
            </a:r>
            <a:r>
              <a:rPr lang="en-US" sz="2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seja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válida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en-US" sz="20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outros </a:t>
            </a:r>
            <a:r>
              <a:rPr lang="en-US" sz="20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casos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0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Ponto de </a:t>
            </a:r>
            <a:r>
              <a:rPr lang="en-US" sz="2000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Parada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Verificar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o Ponto de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Parada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é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atingido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seja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entrará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 looping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infinito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 criar uma Função Recursiva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5105400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 dos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exemplos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utilizados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explicação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Recursividade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o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símbolo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!.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5!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5 * 4 * 3 * 2 * 1 = 120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4!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4 * 3 * 2 * 1 = 24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3!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3 * 2 * 1 = 6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2!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2 * 1 = 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1!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1 e </a:t>
            </a:r>
            <a:r>
              <a:rPr lang="en-US" sz="18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0!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1</a:t>
            </a: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endParaRPr lang="en-US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125">
              <a:lnSpc>
                <a:spcPct val="150000"/>
              </a:lnSpc>
              <a:spcBef>
                <a:spcPts val="0"/>
              </a:spcBef>
            </a:pPr>
            <a:r>
              <a:rPr lang="en-US" sz="2000" b="0" i="1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N! = 1, se N &lt;= 0.</a:t>
            </a:r>
          </a:p>
          <a:p>
            <a:pPr marL="365125">
              <a:lnSpc>
                <a:spcPct val="150000"/>
              </a:lnSpc>
              <a:spcBef>
                <a:spcPts val="0"/>
              </a:spcBef>
            </a:pPr>
            <a:r>
              <a:rPr lang="en-US" sz="2000" b="0" i="1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N! = 1 * 2 * 3 * … * N se N &gt; 0.</a:t>
            </a:r>
            <a:endParaRPr lang="pt-BR" sz="2000" b="0" i="1" dirty="0" smtClean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Construindo uma Função Recursiva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914400" y="5486400"/>
            <a:ext cx="304800" cy="990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 não Recursivas (Fatorial)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5276850" cy="505777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143000" y="2239336"/>
            <a:ext cx="4743450" cy="14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142999" y="3832472"/>
            <a:ext cx="2895602" cy="11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4114801" y="441960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343650" y="2746502"/>
            <a:ext cx="95943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Leitura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582503" y="4172536"/>
            <a:ext cx="99629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Fatorial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886450" y="2977335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6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752600"/>
            <a:ext cx="8153400" cy="45720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Regra</a:t>
            </a:r>
            <a:r>
              <a:rPr lang="en-US" sz="2000" b="0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i="1" u="sng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reduz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resolução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através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recursiva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casos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menores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resolvidos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casos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ainda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menores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própria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assim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seguindo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até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atingir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Ponto de </a:t>
            </a:r>
            <a:r>
              <a:rPr lang="en-US" sz="2000" b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Parada</a:t>
            </a:r>
            <a:r>
              <a:rPr lang="en-US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algn="ctr">
              <a:lnSpc>
                <a:spcPct val="150000"/>
              </a:lnSpc>
              <a:buClr>
                <a:srgbClr val="FF0000"/>
              </a:buClr>
              <a:buSzPct val="100000"/>
            </a:pPr>
            <a:endParaRPr lang="en-US" sz="10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sz="16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5! = 5 * 4 * 3 * 2 * 1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u="sng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Analisando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seria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mesmo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1" indent="0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 </a:t>
            </a:r>
            <a:r>
              <a:rPr lang="en-US" sz="1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5!</a:t>
            </a:r>
          </a:p>
          <a:p>
            <a:pPr lvl="1" indent="0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5 * 4! </a:t>
            </a:r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lvl="1" indent="0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</a:t>
            </a:r>
            <a:r>
              <a:rPr 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5 * 4 * 3! </a:t>
            </a:r>
          </a:p>
          <a:p>
            <a:pPr lvl="1" indent="0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 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5 * 4 * 3 * 2!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 </a:t>
            </a:r>
          </a:p>
          <a:p>
            <a:pPr lvl="1" indent="0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 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5 * 4 * 3 * 2 * 1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.</a:t>
            </a:r>
            <a:endParaRPr lang="en-US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69963" lvl="1" indent="-28575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pt-BR" sz="1400" b="0" u="sng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Regra Geral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181600" y="4876800"/>
            <a:ext cx="30480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Então</a:t>
            </a:r>
            <a:r>
              <a:rPr lang="en-US" dirty="0" smtClean="0">
                <a:solidFill>
                  <a:schemeClr val="tx1"/>
                </a:solidFill>
              </a:rPr>
              <a:t>, a </a:t>
            </a:r>
            <a:r>
              <a:rPr lang="en-US" dirty="0" err="1" smtClean="0">
                <a:solidFill>
                  <a:schemeClr val="tx1"/>
                </a:solidFill>
              </a:rPr>
              <a:t>Regra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Geral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seria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N! = N * (N-1)!, para N &gt; 0.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i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Ponto de Parada</a:t>
            </a:r>
            <a:r>
              <a:rPr lang="pt-BR" sz="2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ponto onde a função será encerrada, e normalmente é o limite inferior ou o limite superior da Regra Geral.</a:t>
            </a:r>
          </a:p>
          <a:p>
            <a:pPr algn="ctr">
              <a:lnSpc>
                <a:spcPct val="150000"/>
              </a:lnSpc>
              <a:buClr>
                <a:srgbClr val="FF0000"/>
              </a:buClr>
              <a:buSzPct val="100000"/>
            </a:pPr>
            <a:endParaRPr lang="en-US" sz="16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Analisando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todos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fatoriais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encerram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1.</a:t>
            </a: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0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! = 5 * 4 * 3 * 2 * 1 </a:t>
            </a:r>
            <a:endParaRPr lang="en-US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0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 </a:t>
            </a: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4!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 3 * 2 * 1</a:t>
            </a: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indent="0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anose="05000000000000000000" pitchFamily="2" charset="2"/>
              </a:rPr>
              <a:t>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3!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* 2 * 1</a:t>
            </a:r>
            <a:r>
              <a:rPr 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20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Ponto de Parada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81600" y="4876800"/>
            <a:ext cx="35052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Então</a:t>
            </a:r>
            <a:r>
              <a:rPr lang="en-US" dirty="0" smtClean="0">
                <a:solidFill>
                  <a:schemeClr val="tx1"/>
                </a:solidFill>
              </a:rPr>
              <a:t>, o Ponto de </a:t>
            </a:r>
            <a:r>
              <a:rPr lang="en-US" dirty="0" err="1" smtClean="0">
                <a:solidFill>
                  <a:schemeClr val="tx1"/>
                </a:solidFill>
              </a:rPr>
              <a:t>Parada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seria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N = 1, para N &lt;= 1.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 Recursivas (Fatorial)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5153025" cy="48958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19199" y="2362200"/>
            <a:ext cx="4419601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19199" y="3819525"/>
            <a:ext cx="2895602" cy="104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7" name="Conector de seta reta 6"/>
          <p:cNvCxnSpPr>
            <a:stCxn id="4" idx="3"/>
          </p:cNvCxnSpPr>
          <p:nvPr/>
        </p:nvCxnSpPr>
        <p:spPr>
          <a:xfrm>
            <a:off x="5638800" y="304800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114801" y="441960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110514" y="2817167"/>
            <a:ext cx="15853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Recursiva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Leitura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571999" y="4173871"/>
            <a:ext cx="15853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Recursiva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Fatorial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62600" y="1828800"/>
            <a:ext cx="2574639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Considerando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usuário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digitou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5</a:t>
            </a: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 algn="ctr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Teste de Mesa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3" y="1626070"/>
            <a:ext cx="4038600" cy="1396059"/>
          </a:xfrm>
          <a:prstGeom prst="rect">
            <a:avLst/>
          </a:prstGeom>
        </p:spPr>
      </p:pic>
      <p:sp>
        <p:nvSpPr>
          <p:cNvPr id="161" name="Retângulo de cantos arredondados 160"/>
          <p:cNvSpPr/>
          <p:nvPr/>
        </p:nvSpPr>
        <p:spPr>
          <a:xfrm>
            <a:off x="1005253" y="3498034"/>
            <a:ext cx="1524000" cy="3524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pt-B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Retângulo de cantos arredondados 161"/>
          <p:cNvSpPr/>
          <p:nvPr/>
        </p:nvSpPr>
        <p:spPr>
          <a:xfrm>
            <a:off x="1371600" y="4150175"/>
            <a:ext cx="1524000" cy="3524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pt-B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" name="Retângulo de cantos arredondados 162"/>
          <p:cNvSpPr/>
          <p:nvPr/>
        </p:nvSpPr>
        <p:spPr>
          <a:xfrm>
            <a:off x="1761977" y="4802316"/>
            <a:ext cx="1524000" cy="3524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pt-B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" name="Retângulo de cantos arredondados 163"/>
          <p:cNvSpPr/>
          <p:nvPr/>
        </p:nvSpPr>
        <p:spPr>
          <a:xfrm>
            <a:off x="2209800" y="5454457"/>
            <a:ext cx="1524000" cy="3524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pt-B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" name="Retângulo de cantos arredondados 164"/>
          <p:cNvSpPr/>
          <p:nvPr/>
        </p:nvSpPr>
        <p:spPr>
          <a:xfrm>
            <a:off x="2667000" y="6106598"/>
            <a:ext cx="1524000" cy="3524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pt-B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7" name="Conector de seta reta 166"/>
          <p:cNvCxnSpPr>
            <a:stCxn id="161" idx="2"/>
            <a:endCxn id="162" idx="0"/>
          </p:cNvCxnSpPr>
          <p:nvPr/>
        </p:nvCxnSpPr>
        <p:spPr>
          <a:xfrm>
            <a:off x="1767253" y="3850506"/>
            <a:ext cx="366347" cy="29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/>
          <p:nvPr/>
        </p:nvCxnSpPr>
        <p:spPr>
          <a:xfrm>
            <a:off x="2115428" y="4502647"/>
            <a:ext cx="366347" cy="29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/>
          <p:nvPr/>
        </p:nvCxnSpPr>
        <p:spPr>
          <a:xfrm>
            <a:off x="2481775" y="5151526"/>
            <a:ext cx="366347" cy="29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/>
          <p:nvPr/>
        </p:nvCxnSpPr>
        <p:spPr>
          <a:xfrm>
            <a:off x="2971800" y="5806929"/>
            <a:ext cx="366347" cy="29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Arco 171"/>
          <p:cNvSpPr/>
          <p:nvPr/>
        </p:nvSpPr>
        <p:spPr>
          <a:xfrm>
            <a:off x="3505200" y="5688183"/>
            <a:ext cx="852853" cy="652141"/>
          </a:xfrm>
          <a:prstGeom prst="arc">
            <a:avLst>
              <a:gd name="adj1" fmla="val 14044135"/>
              <a:gd name="adj2" fmla="val 2652375"/>
            </a:avLst>
          </a:prstGeom>
          <a:noFill/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3" name="Arco 172"/>
          <p:cNvSpPr/>
          <p:nvPr/>
        </p:nvSpPr>
        <p:spPr>
          <a:xfrm>
            <a:off x="3073787" y="4952151"/>
            <a:ext cx="852853" cy="652141"/>
          </a:xfrm>
          <a:prstGeom prst="arc">
            <a:avLst>
              <a:gd name="adj1" fmla="val 14044135"/>
              <a:gd name="adj2" fmla="val 2652375"/>
            </a:avLst>
          </a:prstGeom>
          <a:noFill/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Arco 173"/>
          <p:cNvSpPr/>
          <p:nvPr/>
        </p:nvSpPr>
        <p:spPr>
          <a:xfrm>
            <a:off x="2676086" y="4290177"/>
            <a:ext cx="852853" cy="652141"/>
          </a:xfrm>
          <a:prstGeom prst="arc">
            <a:avLst>
              <a:gd name="adj1" fmla="val 14044135"/>
              <a:gd name="adj2" fmla="val 2652375"/>
            </a:avLst>
          </a:prstGeom>
          <a:noFill/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Arco 174"/>
          <p:cNvSpPr/>
          <p:nvPr/>
        </p:nvSpPr>
        <p:spPr>
          <a:xfrm>
            <a:off x="2297137" y="3647869"/>
            <a:ext cx="852853" cy="652141"/>
          </a:xfrm>
          <a:prstGeom prst="arc">
            <a:avLst>
              <a:gd name="adj1" fmla="val 14044135"/>
              <a:gd name="adj2" fmla="val 2652375"/>
            </a:avLst>
          </a:prstGeom>
          <a:noFill/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>
            <a:off x="1367204" y="3171963"/>
            <a:ext cx="366347" cy="299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co 176"/>
          <p:cNvSpPr/>
          <p:nvPr/>
        </p:nvSpPr>
        <p:spPr>
          <a:xfrm>
            <a:off x="1912325" y="3022129"/>
            <a:ext cx="852853" cy="652141"/>
          </a:xfrm>
          <a:prstGeom prst="arc">
            <a:avLst>
              <a:gd name="adj1" fmla="val 14044135"/>
              <a:gd name="adj2" fmla="val 2652375"/>
            </a:avLst>
          </a:prstGeom>
          <a:noFill/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1565617" y="3120400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CaixaDeTexto 178"/>
          <p:cNvSpPr txBox="1"/>
          <p:nvPr/>
        </p:nvSpPr>
        <p:spPr>
          <a:xfrm>
            <a:off x="1986502" y="3835515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0" name="CaixaDeTexto 179"/>
          <p:cNvSpPr txBox="1"/>
          <p:nvPr/>
        </p:nvSpPr>
        <p:spPr>
          <a:xfrm>
            <a:off x="2350210" y="4485442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1" name="CaixaDeTexto 180"/>
          <p:cNvSpPr txBox="1"/>
          <p:nvPr/>
        </p:nvSpPr>
        <p:spPr>
          <a:xfrm>
            <a:off x="2728282" y="5128386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CaixaDeTexto 181"/>
          <p:cNvSpPr txBox="1"/>
          <p:nvPr/>
        </p:nvSpPr>
        <p:spPr>
          <a:xfrm>
            <a:off x="3216810" y="5825958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CaixaDeTexto 182"/>
          <p:cNvSpPr txBox="1"/>
          <p:nvPr/>
        </p:nvSpPr>
        <p:spPr>
          <a:xfrm>
            <a:off x="4358053" y="6007282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</a:t>
            </a:r>
            <a:r>
              <a:rPr lang="en-US" sz="1100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CaixaDeTexto 183"/>
          <p:cNvSpPr txBox="1"/>
          <p:nvPr/>
        </p:nvSpPr>
        <p:spPr>
          <a:xfrm>
            <a:off x="3980307" y="5189585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2 *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= 2</a:t>
            </a:r>
            <a:endParaRPr lang="pt-BR" sz="1100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CaixaDeTexto 184"/>
          <p:cNvSpPr txBox="1"/>
          <p:nvPr/>
        </p:nvSpPr>
        <p:spPr>
          <a:xfrm>
            <a:off x="3619499" y="4457169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3 *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= 6</a:t>
            </a:r>
            <a:endParaRPr lang="pt-BR" sz="1100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CaixaDeTexto 185"/>
          <p:cNvSpPr txBox="1"/>
          <p:nvPr/>
        </p:nvSpPr>
        <p:spPr>
          <a:xfrm>
            <a:off x="3203329" y="3806900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4 *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6 = 24</a:t>
            </a:r>
            <a:endParaRPr lang="pt-BR" sz="1100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CaixaDeTexto 186"/>
          <p:cNvSpPr txBox="1"/>
          <p:nvPr/>
        </p:nvSpPr>
        <p:spPr>
          <a:xfrm>
            <a:off x="2890908" y="3157822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5 *</a:t>
            </a:r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24 = 120</a:t>
            </a:r>
            <a:endParaRPr lang="pt-BR" sz="1100" i="1" dirty="0">
              <a:solidFill>
                <a:schemeClr val="accent6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9" name="Conector de seta reta 188"/>
          <p:cNvCxnSpPr/>
          <p:nvPr/>
        </p:nvCxnSpPr>
        <p:spPr>
          <a:xfrm flipH="1" flipV="1">
            <a:off x="4893211" y="5410200"/>
            <a:ext cx="74734" cy="545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de seta reta 190"/>
          <p:cNvCxnSpPr/>
          <p:nvPr/>
        </p:nvCxnSpPr>
        <p:spPr>
          <a:xfrm flipH="1" flipV="1">
            <a:off x="4515139" y="4681286"/>
            <a:ext cx="645234" cy="545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de seta reta 192"/>
          <p:cNvCxnSpPr/>
          <p:nvPr/>
        </p:nvCxnSpPr>
        <p:spPr>
          <a:xfrm flipH="1" flipV="1">
            <a:off x="4130478" y="4034861"/>
            <a:ext cx="601625" cy="442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de seta reta 195"/>
          <p:cNvCxnSpPr/>
          <p:nvPr/>
        </p:nvCxnSpPr>
        <p:spPr>
          <a:xfrm flipH="1" flipV="1">
            <a:off x="3817968" y="3383074"/>
            <a:ext cx="601625" cy="442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5029200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 dos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exemplos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utilizados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explicação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Recursividade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a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Série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Fibonacci.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Considerando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saber o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série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0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1,    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1,     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2,      3,      5,      8,      13,      21,      34,      55, 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se o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usuário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digitar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quer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saber o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6, 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resposta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deverá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8.</a:t>
            </a: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Construindo uma Função Recursiva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67335" y="3740333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631762" y="3733800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342946" y="3740333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03473" y="3740333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658764" y="3740333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87785" y="3733800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99239" y="3740333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983682" y="3724592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815095" y="3724592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646508" y="3740333"/>
            <a:ext cx="6880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endParaRPr lang="en-US" sz="105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05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05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91030" y="3297938"/>
            <a:ext cx="7924800" cy="99060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643735" y="4155831"/>
            <a:ext cx="0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299665" y="4648200"/>
            <a:ext cx="73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</a:t>
            </a:r>
          </a:p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algn="ctr"/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347477" y="4161693"/>
            <a:ext cx="0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003473" y="4648199"/>
            <a:ext cx="73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</a:t>
            </a:r>
          </a:p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algn="ctr"/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4001604" y="4154253"/>
            <a:ext cx="0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657600" y="4640759"/>
            <a:ext cx="73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</a:p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pPr algn="ctr"/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4731789" y="4161693"/>
            <a:ext cx="0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387785" y="4648199"/>
            <a:ext cx="73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5</a:t>
            </a:r>
          </a:p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  <a:p>
            <a:pPr algn="ctr"/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5436551" y="4154253"/>
            <a:ext cx="0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5092547" y="4640759"/>
            <a:ext cx="73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6</a:t>
            </a:r>
          </a:p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  <a:p>
            <a:pPr algn="ctr"/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6325417" y="4154253"/>
            <a:ext cx="0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981414" y="4640759"/>
            <a:ext cx="731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7</a:t>
            </a:r>
          </a:p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  <a:p>
            <a:pPr algn="ctr"/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>
            <a:off x="7169199" y="4161693"/>
            <a:ext cx="0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825195" y="4648199"/>
            <a:ext cx="73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</a:t>
            </a:r>
          </a:p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  <a:p>
            <a:pPr algn="ctr"/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>
            <a:off x="7994714" y="4154253"/>
            <a:ext cx="0" cy="492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7650710" y="4640759"/>
            <a:ext cx="73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9</a:t>
            </a:r>
          </a:p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  <a:p>
            <a:pPr algn="ctr"/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have direita 35"/>
          <p:cNvSpPr/>
          <p:nvPr/>
        </p:nvSpPr>
        <p:spPr>
          <a:xfrm rot="5400000">
            <a:off x="1434203" y="4003016"/>
            <a:ext cx="268959" cy="1006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050088" y="4648198"/>
            <a:ext cx="10631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padrão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</a:t>
            </a:r>
          </a:p>
          <a:p>
            <a:pPr algn="ctr"/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é 0 e</a:t>
            </a:r>
          </a:p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 é 1</a:t>
            </a:r>
            <a:endParaRPr lang="en-US" sz="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pt-BR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0" y="1659879"/>
            <a:ext cx="6353175" cy="5057775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 não Recursivas </a:t>
            </a:r>
            <a:r>
              <a:rPr lang="pt-B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(Fibonacci)</a:t>
            </a:r>
            <a:endParaRPr lang="pt-BR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143000" y="2334000"/>
            <a:ext cx="4850820" cy="14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142999" y="3924000"/>
            <a:ext cx="4176000" cy="14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5338547" y="441960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508170" y="2746502"/>
            <a:ext cx="95943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Leitura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71947" y="4188767"/>
            <a:ext cx="113845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endParaRPr lang="en-US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Fibonacci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6019800" y="2977335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752600"/>
            <a:ext cx="8153400" cy="4572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1, 2, 3, 5, 8, 13, 21,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34, …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Analisando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verificar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próximo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gerado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somando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-se 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anterior com 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antepenúltima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adquirida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3 e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2.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14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69963" lvl="1" indent="-28575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pt-BR" sz="1400" b="0" u="sng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Regra Geral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81200" y="4343400"/>
            <a:ext cx="5943600" cy="11695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Então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Regra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</a:t>
            </a:r>
            <a:r>
              <a:rPr lang="en-US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ctr"/>
            <a:endParaRPr lang="en-US" sz="12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4138" algn="just"/>
            <a:r>
              <a:rPr lang="en-US" sz="14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Fibo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1, se </a:t>
            </a:r>
            <a:r>
              <a:rPr lang="en-US" sz="14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marL="84138" algn="just"/>
            <a:r>
              <a:rPr lang="en-US" sz="14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Fibo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</a:t>
            </a:r>
            <a:r>
              <a:rPr lang="en-US" sz="14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Fibo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(pos-1) + </a:t>
            </a:r>
            <a:r>
              <a:rPr lang="en-US" sz="14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Fibo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(pos-2), se </a:t>
            </a:r>
            <a:r>
              <a:rPr lang="en-US" sz="1400" b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posição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4038600"/>
            <a:ext cx="6858000" cy="1828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Recursividade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872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Clr>
                <a:srgbClr val="FF0000"/>
              </a:buClr>
              <a:buSzPct val="100000"/>
            </a:pPr>
            <a:endParaRPr lang="en-US" sz="16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Analisando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série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a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esquerda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depende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valor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digitado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pelo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usuário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mas o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início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sempre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mesmo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(1). Como o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usuário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entra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 a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2000" b="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final, o Ponto de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Parada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será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duas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primeiras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iniciais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pois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ambas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0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retornam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1.</a:t>
            </a:r>
            <a:r>
              <a:rPr lang="en-US" sz="2000" b="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Ponto de Parada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38400" y="4648200"/>
            <a:ext cx="35052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38100" dist="254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Então</a:t>
            </a:r>
            <a:r>
              <a:rPr lang="en-US" dirty="0" smtClean="0">
                <a:solidFill>
                  <a:schemeClr val="tx1"/>
                </a:solidFill>
              </a:rPr>
              <a:t>, o Ponto de </a:t>
            </a:r>
            <a:r>
              <a:rPr lang="en-US" dirty="0" err="1" smtClean="0">
                <a:solidFill>
                  <a:schemeClr val="tx1"/>
                </a:solidFill>
              </a:rPr>
              <a:t>Parada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seria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u="sng" dirty="0" err="1" smtClean="0">
                <a:solidFill>
                  <a:schemeClr val="tx1"/>
                </a:solidFill>
              </a:rPr>
              <a:t>Fibo</a:t>
            </a:r>
            <a:r>
              <a:rPr lang="en-US" b="1" u="sng" dirty="0" smtClean="0">
                <a:solidFill>
                  <a:schemeClr val="tx1"/>
                </a:solidFill>
              </a:rPr>
              <a:t>(</a:t>
            </a:r>
            <a:r>
              <a:rPr lang="en-US" b="1" u="sng" dirty="0" err="1" smtClean="0">
                <a:solidFill>
                  <a:schemeClr val="tx1"/>
                </a:solidFill>
              </a:rPr>
              <a:t>pos</a:t>
            </a:r>
            <a:r>
              <a:rPr lang="en-US" b="1" u="sng" dirty="0" smtClean="0">
                <a:solidFill>
                  <a:schemeClr val="tx1"/>
                </a:solidFill>
              </a:rPr>
              <a:t>) </a:t>
            </a:r>
            <a:r>
              <a:rPr lang="en-US" b="1" u="sng" dirty="0" smtClean="0">
                <a:solidFill>
                  <a:schemeClr val="tx1"/>
                </a:solidFill>
              </a:rPr>
              <a:t>= 1, para N &lt;= </a:t>
            </a:r>
            <a:r>
              <a:rPr lang="en-US" b="1" u="sng" dirty="0" smtClean="0">
                <a:solidFill>
                  <a:schemeClr val="tx1"/>
                </a:solidFill>
              </a:rPr>
              <a:t>2.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6334125" cy="4400550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Funções Recursivas </a:t>
            </a:r>
            <a:r>
              <a:rPr lang="pt-BR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(Fibonacci)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19199" y="2362200"/>
            <a:ext cx="4572001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219198" y="3819525"/>
            <a:ext cx="4510697" cy="104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7" name="Conector de seta reta 6"/>
          <p:cNvCxnSpPr>
            <a:stCxn id="4" idx="3"/>
          </p:cNvCxnSpPr>
          <p:nvPr/>
        </p:nvCxnSpPr>
        <p:spPr>
          <a:xfrm>
            <a:off x="5791200" y="30480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5715000" y="4284329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110514" y="2817167"/>
            <a:ext cx="15853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Recursiva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Leitura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172198" y="4038600"/>
            <a:ext cx="15853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Função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Recursiva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Fibonacci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Teste de Mesa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279594" y="1500316"/>
            <a:ext cx="8521506" cy="5004058"/>
            <a:chOff x="279594" y="1500316"/>
            <a:chExt cx="8521506" cy="5004058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3657600" y="1611728"/>
              <a:ext cx="1524000" cy="3524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Fibonacci(6)</a:t>
              </a:r>
              <a:endParaRPr lang="pt-B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067050" y="2442300"/>
              <a:ext cx="2705100" cy="35247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Fibonacci(5) + Fibonacci(4)</a:t>
              </a:r>
              <a:endParaRPr lang="pt-B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1794508" y="3647820"/>
              <a:ext cx="2705100" cy="35247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Fibonacci(4) + Fibonacci(3)</a:t>
              </a:r>
              <a:endParaRPr lang="pt-B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953000" y="3647820"/>
              <a:ext cx="2705100" cy="35247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Fibonacci(3) + Fibonacci(2)</a:t>
              </a:r>
              <a:endParaRPr lang="pt-B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279595" y="4704276"/>
              <a:ext cx="2705100" cy="35247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Fibonacci(3) + Fibonacci(2)</a:t>
              </a:r>
              <a:endParaRPr lang="pt-B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3147058" y="4704276"/>
              <a:ext cx="2705100" cy="35247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Fibonacci(2) + Fibonacci(1)</a:t>
              </a:r>
              <a:endParaRPr lang="pt-B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6096000" y="4704276"/>
              <a:ext cx="2705100" cy="35247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Fibonacci(2) + Fibonacci(1)</a:t>
              </a:r>
              <a:endParaRPr lang="pt-B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03042" y="5719102"/>
              <a:ext cx="2705100" cy="35247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Fibonacci(2) + Fibonacci(1)</a:t>
              </a:r>
              <a:endParaRPr lang="pt-BR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Conector de seta reta 4"/>
            <p:cNvCxnSpPr>
              <a:stCxn id="35" idx="2"/>
            </p:cNvCxnSpPr>
            <p:nvPr/>
          </p:nvCxnSpPr>
          <p:spPr>
            <a:xfrm>
              <a:off x="4419600" y="1964200"/>
              <a:ext cx="0" cy="4921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/>
            <p:cNvSpPr txBox="1"/>
            <p:nvPr/>
          </p:nvSpPr>
          <p:spPr>
            <a:xfrm>
              <a:off x="4419600" y="2055062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Chamada</a:t>
              </a:r>
              <a:endPara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6" name="Conector de seta reta 45"/>
            <p:cNvCxnSpPr>
              <a:endCxn id="37" idx="0"/>
            </p:cNvCxnSpPr>
            <p:nvPr/>
          </p:nvCxnSpPr>
          <p:spPr>
            <a:xfrm flipH="1">
              <a:off x="3147058" y="2836976"/>
              <a:ext cx="560729" cy="810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3427422" y="3083569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Chamada</a:t>
              </a:r>
              <a:endPara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9" name="Conector de seta reta 48"/>
            <p:cNvCxnSpPr/>
            <p:nvPr/>
          </p:nvCxnSpPr>
          <p:spPr>
            <a:xfrm>
              <a:off x="5060337" y="2850557"/>
              <a:ext cx="1305509" cy="77899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H="1">
              <a:off x="1728421" y="4044272"/>
              <a:ext cx="672905" cy="6920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have direita 11"/>
            <p:cNvSpPr/>
            <p:nvPr/>
          </p:nvSpPr>
          <p:spPr>
            <a:xfrm rot="5400000">
              <a:off x="3630058" y="2156708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have direita 56"/>
            <p:cNvSpPr/>
            <p:nvPr/>
          </p:nvSpPr>
          <p:spPr>
            <a:xfrm rot="5400000">
              <a:off x="4979955" y="2170767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have direita 58"/>
            <p:cNvSpPr/>
            <p:nvPr/>
          </p:nvSpPr>
          <p:spPr>
            <a:xfrm rot="5400000">
              <a:off x="2321866" y="3357452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have direita 59"/>
            <p:cNvSpPr/>
            <p:nvPr/>
          </p:nvSpPr>
          <p:spPr>
            <a:xfrm rot="5400000">
              <a:off x="3769584" y="3374532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have direita 60"/>
            <p:cNvSpPr/>
            <p:nvPr/>
          </p:nvSpPr>
          <p:spPr>
            <a:xfrm rot="5400000">
              <a:off x="795273" y="4394015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have direita 61"/>
            <p:cNvSpPr/>
            <p:nvPr/>
          </p:nvSpPr>
          <p:spPr>
            <a:xfrm rot="5400000">
              <a:off x="2246880" y="4423429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have direita 62"/>
            <p:cNvSpPr/>
            <p:nvPr/>
          </p:nvSpPr>
          <p:spPr>
            <a:xfrm rot="5400000">
              <a:off x="3710749" y="4417750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have direita 63"/>
            <p:cNvSpPr/>
            <p:nvPr/>
          </p:nvSpPr>
          <p:spPr>
            <a:xfrm rot="5400000">
              <a:off x="5097203" y="4456674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have direita 64"/>
            <p:cNvSpPr/>
            <p:nvPr/>
          </p:nvSpPr>
          <p:spPr>
            <a:xfrm rot="5400000">
              <a:off x="6631556" y="4413841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have direita 65"/>
            <p:cNvSpPr/>
            <p:nvPr/>
          </p:nvSpPr>
          <p:spPr>
            <a:xfrm rot="5400000">
              <a:off x="8018010" y="4423430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have direita 66"/>
            <p:cNvSpPr/>
            <p:nvPr/>
          </p:nvSpPr>
          <p:spPr>
            <a:xfrm rot="5400000">
              <a:off x="822683" y="5471500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have direita 67"/>
            <p:cNvSpPr/>
            <p:nvPr/>
          </p:nvSpPr>
          <p:spPr>
            <a:xfrm rot="5400000">
              <a:off x="2244100" y="5465827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9" name="Conector de seta reta 68"/>
            <p:cNvCxnSpPr/>
            <p:nvPr/>
          </p:nvCxnSpPr>
          <p:spPr>
            <a:xfrm>
              <a:off x="3867976" y="4059003"/>
              <a:ext cx="586079" cy="7479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>
              <a:off x="879670" y="5082573"/>
              <a:ext cx="665227" cy="6823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have direita 72"/>
            <p:cNvSpPr/>
            <p:nvPr/>
          </p:nvSpPr>
          <p:spPr>
            <a:xfrm rot="5400000">
              <a:off x="5468678" y="3400218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have direita 73"/>
            <p:cNvSpPr/>
            <p:nvPr/>
          </p:nvSpPr>
          <p:spPr>
            <a:xfrm rot="5400000">
              <a:off x="6881524" y="3400219"/>
              <a:ext cx="168792" cy="12001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de seta reta 75"/>
            <p:cNvCxnSpPr/>
            <p:nvPr/>
          </p:nvCxnSpPr>
          <p:spPr>
            <a:xfrm>
              <a:off x="5573260" y="4084689"/>
              <a:ext cx="1785938" cy="6402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7907481" y="510790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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6521027" y="509831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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5015468" y="510790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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3647032" y="507787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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700131" y="610426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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2146731" y="610426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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2138058" y="503373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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6795490" y="400832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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1063842" y="504130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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2334875" y="393412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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3942301" y="396649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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5889052" y="392570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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5250530" y="2695663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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3644601" y="2695663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</a:t>
              </a:r>
              <a:endParaRPr lang="pt-BR" sz="2000" dirty="0">
                <a:ln>
                  <a:solidFill>
                    <a:sysClr val="windowText" lastClr="00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222416" y="1500316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>
                  <a:ln>
                    <a:solidFill>
                      <a:sysClr val="windowText" lastClr="00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= </a:t>
              </a:r>
              <a:r>
                <a:rPr lang="pt-BR" sz="2800" dirty="0" smtClean="0">
                  <a:ln>
                    <a:solidFill>
                      <a:srgbClr val="FF0000"/>
                    </a:solidFill>
                  </a:ln>
                  <a:noFill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 panose="05000000000000000000" pitchFamily="2" charset="2"/>
                </a:rPr>
                <a:t></a:t>
              </a:r>
              <a:endParaRPr lang="pt-BR" sz="2000" dirty="0">
                <a:ln>
                  <a:solidFill>
                    <a:srgbClr val="FF0000"/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2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00599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Repetição pode ser obtida de 2 </a:t>
            </a:r>
            <a:r>
              <a:rPr lang="pt-BR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maneiras:</a:t>
            </a:r>
          </a:p>
          <a:p>
            <a:pPr marL="1027113" lvl="1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Laços 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(for, </a:t>
            </a:r>
            <a:r>
              <a:rPr lang="pt-BR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etc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 marL="1027113" lvl="1" indent="-342900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 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recursiva de métodos (recursão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Funções recursivas são funções que chamam a si mesmas para compor a solução de um problema.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 função </a:t>
            </a: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é dita recursiva quando dentro </a:t>
            </a:r>
            <a:r>
              <a:rPr lang="pt-BR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 </a:t>
            </a: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seu código existe uma chamada para si </a:t>
            </a:r>
            <a:r>
              <a:rPr lang="pt-BR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mesma.</a:t>
            </a:r>
            <a:endParaRPr lang="pt-BR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Conceito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005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pt-BR" sz="20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Quando </a:t>
            </a: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uma função chama a si mesma diretamente</a:t>
            </a:r>
            <a:r>
              <a:rPr lang="pt-BR" sz="20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</a:pPr>
            <a:endParaRPr lang="en-US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</a:pPr>
            <a:endParaRPr lang="pt-BR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pt-BR" sz="20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pt-BR" sz="20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Recursão Direta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371600" y="3810000"/>
            <a:ext cx="6172200" cy="1638301"/>
            <a:chOff x="1371600" y="3810000"/>
            <a:chExt cx="6172200" cy="1638301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810000"/>
              <a:ext cx="4015648" cy="1638301"/>
            </a:xfrm>
            <a:prstGeom prst="rect">
              <a:avLst/>
            </a:prstGeom>
          </p:spPr>
        </p:pic>
        <p:cxnSp>
          <p:nvCxnSpPr>
            <p:cNvPr id="4" name="Conector reto 3"/>
            <p:cNvCxnSpPr/>
            <p:nvPr/>
          </p:nvCxnSpPr>
          <p:spPr>
            <a:xfrm>
              <a:off x="3552940" y="5097237"/>
              <a:ext cx="2181340" cy="0"/>
            </a:xfrm>
            <a:prstGeom prst="line">
              <a:avLst/>
            </a:prstGeom>
            <a:ln>
              <a:solidFill>
                <a:srgbClr val="FF0000"/>
              </a:solidFill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5734280" y="4790009"/>
              <a:ext cx="180952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Função</a:t>
              </a:r>
              <a:r>
                <a:rPr lang="en-US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chamando</a:t>
              </a:r>
              <a:r>
                <a:rPr lang="en-US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  <a:p>
              <a:pPr algn="ctr"/>
              <a:r>
                <a:rPr lang="en-US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 </a:t>
              </a:r>
              <a:r>
                <a:rPr lang="en-US" sz="12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</a:t>
              </a:r>
              <a:r>
                <a:rPr lang="en-US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200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própria</a:t>
              </a:r>
              <a:endParaRPr lang="pt-B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2065663" y="3810000"/>
              <a:ext cx="1983036" cy="3510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600201"/>
            <a:ext cx="8153400" cy="49529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000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Recursão indireta</a:t>
            </a:r>
            <a:r>
              <a:rPr lang="pt-BR" sz="20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– quando uma função chama outra, e esta, por sua vez chama a primeira.</a:t>
            </a:r>
          </a:p>
          <a:p>
            <a:pPr marL="1027113" lvl="1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verificar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se um valor é um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número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Par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número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Ímpar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027113" lvl="1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Definição</a:t>
            </a:r>
            <a:r>
              <a:rPr lang="en-US" sz="16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valor Par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número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divisível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2.</a:t>
            </a:r>
          </a:p>
          <a:p>
            <a:pPr marL="1027113" lvl="1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Definição</a:t>
            </a:r>
            <a:r>
              <a:rPr lang="en-US" sz="16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valor </a:t>
            </a: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Ímpar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número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divisível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2.</a:t>
            </a:r>
          </a:p>
          <a:p>
            <a:pPr marL="1027113" lvl="1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Definição</a:t>
            </a:r>
            <a:r>
              <a:rPr lang="en-US" sz="16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recursiva</a:t>
            </a:r>
            <a:r>
              <a:rPr lang="en-US" sz="16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número</a:t>
            </a:r>
            <a:r>
              <a:rPr lang="en-US" sz="16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0 é Par. n é Par. N é Par se n-1 é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ímpar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027113" lvl="1" indent="-342900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Definição</a:t>
            </a:r>
            <a:r>
              <a:rPr lang="en-US" sz="16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recursiva</a:t>
            </a:r>
            <a:r>
              <a:rPr lang="en-US" sz="16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número</a:t>
            </a:r>
            <a:r>
              <a:rPr lang="en-US" sz="16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Ímpar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1 é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Ímpar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N é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Ímpar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N é </a:t>
            </a:r>
            <a:r>
              <a:rPr lang="en-US" sz="16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Ímpar</a:t>
            </a:r>
            <a:r>
              <a:rPr lang="en-US" sz="16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n-1 é Par.</a:t>
            </a:r>
            <a:endParaRPr lang="pt-BR" sz="16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Recursão Indireta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Recursão Indireta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3694999" cy="24384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5" y="3733800"/>
            <a:ext cx="3657600" cy="2472952"/>
          </a:xfrm>
          <a:prstGeom prst="rect">
            <a:avLst/>
          </a:prstGeom>
        </p:spPr>
      </p:pic>
      <p:cxnSp>
        <p:nvCxnSpPr>
          <p:cNvPr id="6" name="Conector angulado 5"/>
          <p:cNvCxnSpPr/>
          <p:nvPr/>
        </p:nvCxnSpPr>
        <p:spPr>
          <a:xfrm flipV="1">
            <a:off x="3886200" y="3962400"/>
            <a:ext cx="1066800" cy="1524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/>
          <p:nvPr/>
        </p:nvCxnSpPr>
        <p:spPr>
          <a:xfrm rot="10800000">
            <a:off x="3352800" y="2362200"/>
            <a:ext cx="4191000" cy="342900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114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recursiva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return (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* </a:t>
            </a:r>
            <a:r>
              <a:rPr lang="en-US" sz="1800" b="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fatorial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(num-1)).</a:t>
            </a:r>
            <a:endParaRPr lang="pt-BR" sz="1800" b="0" i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Binária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duas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recursivas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básico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 (Fibonacci(num-1) + Fibonacci(num-2));</a:t>
            </a: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Múltiplas</a:t>
            </a:r>
            <a:r>
              <a:rPr lang="en-US" sz="1800" b="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i="1" u="sng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duas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recursivas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 (X(num-1) + X(num-2) + X (num-3));</a:t>
            </a:r>
            <a:endParaRPr lang="pt-BR" sz="1800" b="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 de Recursão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Vantagens da recursão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Redução do tamanho do código </a:t>
            </a: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fonte.</a:t>
            </a: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Maior clareza do algoritmo para problemas de definição </a:t>
            </a:r>
            <a:r>
              <a:rPr lang="pt-BR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naturalmente </a:t>
            </a:r>
            <a:r>
              <a:rPr lang="pt-BR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recursiva.</a:t>
            </a:r>
            <a:endParaRPr lang="pt-BR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Desvantagens da recursão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Baixo desempenho na execução devido ao tempo para gerenciamento das </a:t>
            </a: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chamadas.</a:t>
            </a: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Dificuldade de depuração dos subprogramas recursivos, principalmente se a recursão for muito </a:t>
            </a: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profunda.</a:t>
            </a: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Resumindo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maioria das vezes a codificação na forma recursiva é mais simples (reduzida), mas a forma interativa tende a ser mais eficiente.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20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pt-BR" sz="1800" b="0" dirty="0" smtClean="0"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pt-BR" sz="1600" b="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457200" indent="-6350"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141413" lvl="1" indent="-6350">
              <a:lnSpc>
                <a:spcPct val="150000"/>
              </a:lnSpc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Vantagens e Desvantagens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7"/>
          <p:cNvSpPr txBox="1"/>
          <p:nvPr/>
        </p:nvSpPr>
        <p:spPr>
          <a:xfrm>
            <a:off x="1107256" y="2209800"/>
            <a:ext cx="6929486" cy="341632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ourier New" pitchFamily="49" charset="0"/>
                <a:ea typeface="Verdana" pitchFamily="34" charset="0"/>
                <a:cs typeface="Courier New" pitchFamily="49" charset="0"/>
              </a:rPr>
              <a:t>Para todo algoritmo recursivo existe um outro correspondente iterativo (não recursivo), que executa a mesma tarefa.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295253"/>
            <a:ext cx="9143999" cy="847747"/>
          </a:xfrm>
        </p:spPr>
        <p:txBody>
          <a:bodyPr/>
          <a:lstStyle/>
          <a:p>
            <a:pPr algn="ctr"/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Recursividade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2641</TotalTime>
  <Words>1194</Words>
  <Application>Microsoft Office PowerPoint</Application>
  <PresentationFormat>Apresentação na tela (4:3)</PresentationFormat>
  <Paragraphs>288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Recursividade</vt:lpstr>
      <vt:lpstr>Conceito</vt:lpstr>
      <vt:lpstr>Recursão Direta</vt:lpstr>
      <vt:lpstr>Recursão Indireta</vt:lpstr>
      <vt:lpstr>Recursão Indireta</vt:lpstr>
      <vt:lpstr>Tipos de Recursão</vt:lpstr>
      <vt:lpstr>Vantagens e Desvantagens</vt:lpstr>
      <vt:lpstr>Recursividade</vt:lpstr>
      <vt:lpstr>Como criar uma Função Recursiva</vt:lpstr>
      <vt:lpstr>Construindo uma Função Recursiva</vt:lpstr>
      <vt:lpstr>Funções não Recursivas (Fatorial)</vt:lpstr>
      <vt:lpstr>Regra Geral</vt:lpstr>
      <vt:lpstr>Ponto de Parada</vt:lpstr>
      <vt:lpstr>Funções Recursivas (Fatorial)</vt:lpstr>
      <vt:lpstr>Teste de Mesa</vt:lpstr>
      <vt:lpstr>Construindo uma Função Recursiva</vt:lpstr>
      <vt:lpstr>Funções não Recursivas (Fibonacci)</vt:lpstr>
      <vt:lpstr>Regra Geral</vt:lpstr>
      <vt:lpstr>Ponto de Parada</vt:lpstr>
      <vt:lpstr>Funções Recursivas (Fibonacci)</vt:lpstr>
      <vt:lpstr>Teste de Mesa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390</cp:revision>
  <dcterms:created xsi:type="dcterms:W3CDTF">2012-07-23T22:17:33Z</dcterms:created>
  <dcterms:modified xsi:type="dcterms:W3CDTF">2013-10-08T00:25:00Z</dcterms:modified>
</cp:coreProperties>
</file>