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573" r:id="rId3"/>
    <p:sldMasterId id="2147484614" r:id="rId4"/>
  </p:sldMasterIdLst>
  <p:notesMasterIdLst>
    <p:notesMasterId r:id="rId38"/>
  </p:notesMasterIdLst>
  <p:sldIdLst>
    <p:sldId id="362" r:id="rId5"/>
    <p:sldId id="363" r:id="rId6"/>
    <p:sldId id="258" r:id="rId7"/>
    <p:sldId id="315" r:id="rId8"/>
    <p:sldId id="338" r:id="rId9"/>
    <p:sldId id="259" r:id="rId10"/>
    <p:sldId id="339" r:id="rId11"/>
    <p:sldId id="340" r:id="rId12"/>
    <p:sldId id="341" r:id="rId13"/>
    <p:sldId id="342" r:id="rId14"/>
    <p:sldId id="343" r:id="rId15"/>
    <p:sldId id="260" r:id="rId16"/>
    <p:sldId id="344" r:id="rId17"/>
    <p:sldId id="345" r:id="rId18"/>
    <p:sldId id="346" r:id="rId19"/>
    <p:sldId id="348" r:id="rId20"/>
    <p:sldId id="360" r:id="rId21"/>
    <p:sldId id="364" r:id="rId22"/>
    <p:sldId id="347" r:id="rId23"/>
    <p:sldId id="349" r:id="rId24"/>
    <p:sldId id="361" r:id="rId25"/>
    <p:sldId id="365" r:id="rId26"/>
    <p:sldId id="350" r:id="rId27"/>
    <p:sldId id="351" r:id="rId28"/>
    <p:sldId id="354" r:id="rId29"/>
    <p:sldId id="355" r:id="rId30"/>
    <p:sldId id="352" r:id="rId31"/>
    <p:sldId id="356" r:id="rId32"/>
    <p:sldId id="357" r:id="rId33"/>
    <p:sldId id="353" r:id="rId34"/>
    <p:sldId id="358" r:id="rId35"/>
    <p:sldId id="276" r:id="rId36"/>
    <p:sldId id="35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2240" autoAdjust="0"/>
  </p:normalViewPr>
  <p:slideViewPr>
    <p:cSldViewPr>
      <p:cViewPr varScale="1">
        <p:scale>
          <a:sx n="66" d="100"/>
          <a:sy n="66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746B6-4825-453D-9FAD-03728370DF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7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746B6-4825-453D-9FAD-03728370DF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540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325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965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631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91859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06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7750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56630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9628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7136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14600"/>
            <a:ext cx="7772400" cy="6858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8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4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795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752600"/>
            <a:ext cx="3200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752600"/>
            <a:ext cx="3200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6553200" cy="434340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1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6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225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47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76900" y="838200"/>
            <a:ext cx="1638300" cy="5257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838200"/>
            <a:ext cx="4762500" cy="5257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6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2509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2117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3906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4939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98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7825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5245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4816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2468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7342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0CDCD4-CD15-4862-B1EC-A0830985C3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6F38E5-157D-44DF-8C40-B0224E59B71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EA01226-8442-42ED-B1D2-7090889D8AC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0797D1-C824-4779-9D82-17BA43A78EB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2665466-53CE-45C9-8063-F153F075CEF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579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775FEC-4C04-4A63-A9AD-7EEEA99AE2E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333B50-9CB4-4DFF-884B-2AB146F79BB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723541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BEEB80-B944-460A-8974-680B94F5861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754B-EBAD-441D-9215-DC4567C7D4B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CDB937-FF70-458F-9A54-326C4DD28C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3673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868471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6395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64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image" Target="../media/image2.jpe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  <p:sldLayoutId id="2147484356" r:id="rId23"/>
    <p:sldLayoutId id="2147484357" r:id="rId24"/>
    <p:sldLayoutId id="2147484358" r:id="rId25"/>
    <p:sldLayoutId id="2147484359" r:id="rId26"/>
    <p:sldLayoutId id="2147484360" r:id="rId27"/>
    <p:sldLayoutId id="2147484361" r:id="rId28"/>
    <p:sldLayoutId id="2147484362" r:id="rId29"/>
    <p:sldLayoutId id="2147484363" r:id="rId30"/>
    <p:sldLayoutId id="2147484364" r:id="rId31"/>
    <p:sldLayoutId id="2147484365" r:id="rId3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382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7526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</p:txBody>
      </p:sp>
    </p:spTree>
    <p:extLst>
      <p:ext uri="{BB962C8B-B14F-4D97-AF65-F5344CB8AC3E}">
        <p14:creationId xmlns:p14="http://schemas.microsoft.com/office/powerpoint/2010/main" val="348437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76" r:id="rId3"/>
    <p:sldLayoutId id="2147484577" r:id="rId4"/>
    <p:sldLayoutId id="2147484578" r:id="rId5"/>
    <p:sldLayoutId id="2147484579" r:id="rId6"/>
    <p:sldLayoutId id="2147484580" r:id="rId7"/>
    <p:sldLayoutId id="2147484581" r:id="rId8"/>
    <p:sldLayoutId id="2147484582" r:id="rId9"/>
    <p:sldLayoutId id="2147484583" r:id="rId10"/>
    <p:sldLayoutId id="2147484584" r:id="rId11"/>
    <p:sldLayoutId id="2147484585" r:id="rId12"/>
    <p:sldLayoutId id="2147484586" r:id="rId13"/>
    <p:sldLayoutId id="2147484587" r:id="rId14"/>
    <p:sldLayoutId id="2147484588" r:id="rId15"/>
    <p:sldLayoutId id="2147484589" r:id="rId16"/>
    <p:sldLayoutId id="2147484590" r:id="rId17"/>
    <p:sldLayoutId id="2147484591" r:id="rId18"/>
    <p:sldLayoutId id="2147484592" r:id="rId19"/>
    <p:sldLayoutId id="2147484593" r:id="rId20"/>
    <p:sldLayoutId id="214748459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5E1E7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5E1E7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5E1E7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5E1E7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5E1E7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5E1E7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5E1E7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5E1E7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5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  <p:sldLayoutId id="2147484626" r:id="rId12"/>
    <p:sldLayoutId id="2147484627" r:id="rId13"/>
    <p:sldLayoutId id="2147484628" r:id="rId14"/>
    <p:sldLayoutId id="214748462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0807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Modificadores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faixa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8979" y="1600200"/>
            <a:ext cx="80678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Existem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alguns modificadores de faixa (ou intervalo). Isso altera a faixa de valores suportada pela variável (mas a capacidade de armazenamento continua a mesma).</a:t>
            </a:r>
            <a:endParaRPr lang="pt-BR" b="1" i="1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</a:t>
            </a:r>
            <a:endParaRPr lang="pt-BR" sz="2000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modificador </a:t>
            </a:r>
            <a:r>
              <a:rPr lang="pt-BR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</a:t>
            </a:r>
            <a:r>
              <a:rPr lang="pt-BR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fixa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faixa dos valores inteiros (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para 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32.768 até 32.767.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 declarar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inteiro, ele inicialmente é da faixa de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</a:t>
            </a:r>
            <a:r>
              <a:rPr lang="pt-BR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</a:t>
            </a:r>
            <a:r>
              <a:rPr lang="pt-BR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Se você quer reduzir a faixa, use 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 </a:t>
            </a:r>
            <a:r>
              <a:rPr lang="pt-BR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</a:t>
            </a:r>
            <a:endParaRPr lang="en-US" b="1" i="1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Amplia a faixa de valores do tipo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do tipo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(que passa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ter a faixa de valores de um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double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Modificadores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faixa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4219" y="1676400"/>
            <a:ext cx="80678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 e signed</a:t>
            </a:r>
            <a:endParaRPr lang="en-US" b="1" i="1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Estes modificadores alteram a faixa dos números inteiros (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e caracteres (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para valores somente positivos (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ou fixa a faixa deles em valores com sinal (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signed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Por padrão, se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declarar esses modificadores, as variáveis tipo inteiro e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ASCII serão 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signed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exemplo, quando se define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inteiro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</a:t>
            </a:r>
            <a:r>
              <a:rPr lang="pt-BR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pt-BR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terá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 sem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sinal, na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estará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admitindo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somente valores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positivos. Isso altera a faixa de um inteiro para 0 até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4.294.967.295.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declarar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valor negativo, ocorrerá um estouro de faixa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Espaço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ocupado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memória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30500"/>
              </p:ext>
            </p:extLst>
          </p:nvPr>
        </p:nvGraphicFramePr>
        <p:xfrm>
          <a:off x="914400" y="1828800"/>
          <a:ext cx="7086600" cy="3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0618"/>
                <a:gridCol w="1990618"/>
                <a:gridCol w="3105364"/>
              </a:tblGrid>
              <a:tr h="482169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baseline="0" dirty="0" smtClean="0"/>
                        <a:t>Sequência</a:t>
                      </a:r>
                      <a:endParaRPr lang="pt-BR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baseline="0" dirty="0" smtClean="0"/>
                        <a:t>Bytes ocupados</a:t>
                      </a:r>
                      <a:endParaRPr lang="pt-BR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baseline="0" dirty="0" smtClean="0"/>
                        <a:t>Faixa (ou intervalo)</a:t>
                      </a:r>
                      <a:endParaRPr lang="pt-BR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effectLst/>
                        </a:rPr>
                        <a:t>short </a:t>
                      </a:r>
                      <a:r>
                        <a:rPr lang="en-US" sz="1600" kern="1200" dirty="0" err="1" smtClean="0">
                          <a:effectLst/>
                        </a:rPr>
                        <a:t>int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kern="1200" dirty="0" smtClean="0">
                          <a:effectLst/>
                        </a:rPr>
                        <a:t>signed </a:t>
                      </a:r>
                      <a:r>
                        <a:rPr lang="en-US" sz="1600" kern="1200" dirty="0" err="1" smtClean="0">
                          <a:effectLst/>
                        </a:rPr>
                        <a:t>int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kern="1200" dirty="0" smtClean="0">
                          <a:effectLst/>
                        </a:rPr>
                        <a:t>signed short </a:t>
                      </a:r>
                      <a:r>
                        <a:rPr lang="en-US" sz="1600" kern="1200" dirty="0" err="1" smtClean="0">
                          <a:effectLst/>
                        </a:rPr>
                        <a:t>int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kern="1200" dirty="0" err="1" smtClean="0">
                          <a:effectLst/>
                        </a:rPr>
                        <a:t>wchat_t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kern="1200" dirty="0" smtClean="0">
                          <a:effectLst/>
                        </a:rPr>
                        <a:t>signed </a:t>
                      </a:r>
                      <a:r>
                        <a:rPr lang="en-US" sz="1600" kern="1200" dirty="0" err="1" smtClean="0">
                          <a:effectLst/>
                        </a:rPr>
                        <a:t>wchar_t</a:t>
                      </a:r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-32.768 a 32.767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unsigned short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dirty="0"/>
                        <a:t>unsigned </a:t>
                      </a:r>
                      <a:r>
                        <a:rPr lang="en-US" sz="1600" dirty="0" err="1"/>
                        <a:t>wchar_t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 a 65.535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long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dirty="0"/>
                        <a:t>signed long </a:t>
                      </a:r>
                      <a:r>
                        <a:rPr lang="en-US" sz="1600" dirty="0" err="1" smtClean="0"/>
                        <a:t>int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-2.147.483.648 até 2.147.483.647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unsigned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dirty="0"/>
                        <a:t>unsigned long </a:t>
                      </a:r>
                      <a:r>
                        <a:rPr lang="en-US" sz="1600" dirty="0" err="1" smtClean="0"/>
                        <a:t>int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 a 4.294.967.295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Espaço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ocupado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memória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23585"/>
              </p:ext>
            </p:extLst>
          </p:nvPr>
        </p:nvGraphicFramePr>
        <p:xfrm>
          <a:off x="990600" y="1905000"/>
          <a:ext cx="7086600" cy="3275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0618"/>
                <a:gridCol w="1990618"/>
                <a:gridCol w="3105364"/>
              </a:tblGrid>
              <a:tr h="482169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baseline="0" dirty="0" smtClean="0"/>
                        <a:t>Sequência</a:t>
                      </a:r>
                      <a:endParaRPr lang="pt-BR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baseline="0" dirty="0" smtClean="0"/>
                        <a:t>Bytes ocupados</a:t>
                      </a:r>
                      <a:endParaRPr lang="pt-BR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baseline="0" dirty="0" smtClean="0"/>
                        <a:t>Faixa (ou intervalo)</a:t>
                      </a:r>
                      <a:endParaRPr lang="pt-BR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char</a:t>
                      </a:r>
                      <a:br>
                        <a:rPr lang="pt-BR" sz="1600"/>
                      </a:br>
                      <a:r>
                        <a:rPr lang="pt-BR" sz="1600"/>
                        <a:t>signed char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-128 a 127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unsigned char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0 a 255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bool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true ou false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float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3.4 * 10</a:t>
                      </a:r>
                      <a:r>
                        <a:rPr lang="pt-BR" sz="1600" baseline="30000" dirty="0" smtClean="0"/>
                        <a:t>-38</a:t>
                      </a:r>
                      <a:r>
                        <a:rPr lang="pt-BR" sz="1600" dirty="0" smtClean="0"/>
                        <a:t> </a:t>
                      </a:r>
                      <a:r>
                        <a:rPr lang="pt-BR" sz="1600" dirty="0"/>
                        <a:t>a </a:t>
                      </a:r>
                      <a:r>
                        <a:rPr lang="pt-BR" sz="1600" dirty="0" smtClean="0"/>
                        <a:t>3.4 * 10</a:t>
                      </a:r>
                      <a:r>
                        <a:rPr lang="pt-BR" sz="1600" baseline="30000" dirty="0" smtClean="0"/>
                        <a:t>38</a:t>
                      </a:r>
                      <a:endParaRPr lang="pt-BR" sz="1600" baseline="30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double</a:t>
                      </a:r>
                      <a:br>
                        <a:rPr lang="pt-BR" sz="1600"/>
                      </a:br>
                      <a:r>
                        <a:rPr lang="pt-BR" sz="1600"/>
                        <a:t>long float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  <a:endParaRPr lang="pt-BR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1.7 * 10</a:t>
                      </a:r>
                      <a:r>
                        <a:rPr lang="pt-BR" sz="1600" baseline="30000" dirty="0" smtClean="0"/>
                        <a:t>308</a:t>
                      </a:r>
                      <a:r>
                        <a:rPr lang="pt-BR" sz="1600" dirty="0" smtClean="0"/>
                        <a:t> </a:t>
                      </a:r>
                      <a:r>
                        <a:rPr lang="pt-BR" sz="1600" dirty="0"/>
                        <a:t>a </a:t>
                      </a:r>
                      <a:r>
                        <a:rPr lang="pt-BR" sz="1600" dirty="0" smtClean="0"/>
                        <a:t>1.7 * 10</a:t>
                      </a:r>
                      <a:r>
                        <a:rPr lang="pt-BR" sz="1600" baseline="30000" dirty="0" smtClean="0"/>
                        <a:t>308</a:t>
                      </a:r>
                      <a:endParaRPr lang="pt-BR" sz="1600" baseline="30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dados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compostos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8979" y="1600200"/>
            <a:ext cx="8067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tipos de dados compostos derivam dos tipos primitivos e são úteis para resolver uma grande quantidade de problemas.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for necessário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armazenar uma frase inteira? Ou, por exemplo, os tempos dos atletas que disputaram uma corrida?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resolver esses problemas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pode-se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criar tipos compostos, que atendem a uma função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específica. Seguem os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principais tipos compostos de dados que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podem ser criados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 C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Vetores.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4218" y="16764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posições de memória que o computador reserva para armazenar os dados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manipulados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pelo programa. Estas posições devem ser reservadas (declaradas) no início do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partir daí ficam disponíveis para receberem qualquer conteúdo. Este conteúdo pode ser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alterado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necessário (daí o nome variável, pois o conteúdo pode variar). 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Regras</a:t>
            </a:r>
            <a:r>
              <a:rPr lang="en-US" sz="1600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1600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nomear</a:t>
            </a:r>
            <a:r>
              <a:rPr lang="en-US" sz="1600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variáveis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letra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 (underline/underscore/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sublinhado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especiais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exceto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_), mas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letras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Lembre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-se: no C/C++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letras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maiúsculas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minúsculas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diferentes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palavra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reservada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linguagem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Procure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adotar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representem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8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Declaração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09600" y="1689586"/>
            <a:ext cx="8382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antes da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idade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idade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4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media, nota1,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lado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(real media, nota1, 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lado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logico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teste)</a:t>
            </a:r>
            <a:endParaRPr lang="en-US" sz="14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Obs.: 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declaração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realizada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qualquer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parte do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desde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antes da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utilização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Pergaminho horizontal 5"/>
          <p:cNvSpPr/>
          <p:nvPr/>
        </p:nvSpPr>
        <p:spPr>
          <a:xfrm>
            <a:off x="4800600" y="2667000"/>
            <a:ext cx="3124200" cy="228357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se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coloca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o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várias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variáveis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mesmo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separadas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vírgula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colocar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linha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12484"/>
            <a:ext cx="5793699" cy="3623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Declaração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20505" y="1459179"/>
            <a:ext cx="838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código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Portugol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64940" y="2995690"/>
            <a:ext cx="443586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6400800" y="320040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934200" y="293879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Declaração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</a:p>
          <a:p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variáveis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Declaração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20505" y="1459179"/>
            <a:ext cx="8382000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código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C++: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12" y="1981200"/>
            <a:ext cx="5095875" cy="474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tângulo 2"/>
          <p:cNvSpPr/>
          <p:nvPr/>
        </p:nvSpPr>
        <p:spPr>
          <a:xfrm>
            <a:off x="1853418" y="3729111"/>
            <a:ext cx="3886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5753176" y="3897337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86576" y="3586891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Declaração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</a:p>
          <a:p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variáveis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Constantes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5800" y="1600200"/>
            <a:ext cx="7620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Constantes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 dados gravados em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memória, não sendo possível alterar seu valor. Então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qual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 a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vantagem em ocupar memória com um dado que não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pode-se mudar? A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diferença está em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poder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reduzir números grandes ou dados sem muito significado em algo simples, fácil de usar e relembrar.</a:t>
            </a:r>
          </a:p>
          <a:p>
            <a:pPr>
              <a:lnSpc>
                <a:spcPct val="150000"/>
              </a:lnSpc>
            </a:pP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exemplo, com uma constante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pode-se definir o valor de PI (3.14159265). Ao invés de inserir o valor em todo o programa, cria-se uma constante, e a mesma é chamada todas as vezes que se precisa do valor de PI.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Sintaxe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C/C++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0667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Criação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Constantes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5800" y="1676400"/>
            <a:ext cx="7620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se criar uma constante deve-se usar o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-processador </a:t>
            </a:r>
            <a:r>
              <a:rPr lang="pt-BR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antes do início do programa. Por padrão o nome das constantes é em maiúsculo, e devem condizer com a informação que irá representar. Exemplos de declaração de constantes:</a:t>
            </a:r>
          </a:p>
          <a:p>
            <a:pPr>
              <a:lnSpc>
                <a:spcPct val="15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PI 3.14159265;</a:t>
            </a:r>
          </a:p>
          <a:p>
            <a:pPr>
              <a:lnSpc>
                <a:spcPct val="15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TAM 100;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78" y="2270748"/>
            <a:ext cx="7134226" cy="3914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Criação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Constantes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3400" y="1457242"/>
            <a:ext cx="7620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Portugol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219200" y="2591083"/>
            <a:ext cx="2590800" cy="304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3810000" y="2718711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191000" y="255387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Criação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Constantes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3400" y="1457242"/>
            <a:ext cx="7620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23" y="2123245"/>
            <a:ext cx="6775154" cy="4434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tângulo 2"/>
          <p:cNvSpPr/>
          <p:nvPr/>
        </p:nvSpPr>
        <p:spPr>
          <a:xfrm>
            <a:off x="1354212" y="3142957"/>
            <a:ext cx="2286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3640212" y="3344594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932994" y="316254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2237" y="2535237"/>
            <a:ext cx="2212975" cy="2662238"/>
            <a:chOff x="335" y="1570"/>
            <a:chExt cx="1394" cy="1677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l="12924" t="36946" r="61415" b="10878"/>
            <a:stretch>
              <a:fillRect/>
            </a:stretch>
          </p:blipFill>
          <p:spPr bwMode="auto">
            <a:xfrm>
              <a:off x="612" y="1570"/>
              <a:ext cx="816" cy="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35" y="2840"/>
              <a:ext cx="1394" cy="407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Entrada de dados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(via teclado)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002710" y="2683669"/>
            <a:ext cx="3981450" cy="3535363"/>
            <a:chOff x="1429" y="1660"/>
            <a:chExt cx="2508" cy="2227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36" y="3189"/>
              <a:ext cx="1013" cy="6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Operadores:</a:t>
              </a:r>
              <a:endParaRPr lang="pt-BR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>
                <a:buClr>
                  <a:srgbClr val="FF0000"/>
                </a:buClr>
                <a:buFontTx/>
                <a:buChar char="•"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16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Lógicos.</a:t>
              </a:r>
              <a:endParaRPr lang="pt-BR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>
                <a:buClr>
                  <a:srgbClr val="FF0000"/>
                </a:buClr>
                <a:buFontTx/>
                <a:buChar char="•"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16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Aritméticos.</a:t>
              </a:r>
              <a:endParaRPr lang="pt-BR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>
                <a:buClr>
                  <a:srgbClr val="FF0000"/>
                </a:buClr>
                <a:buFontTx/>
                <a:buChar char="•"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16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Relacionais.</a:t>
              </a:r>
              <a:endParaRPr lang="pt-BR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l="11478" t="42570" r="65692" b="14613"/>
            <a:stretch>
              <a:fillRect/>
            </a:stretch>
          </p:blipFill>
          <p:spPr bwMode="auto">
            <a:xfrm>
              <a:off x="2467" y="1660"/>
              <a:ext cx="821" cy="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927" y="2901"/>
              <a:ext cx="2010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Processamento dos dados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429" y="2251"/>
              <a:ext cx="77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43475" y="2609850"/>
            <a:ext cx="3743325" cy="2587625"/>
            <a:chOff x="3334" y="1616"/>
            <a:chExt cx="2358" cy="1630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280" y="2839"/>
              <a:ext cx="1233" cy="407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Saída de dados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(via tela)</a:t>
              </a:r>
            </a:p>
          </p:txBody>
        </p:sp>
        <p:pic>
          <p:nvPicPr>
            <p:cNvPr id="1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 l="6572" t="46552" r="56320" b="19951"/>
            <a:stretch>
              <a:fillRect/>
            </a:stretch>
          </p:blipFill>
          <p:spPr bwMode="auto">
            <a:xfrm>
              <a:off x="4103" y="1616"/>
              <a:ext cx="1589" cy="1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334" y="2251"/>
              <a:ext cx="77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381000" y="1925637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Ingredientes</a:t>
            </a:r>
            <a:endParaRPr lang="pt-B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414539" y="1905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Preparar o bolo</a:t>
            </a:r>
            <a:endParaRPr lang="pt-B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783105" y="19050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Bolo</a:t>
            </a:r>
            <a:endParaRPr lang="pt-B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300461" y="2098703"/>
            <a:ext cx="9761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507916" y="442098"/>
            <a:ext cx="5871596" cy="624702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 de um Sistema</a:t>
            </a:r>
            <a:endParaRPr lang="pt-BR" sz="3200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5662751" y="2110303"/>
            <a:ext cx="9761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63210" y="457200"/>
            <a:ext cx="4518390" cy="624702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Entrada de Dados</a:t>
            </a:r>
            <a:endParaRPr lang="pt-BR" sz="3200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62484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Possibilita que o algoritmo capture dados provenientes do ambiente externo (fora da máquina) e armazene estes dados em variáveis.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forma mais comum de capturar dados é através do </a:t>
            </a:r>
            <a:r>
              <a:rPr lang="pt-BR" sz="1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teclado do computador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 variável só pode armazenar uma informação do mesmo tipo que foi declarada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Portugol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instrução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entrada de dados via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teclado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leia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  <a:endParaRPr lang="pt-BR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No C++, a instrução de entrada de dados via teclado é chamada de “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cin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&gt;&gt;“.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 l="12924" t="36946" r="61415" b="10878"/>
          <a:stretch>
            <a:fillRect/>
          </a:stretch>
        </p:blipFill>
        <p:spPr bwMode="auto">
          <a:xfrm>
            <a:off x="7467600" y="2438400"/>
            <a:ext cx="1295400" cy="2017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4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63210" y="457200"/>
            <a:ext cx="4518390" cy="624702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Entrada de Dados</a:t>
            </a:r>
            <a:endParaRPr lang="pt-BR" sz="3200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63210" y="1752600"/>
            <a:ext cx="62484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 poder utilizar a funç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ão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cin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 é necessário acrescentar, no início do código fonte, as seguintes linhas de código:</a:t>
            </a:r>
          </a:p>
          <a:p>
            <a:pPr marL="0" indent="365125">
              <a:lnSpc>
                <a:spcPct val="150000"/>
              </a:lnSpc>
              <a:buClr>
                <a:srgbClr val="FF0000"/>
              </a:buClr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365125">
              <a:lnSpc>
                <a:spcPct val="150000"/>
              </a:lnSpc>
              <a:buClr>
                <a:srgbClr val="FF0000"/>
              </a:buClr>
              <a:buNone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125" indent="0"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biblioteca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iostream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(stream de input/output)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encontram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as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entrada e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saída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entre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outras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bibliotecas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serão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explicadas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posteriormente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 l="12924" t="36946" r="61415" b="10878"/>
          <a:stretch>
            <a:fillRect/>
          </a:stretch>
        </p:blipFill>
        <p:spPr bwMode="auto">
          <a:xfrm>
            <a:off x="7394917" y="2286000"/>
            <a:ext cx="1295400" cy="2017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tângulo 1"/>
          <p:cNvSpPr/>
          <p:nvPr/>
        </p:nvSpPr>
        <p:spPr>
          <a:xfrm>
            <a:off x="1110175" y="3159653"/>
            <a:ext cx="2819400" cy="7103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365125">
              <a:lnSpc>
                <a:spcPct val="150000"/>
              </a:lnSpc>
              <a:buClr>
                <a:srgbClr val="FF0000"/>
              </a:buClr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#include &lt;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iostream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indent="365125">
              <a:lnSpc>
                <a:spcPct val="150000"/>
              </a:lnSpc>
              <a:buClr>
                <a:srgbClr val="FF0000"/>
              </a:buClr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using namespace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std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0112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63210" y="457200"/>
            <a:ext cx="4518390" cy="624702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Entrada de Dados</a:t>
            </a:r>
            <a:endParaRPr lang="pt-BR" sz="3200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07366" y="1828800"/>
            <a:ext cx="62484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Exemplos de entrada de dados: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idade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&gt;&gt;nota1&gt;&gt;nota2;</a:t>
            </a:r>
            <a:endParaRPr 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 l="12924" t="36946" r="61415" b="10878"/>
          <a:stretch>
            <a:fillRect/>
          </a:stretch>
        </p:blipFill>
        <p:spPr bwMode="auto">
          <a:xfrm>
            <a:off x="6859172" y="2667000"/>
            <a:ext cx="1295400" cy="2017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Pergaminho horizontal 5"/>
          <p:cNvSpPr/>
          <p:nvPr/>
        </p:nvSpPr>
        <p:spPr>
          <a:xfrm>
            <a:off x="2033954" y="4345830"/>
            <a:ext cx="3124200" cy="2283570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leitura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as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variáveis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o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sinal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&gt;&gt;.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14073" y="432989"/>
            <a:ext cx="4071396" cy="624702"/>
          </a:xfrm>
        </p:spPr>
        <p:txBody>
          <a:bodyPr>
            <a:normAutofit fontScale="90000"/>
          </a:bodyPr>
          <a:lstStyle/>
          <a:p>
            <a:r>
              <a:rPr lang="pt-BR" sz="36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Saída de Dados</a:t>
            </a:r>
            <a:endParaRPr lang="pt-BR" sz="4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012724" cy="2895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Permite ao algoritmo exibir dados na tela do computador.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Utilizada para exibir mensagens, resultados de cálculos, informações contidas nas variáveis, etc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Portugol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instrução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saída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dados via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teclado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escreva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  <a:endParaRPr lang="pt-BR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No C++, a instrução de 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saída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de dados via teclado é chamada de 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&lt;&lt;“.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 l="6572" t="46552" r="56320" b="19951"/>
          <a:stretch>
            <a:fillRect/>
          </a:stretch>
        </p:blipFill>
        <p:spPr bwMode="auto">
          <a:xfrm>
            <a:off x="2819400" y="4953000"/>
            <a:ext cx="2522538" cy="1744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16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14073" y="432989"/>
            <a:ext cx="4071396" cy="624702"/>
          </a:xfrm>
        </p:spPr>
        <p:txBody>
          <a:bodyPr>
            <a:normAutofit fontScale="90000"/>
          </a:bodyPr>
          <a:lstStyle/>
          <a:p>
            <a:r>
              <a:rPr lang="pt-BR" sz="36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Saída de Dados</a:t>
            </a:r>
            <a:endParaRPr lang="pt-BR" sz="4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21676" y="1524000"/>
            <a:ext cx="6641123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 poder utilizar o comando </a:t>
            </a:r>
            <a:r>
              <a:rPr lang="pt-BR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 é necessário utilizar a biblioteca </a:t>
            </a:r>
            <a:r>
              <a:rPr lang="pt-BR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iostream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Exempl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de saída de dados: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&lt;&lt;“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Olá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amigos!”;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&lt;&lt;a;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sz="1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&lt;&lt;“Media: ”&lt;&lt;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mediaGeral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pt-BR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ergaminho horizontal 4"/>
          <p:cNvSpPr/>
          <p:nvPr/>
        </p:nvSpPr>
        <p:spPr>
          <a:xfrm>
            <a:off x="5486400" y="2667000"/>
            <a:ext cx="2133600" cy="3275385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deseja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escrever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determinado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aspas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Para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escrever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valor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utilizam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aspas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14073" y="432989"/>
            <a:ext cx="4071396" cy="624702"/>
          </a:xfrm>
        </p:spPr>
        <p:txBody>
          <a:bodyPr>
            <a:normAutofit fontScale="90000"/>
          </a:bodyPr>
          <a:lstStyle/>
          <a:p>
            <a:r>
              <a:rPr lang="pt-BR" sz="36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Saída de Dados</a:t>
            </a:r>
            <a:endParaRPr lang="pt-BR" sz="4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012724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Escape </a:t>
            </a:r>
            <a:r>
              <a:rPr lang="pt-BR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sequences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alteram as </a:t>
            </a:r>
            <a:r>
              <a:rPr lang="pt-BR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strings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alguma forma. As mais comuns são: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\n (nova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\t 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tabulação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\’ 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impressão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aspas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simples), \” 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impressão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aspas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duplas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\a (o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computador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emite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sinal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sonoro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\? 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imprime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sinal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interrogação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\\(imprime a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contrabarra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Outra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forma de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pular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utilizando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2667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&lt;&lt;“Media: \t”&lt;&lt;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mediaGeral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&lt;&lt;“\n”;</a:t>
            </a:r>
          </a:p>
          <a:p>
            <a:pPr marL="0" indent="2667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sz="1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2667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&lt;&lt;“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Idade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”&lt;&lt;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anoAtual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anoNascimento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pt-BR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26227" y="45720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Corpo de um programa C/C++</a:t>
            </a:r>
            <a:endParaRPr lang="pt-BR" sz="3200" b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1690654" y="1676400"/>
            <a:ext cx="4786346" cy="71438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#include  </a:t>
            </a:r>
            <a:r>
              <a:rPr kumimoji="0" lang="en-US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Diretivas</a:t>
            </a:r>
            <a:r>
              <a:rPr kumimoji="0" lang="en-US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kumimoji="0" lang="en-US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processador</a:t>
            </a:r>
            <a:endParaRPr kumimoji="0" lang="pt-B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#define   </a:t>
            </a:r>
            <a:r>
              <a:rPr kumimoji="0" lang="en-US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Macros do </a:t>
            </a:r>
            <a:r>
              <a:rPr kumimoji="0" lang="en-US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processador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1690654" y="2462218"/>
            <a:ext cx="4786346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Declarações</a:t>
            </a:r>
            <a:r>
              <a:rPr lang="en-US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Globais</a:t>
            </a:r>
            <a:endParaRPr lang="en-US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endParaRPr lang="en-US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Protótipos</a:t>
            </a:r>
            <a:r>
              <a:rPr lang="en-US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1690654" y="3605226"/>
            <a:ext cx="4786346" cy="1500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main()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i="1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declarações</a:t>
            </a:r>
            <a:r>
              <a:rPr lang="en-US" i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locais</a:t>
            </a:r>
            <a:endParaRPr lang="en-US" i="1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0" lang="en-US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sentenças</a:t>
            </a:r>
            <a:endParaRPr kumimoji="0" lang="en-US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i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1690654" y="5186386"/>
            <a:ext cx="4786346" cy="1519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Definições</a:t>
            </a:r>
            <a:r>
              <a:rPr kumimoji="0" lang="en-US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kumimoji="0" lang="en-US" b="1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outras</a:t>
            </a:r>
            <a:r>
              <a:rPr kumimoji="0" lang="en-US" b="1" i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b="1" i="1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endParaRPr lang="en-US" b="1" i="1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func1 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endParaRPr kumimoji="0" lang="en-US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071396" cy="624702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Atribuição</a:t>
            </a:r>
            <a:endParaRPr lang="pt-BR" sz="3200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7056120" cy="3048000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 para alterar o valor de uma variável.</a:t>
            </a:r>
          </a:p>
          <a:p>
            <a:pPr marL="266700" indent="-2667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Pode-se atribuir a uma variável valores constantes, outras variáveis ou resultados de operações.</a:t>
            </a:r>
          </a:p>
          <a:p>
            <a:pPr marL="266700" indent="-2667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</a:pPr>
            <a:r>
              <a:rPr lang="pt-BR" sz="1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=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o comando de atribuição, tanto em c quanto em C++.</a:t>
            </a:r>
          </a:p>
          <a:p>
            <a:pPr marL="266700" indent="-2667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variável a esquerda da seta recebe o resultado da operação a direita.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0" y="2286000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=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071396" cy="624702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Atribuição</a:t>
            </a:r>
            <a:endParaRPr lang="pt-BR" sz="3200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208520" cy="4800600"/>
          </a:xfrm>
        </p:spPr>
        <p:txBody>
          <a:bodyPr>
            <a:normAutofit lnSpcReduction="10000"/>
          </a:bodyPr>
          <a:lstStyle/>
          <a:p>
            <a:pPr marL="266700" indent="-2667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Exemplos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atribuição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266700" indent="-2667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media = (nota1 + nota2)/2.0;</a:t>
            </a:r>
          </a:p>
          <a:p>
            <a:pPr marL="1085850" lvl="2" indent="-2857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Primeiro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resolvido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cálculo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e o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resultado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atribuído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media.</a:t>
            </a:r>
            <a:endParaRPr lang="en-US" sz="1400" i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= b;</a:t>
            </a:r>
          </a:p>
          <a:p>
            <a:pPr marL="1085850" lvl="2" indent="-2857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valor da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 é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atribuído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a.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teste</a:t>
            </a:r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true;</a:t>
            </a:r>
          </a:p>
          <a:p>
            <a:pPr marL="1085850" lvl="2" indent="-2857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atribuído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true para a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teste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lado</a:t>
            </a:r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10;</a:t>
            </a:r>
          </a:p>
          <a:p>
            <a:pPr marL="1085850" lvl="2" indent="-2857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O valor da </a:t>
            </a:r>
            <a:r>
              <a:rPr lang="en-US" sz="14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b é </a:t>
            </a:r>
            <a:r>
              <a:rPr lang="en-US" sz="14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atribuído</a:t>
            </a:r>
            <a:r>
              <a:rPr lang="en-US" sz="1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4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= b = c = d = 7;</a:t>
            </a:r>
          </a:p>
          <a:p>
            <a:pPr marL="1085850" lvl="2" indent="-2857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6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 </a:t>
            </a:r>
            <a:r>
              <a:rPr lang="en-US" sz="16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recebe</a:t>
            </a: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7, a </a:t>
            </a:r>
            <a:r>
              <a:rPr lang="en-US" sz="16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 </a:t>
            </a:r>
            <a:r>
              <a:rPr lang="en-US" sz="16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recebe</a:t>
            </a: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 (7), a </a:t>
            </a:r>
            <a:r>
              <a:rPr lang="en-US" sz="16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 </a:t>
            </a:r>
            <a:r>
              <a:rPr lang="en-US" sz="16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recebe</a:t>
            </a: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 (7) e a </a:t>
            </a:r>
            <a:r>
              <a:rPr lang="en-US" sz="16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6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recebe</a:t>
            </a: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 (7).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pt-B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4320" y="3124200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=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Comentários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559809" y="1752600"/>
            <a:ext cx="8046720" cy="4572000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código bem comentado auxilia o programador em manutenções no </a:t>
            </a:r>
            <a:r>
              <a:rPr lang="pt-BR" sz="18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código, </a:t>
            </a:r>
            <a:r>
              <a:rPr lang="pt-BR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economizando </a:t>
            </a:r>
            <a:r>
              <a:rPr lang="pt-BR" sz="18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bom tempo </a:t>
            </a:r>
            <a:r>
              <a:rPr lang="pt-BR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pt-BR" sz="18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Escreva comentários coerentes e que possam ser úteis como, por exemplo, comentários que possam </a:t>
            </a:r>
            <a:r>
              <a:rPr lang="pt-BR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ajudar </a:t>
            </a:r>
            <a:r>
              <a:rPr lang="pt-BR" sz="18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pt-BR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lembrar o porque da criação de determinada variável ou qual a função de determinada rotina.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Comentários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linha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feitos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colocando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// no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início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comentário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comentários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linha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com /*, e no final do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comentário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*/.</a:t>
            </a:r>
            <a:endParaRPr lang="pt-BR" sz="18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Identação</a:t>
            </a:r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código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52600"/>
            <a:ext cx="8210289" cy="4572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Identar</a:t>
            </a:r>
            <a:r>
              <a:rPr lang="pt-BR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8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 dentear) o código é organizar visualmente seu código de forma que os blocos dependentes fiquem alinhados e mais à direita, facilitando o entendimento do que está subordinado a que. 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muito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organização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formatação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código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fique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legível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de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fácil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entendimento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o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programador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para outros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programadores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forem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trabalhar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sz="18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3429000" y="609599"/>
            <a:ext cx="3810000" cy="342901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Diretivas</a:t>
            </a:r>
            <a:r>
              <a:rPr kumimoji="0" lang="en-US" sz="14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processador</a:t>
            </a:r>
            <a:r>
              <a:rPr kumimoji="0" lang="en-US" sz="14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Bibliotecas</a:t>
            </a:r>
            <a:r>
              <a:rPr lang="en-US" sz="1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609600" y="533400"/>
            <a:ext cx="4495800" cy="5791200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#include &lt;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iostream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namespace std;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#define TAM 5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x = 3;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y);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void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leitura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&amp;y) {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&lt;&lt;"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Variavel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..: ";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cin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&gt;&gt;y;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main() {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leitura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(y);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&lt;&lt;"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..: "&lt;&lt;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(y);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return 0;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y) {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fat = 1;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for (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2;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&lt;= y;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++) {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fat = fat *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return (fat);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43200" y="533400"/>
            <a:ext cx="609600" cy="457200"/>
            <a:chOff x="3429000" y="609600"/>
            <a:chExt cx="609600" cy="457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657600" y="838200"/>
              <a:ext cx="381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Brace 5"/>
            <p:cNvSpPr/>
            <p:nvPr/>
          </p:nvSpPr>
          <p:spPr>
            <a:xfrm>
              <a:off x="3429000" y="609600"/>
              <a:ext cx="228600" cy="45720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57400" y="1143000"/>
            <a:ext cx="457200" cy="228600"/>
            <a:chOff x="3429000" y="609600"/>
            <a:chExt cx="609600" cy="4572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657600" y="838200"/>
              <a:ext cx="381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>
              <a:off x="3429000" y="609600"/>
              <a:ext cx="228600" cy="45720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00200" y="1371600"/>
            <a:ext cx="457200" cy="228600"/>
            <a:chOff x="3429000" y="609600"/>
            <a:chExt cx="609600" cy="457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657600" y="838200"/>
              <a:ext cx="381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/>
            <p:cNvSpPr/>
            <p:nvPr/>
          </p:nvSpPr>
          <p:spPr>
            <a:xfrm>
              <a:off x="3429000" y="609600"/>
              <a:ext cx="228600" cy="45720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2514600" y="1143000"/>
            <a:ext cx="3886200" cy="304800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Macros do </a:t>
            </a: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Processador</a:t>
            </a:r>
            <a:r>
              <a:rPr kumimoji="0" lang="en-US" sz="14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Constantes</a:t>
            </a:r>
            <a:r>
              <a:rPr kumimoji="0" lang="en-US" sz="14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2057400" y="1371600"/>
            <a:ext cx="2590800" cy="304800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kumimoji="0" lang="en-US" sz="14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globais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62200" y="1828800"/>
            <a:ext cx="457200" cy="228600"/>
            <a:chOff x="3429000" y="609600"/>
            <a:chExt cx="609600" cy="457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657600" y="838200"/>
              <a:ext cx="381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e 16"/>
            <p:cNvSpPr/>
            <p:nvPr/>
          </p:nvSpPr>
          <p:spPr>
            <a:xfrm>
              <a:off x="3429000" y="609600"/>
              <a:ext cx="228600" cy="45720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2819400" y="1828800"/>
            <a:ext cx="2590800" cy="304800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Protótipos</a:t>
            </a:r>
            <a:r>
              <a:rPr kumimoji="0" lang="en-US" sz="14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33800" y="2209800"/>
            <a:ext cx="457200" cy="838200"/>
            <a:chOff x="3429000" y="609600"/>
            <a:chExt cx="609600" cy="457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657600" y="838200"/>
              <a:ext cx="381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>
              <a:off x="3429000" y="609600"/>
              <a:ext cx="228600" cy="45720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6"/>
          <p:cNvSpPr txBox="1">
            <a:spLocks noChangeArrowheads="1"/>
          </p:cNvSpPr>
          <p:nvPr/>
        </p:nvSpPr>
        <p:spPr bwMode="auto">
          <a:xfrm>
            <a:off x="4343400" y="2438400"/>
            <a:ext cx="2590800" cy="304800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Procedimentos</a:t>
            </a:r>
            <a:r>
              <a:rPr kumimoji="0" lang="en-US" sz="14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4724400"/>
            <a:ext cx="457200" cy="1524000"/>
            <a:chOff x="3429000" y="609600"/>
            <a:chExt cx="6096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657600" y="838200"/>
              <a:ext cx="381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/>
            <p:cNvSpPr/>
            <p:nvPr/>
          </p:nvSpPr>
          <p:spPr>
            <a:xfrm>
              <a:off x="3429000" y="609600"/>
              <a:ext cx="228600" cy="45720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6"/>
          <p:cNvSpPr txBox="1">
            <a:spLocks noChangeArrowheads="1"/>
          </p:cNvSpPr>
          <p:nvPr/>
        </p:nvSpPr>
        <p:spPr bwMode="auto">
          <a:xfrm>
            <a:off x="4114800" y="5257800"/>
            <a:ext cx="1600200" cy="533400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Procedimentos</a:t>
            </a:r>
            <a:endParaRPr kumimoji="0" lang="en-US" sz="14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71600" y="3581400"/>
            <a:ext cx="609600" cy="152400"/>
            <a:chOff x="3429000" y="609600"/>
            <a:chExt cx="6096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657600" y="838200"/>
              <a:ext cx="381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ight Brace 28"/>
            <p:cNvSpPr/>
            <p:nvPr/>
          </p:nvSpPr>
          <p:spPr>
            <a:xfrm>
              <a:off x="3429000" y="609600"/>
              <a:ext cx="228600" cy="45720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2133600" y="3505200"/>
            <a:ext cx="1447800" cy="228600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kumimoji="0" lang="en-US" sz="14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local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648200" y="3352800"/>
            <a:ext cx="609600" cy="1219200"/>
            <a:chOff x="3429000" y="609600"/>
            <a:chExt cx="609600" cy="45720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3657600" y="838200"/>
              <a:ext cx="381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ight Brace 32"/>
            <p:cNvSpPr/>
            <p:nvPr/>
          </p:nvSpPr>
          <p:spPr>
            <a:xfrm>
              <a:off x="3429000" y="609600"/>
              <a:ext cx="228600" cy="45720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6"/>
          <p:cNvSpPr txBox="1">
            <a:spLocks noChangeArrowheads="1"/>
          </p:cNvSpPr>
          <p:nvPr/>
        </p:nvSpPr>
        <p:spPr bwMode="auto">
          <a:xfrm>
            <a:off x="5181600" y="3733800"/>
            <a:ext cx="1066800" cy="533400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endParaRPr kumimoji="0" lang="en-US" sz="14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Principal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Dados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84164" y="1823720"/>
            <a:ext cx="82202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um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computador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baseado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manipulação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informações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contidas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 sua memória. Estas informações podem ser classificadas em dois tipos: 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000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Instruções: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comandam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funcionamento da máquina e determinam a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maneira como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devem ser tratados os dados. 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000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Dados: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correspondem as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informações a serem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processadas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pelo computador. </a:t>
            </a: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dados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qualquer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reais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caracteres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Básicos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dados </a:t>
            </a:r>
            <a:r>
              <a:rPr lang="en-US" sz="3200" b="1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C/C++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09600" y="1524000"/>
            <a:ext cx="83726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0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</a:t>
            </a: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2000" b="1" i="1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fracionários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Abrangem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positivos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O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</a:t>
            </a:r>
            <a:r>
              <a:rPr lang="pt-BR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pode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armazenar números que vão da faixa de </a:t>
            </a:r>
            <a:r>
              <a:rPr lang="pt-BR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-2.147.483.648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até </a:t>
            </a:r>
            <a:r>
              <a:rPr lang="pt-BR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2.147.483.647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(um total de 2</a:t>
            </a:r>
            <a:r>
              <a:rPr lang="pt-BR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números,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 4.294.967.296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 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Ocupam 2 bytes na memória.</a:t>
            </a:r>
          </a:p>
          <a:p>
            <a:pPr>
              <a:lnSpc>
                <a:spcPct val="15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 (real)</a:t>
            </a:r>
            <a:endParaRPr lang="en-US" b="1" i="1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Representam números fracionários e números reais (o que inclui os números inteiros). A faixa de valores varia de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3.4 * (10</a:t>
            </a:r>
            <a:r>
              <a:rPr lang="en-US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-38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3.4 * (10</a:t>
            </a:r>
            <a:r>
              <a:rPr lang="en-US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Ocupam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 bytes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memória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possuem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7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dígitos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Básicos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dados </a:t>
            </a:r>
            <a:r>
              <a:rPr lang="en-US" sz="3200" b="1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C/C++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8979" y="1424255"/>
            <a:ext cx="822022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double (real)</a:t>
            </a:r>
            <a:endParaRPr lang="en-US" b="1" i="1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o </a:t>
            </a:r>
            <a:r>
              <a:rPr lang="pt-BR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representam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números fracionários e números reais (o que inclui os números inteiros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mas com uma maior precisão.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faixa de valores varia de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1.7 * (10</a:t>
            </a:r>
            <a:r>
              <a:rPr lang="en-US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-308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 1.7 * (10</a:t>
            </a:r>
            <a:r>
              <a:rPr lang="en-US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Ocupam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 bytes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memória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possuem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15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dígitos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</a:t>
            </a: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0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logico</a:t>
            </a: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b="1" i="1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1631950">
              <a:lnSpc>
                <a:spcPct val="150000"/>
              </a:lnSpc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o tipo mais simples, e pode armazenar apenas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dois valores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 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ou 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falso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Costuma ser utilizado para indicar se houve sucesso ou não em alguma operação.</a:t>
            </a:r>
          </a:p>
          <a:p>
            <a:pPr defTabSz="1631950">
              <a:lnSpc>
                <a:spcPct val="150000"/>
              </a:lnSpc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deverá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utilizer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</a:p>
          <a:p>
            <a:pPr defTabSz="1631950"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dado </a:t>
            </a:r>
            <a:r>
              <a:rPr lang="en-US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C++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valor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 para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qualquer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valor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0 para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7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Básicos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dados </a:t>
            </a:r>
            <a:r>
              <a:rPr lang="en-US" sz="3200" b="1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C/C++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2389" y="1600200"/>
            <a:ext cx="7839221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(</a:t>
            </a:r>
            <a:r>
              <a:rPr lang="en-US" sz="20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</a:t>
            </a: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b="1" i="1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1631950">
              <a:lnSpc>
                <a:spcPct val="150000"/>
              </a:lnSpc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tipo de dados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utilizado para armazenar letras, números e outros caracteres especiais. A declaração do tipo dá-se através da palavra reservada </a:t>
            </a:r>
            <a:r>
              <a:rPr lang="pt-BR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defTabSz="1631950"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total, são 256 caracteres que podem ser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armazenados (-128 a 128),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quais os 128 primeiros fazem parte do conjunto ASC II.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Pode-se declarar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duas formas: com ou sem aspas. Ao declarar um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sem as aspas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simples deverá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saber qual é o decimal correspondente. Por exemplo, se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digitado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97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 console imprimirá a letra 'a'. Logicamente,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variável poderia ser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declarado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'a</a:t>
            </a:r>
            <a:r>
              <a:rPr lang="pt-BR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defTabSz="1631950">
              <a:lnSpc>
                <a:spcPct val="150000"/>
              </a:lnSpc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Ocupa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byte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4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664"/>
          </a:xfrm>
        </p:spPr>
        <p:txBody>
          <a:bodyPr>
            <a:normAutofit/>
          </a:bodyPr>
          <a:lstStyle/>
          <a:p>
            <a:r>
              <a:rPr lang="en-US" sz="3200" b="1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de dados </a:t>
            </a:r>
            <a:r>
              <a:rPr lang="en-US" sz="3200" b="1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C/C++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914400" y="182372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2779" y="1371600"/>
            <a:ext cx="852502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i="1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</a:t>
            </a:r>
            <a:r>
              <a:rPr lang="pt-BR" sz="20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UTF-16</a:t>
            </a:r>
            <a:endParaRPr lang="pt-BR" sz="2000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Existe o tipo 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wchar_t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que também é uma palavra reservada da linguagem C++. A declaração e o uso seguem as mesmas regras do tipo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porém, o conjunto de caracteres que esse tipo suporta é muito maior (65.536 caracteres ao total). O conjunto de caracteres desse tipo é o Unicode codificado em UTF-16. Assim sendo, caracteres especiais como letras com acentuação, cedilha, e outros podem ser lidos e impressos.</a:t>
            </a:r>
          </a:p>
          <a:p>
            <a:pPr>
              <a:lnSpc>
                <a:spcPct val="150000"/>
              </a:lnSpc>
            </a:pP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(</a:t>
            </a:r>
            <a:r>
              <a:rPr lang="en-US" sz="20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vazio</a:t>
            </a:r>
            <a:r>
              <a:rPr lang="en-US" sz="20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b="1" i="1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tipo </a:t>
            </a:r>
            <a:r>
              <a:rPr lang="pt-BR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indica que não recebe nenhum valor (tipo vazio). É utilizado nas seguintes situações: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retorno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pontos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genéricos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void.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obal_read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Arial Black"/>
        <a:ea typeface=""/>
        <a:cs typeface=""/>
      </a:majorFont>
      <a:minorFont>
        <a:latin typeface="Arial Unicode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3180</TotalTime>
  <Words>1786</Words>
  <Application>Microsoft Office PowerPoint</Application>
  <PresentationFormat>Apresentação na tela (4:3)</PresentationFormat>
  <Paragraphs>283</Paragraphs>
  <Slides>33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33</vt:i4>
      </vt:variant>
    </vt:vector>
  </HeadingPairs>
  <TitlesOfParts>
    <vt:vector size="48" baseType="lpstr">
      <vt:lpstr>Arial Unicode MS</vt:lpstr>
      <vt:lpstr>Arial</vt:lpstr>
      <vt:lpstr>Arial Black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global_read</vt:lpstr>
      <vt:lpstr>Student presentation</vt:lpstr>
      <vt:lpstr>Algoritmos II</vt:lpstr>
      <vt:lpstr>Sintaxe do C/C++</vt:lpstr>
      <vt:lpstr>Corpo de um programa C/C++</vt:lpstr>
      <vt:lpstr>Apresentação do PowerPoint</vt:lpstr>
      <vt:lpstr>Tipos de Dados</vt:lpstr>
      <vt:lpstr>Tipos Básicos de dados em C/C++</vt:lpstr>
      <vt:lpstr>Tipos Básicos de dados em C/C++</vt:lpstr>
      <vt:lpstr>Tipos Básicos de dados em C/C++</vt:lpstr>
      <vt:lpstr>Tipos de dados em C/C++</vt:lpstr>
      <vt:lpstr>Modificadores de faixa</vt:lpstr>
      <vt:lpstr>Modificadores de faixa</vt:lpstr>
      <vt:lpstr>Espaço ocupado na memória</vt:lpstr>
      <vt:lpstr>Espaço ocupado na memória</vt:lpstr>
      <vt:lpstr>Tipos de dados compostos</vt:lpstr>
      <vt:lpstr>Variáveis</vt:lpstr>
      <vt:lpstr>Declaração de Variáveis</vt:lpstr>
      <vt:lpstr>Declaração de Variáveis</vt:lpstr>
      <vt:lpstr>Declaração de Variáveis</vt:lpstr>
      <vt:lpstr>Constantes</vt:lpstr>
      <vt:lpstr>Criação de Constantes</vt:lpstr>
      <vt:lpstr>Criação de Constantes</vt:lpstr>
      <vt:lpstr>Criação de Constantes</vt:lpstr>
      <vt:lpstr>Estrutura de um Sistema</vt:lpstr>
      <vt:lpstr>Entrada de Dados</vt:lpstr>
      <vt:lpstr>Entrada de Dados</vt:lpstr>
      <vt:lpstr>Entrada de Dados</vt:lpstr>
      <vt:lpstr>Saída de Dados</vt:lpstr>
      <vt:lpstr>Saída de Dados</vt:lpstr>
      <vt:lpstr>Saída de Dados</vt:lpstr>
      <vt:lpstr>Atribuição</vt:lpstr>
      <vt:lpstr>Atribuição</vt:lpstr>
      <vt:lpstr>Comentários</vt:lpstr>
      <vt:lpstr>Identação de código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362</cp:revision>
  <dcterms:created xsi:type="dcterms:W3CDTF">2012-07-23T22:17:33Z</dcterms:created>
  <dcterms:modified xsi:type="dcterms:W3CDTF">2014-08-04T23:30:44Z</dcterms:modified>
</cp:coreProperties>
</file>