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90" r:id="rId3"/>
  </p:sldMasterIdLst>
  <p:notesMasterIdLst>
    <p:notesMasterId r:id="rId29"/>
  </p:notesMasterIdLst>
  <p:sldIdLst>
    <p:sldId id="355" r:id="rId4"/>
    <p:sldId id="356" r:id="rId5"/>
    <p:sldId id="266" r:id="rId6"/>
    <p:sldId id="342" r:id="rId7"/>
    <p:sldId id="267" r:id="rId8"/>
    <p:sldId id="290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291" r:id="rId17"/>
    <p:sldId id="285" r:id="rId18"/>
    <p:sldId id="292" r:id="rId19"/>
    <p:sldId id="351" r:id="rId20"/>
    <p:sldId id="293" r:id="rId21"/>
    <p:sldId id="350" r:id="rId22"/>
    <p:sldId id="286" r:id="rId23"/>
    <p:sldId id="352" r:id="rId24"/>
    <p:sldId id="294" r:id="rId25"/>
    <p:sldId id="353" r:id="rId26"/>
    <p:sldId id="295" r:id="rId27"/>
    <p:sldId id="35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746B6-4825-453D-9FAD-03728370DF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746B6-4825-453D-9FAD-03728370DF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33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7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987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78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687929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319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61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41867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765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3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2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7950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9780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9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129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5474" y="152400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685800" y="17526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74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41463" indent="-16986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018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reduções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utilizadas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abaixo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7413"/>
              </p:ext>
            </p:extLst>
          </p:nvPr>
        </p:nvGraphicFramePr>
        <p:xfrm>
          <a:off x="1143000" y="2895600"/>
          <a:ext cx="7010400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0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Incrementos</a:t>
                      </a:r>
                      <a:endParaRPr lang="pt-BR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Explicação</a:t>
                      </a:r>
                      <a:endParaRPr lang="pt-BR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variavel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variavel</a:t>
                      </a:r>
                      <a:r>
                        <a:rPr lang="en-US" baseline="0" dirty="0" smtClean="0"/>
                        <a:t> + 1;</a:t>
                      </a:r>
                    </a:p>
                    <a:p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 += 1;</a:t>
                      </a:r>
                    </a:p>
                    <a:p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++; (</a:t>
                      </a:r>
                      <a:r>
                        <a:rPr lang="en-US" baseline="0" dirty="0" err="1" smtClean="0"/>
                        <a:t>Redução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++</a:t>
                      </a:r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; (</a:t>
                      </a:r>
                      <a:r>
                        <a:rPr lang="en-US" baseline="0" dirty="0" err="1" smtClean="0"/>
                        <a:t>Redução</a:t>
                      </a:r>
                      <a:r>
                        <a:rPr lang="en-US" baseline="0" dirty="0" smtClean="0"/>
                        <a:t>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Todas</a:t>
                      </a:r>
                      <a:r>
                        <a:rPr lang="en-US" sz="1400" baseline="0" dirty="0" smtClean="0"/>
                        <a:t> as 3 </a:t>
                      </a:r>
                      <a:r>
                        <a:rPr lang="en-US" sz="1400" baseline="0" dirty="0" err="1" smtClean="0"/>
                        <a:t>fazem</a:t>
                      </a:r>
                      <a:r>
                        <a:rPr lang="en-US" sz="1400" baseline="0" dirty="0" smtClean="0"/>
                        <a:t> a </a:t>
                      </a:r>
                      <a:r>
                        <a:rPr lang="en-US" sz="1400" baseline="0" dirty="0" err="1" smtClean="0"/>
                        <a:t>mesma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função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baseline="0" dirty="0" err="1" smtClean="0"/>
                        <a:t>incrementam</a:t>
                      </a:r>
                      <a:r>
                        <a:rPr lang="en-US" sz="1400" baseline="0" dirty="0" smtClean="0"/>
                        <a:t> 1 a </a:t>
                      </a:r>
                      <a:r>
                        <a:rPr lang="en-US" sz="1400" baseline="0" dirty="0" err="1" smtClean="0"/>
                        <a:t>variável</a:t>
                      </a:r>
                      <a:r>
                        <a:rPr lang="en-US" sz="1400" baseline="0" dirty="0" smtClean="0"/>
                        <a:t>.</a:t>
                      </a:r>
                      <a:endParaRPr lang="pt-BR" sz="14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variavel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variavel</a:t>
                      </a:r>
                      <a:r>
                        <a:rPr lang="en-US" baseline="0" dirty="0" smtClean="0"/>
                        <a:t> + 5;</a:t>
                      </a:r>
                    </a:p>
                    <a:p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 += 5; (</a:t>
                      </a:r>
                      <a:r>
                        <a:rPr lang="en-US" baseline="0" dirty="0" err="1" smtClean="0"/>
                        <a:t>Redução</a:t>
                      </a:r>
                      <a:r>
                        <a:rPr lang="en-US" baseline="0" dirty="0" smtClean="0"/>
                        <a:t>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 </a:t>
                      </a:r>
                      <a:r>
                        <a:rPr lang="en-US" sz="1400" dirty="0" err="1" smtClean="0"/>
                        <a:t>duas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incrementam</a:t>
                      </a:r>
                      <a:r>
                        <a:rPr lang="en-US" sz="1400" dirty="0" smtClean="0"/>
                        <a:t> 5 a </a:t>
                      </a:r>
                      <a:r>
                        <a:rPr lang="en-US" sz="1400" dirty="0" err="1" smtClean="0"/>
                        <a:t>variável</a:t>
                      </a:r>
                      <a:r>
                        <a:rPr lang="en-US" sz="1400" dirty="0" smtClean="0"/>
                        <a:t>.</a:t>
                      </a:r>
                      <a:endParaRPr lang="pt-BR" sz="14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 % 7;</a:t>
                      </a:r>
                    </a:p>
                    <a:p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 %= 7; (</a:t>
                      </a:r>
                      <a:r>
                        <a:rPr lang="en-US" baseline="0" dirty="0" err="1" smtClean="0"/>
                        <a:t>Redução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É </a:t>
                      </a:r>
                      <a:r>
                        <a:rPr lang="en-US" sz="1400" dirty="0" err="1" smtClean="0"/>
                        <a:t>efetuado</a:t>
                      </a:r>
                      <a:r>
                        <a:rPr lang="en-US" sz="1400" dirty="0" smtClean="0"/>
                        <a:t> o </a:t>
                      </a:r>
                      <a:r>
                        <a:rPr lang="en-US" sz="1400" dirty="0" err="1" smtClean="0"/>
                        <a:t>resto</a:t>
                      </a:r>
                      <a:r>
                        <a:rPr lang="en-US" sz="1400" baseline="0" dirty="0" smtClean="0"/>
                        <a:t> da </a:t>
                      </a:r>
                      <a:r>
                        <a:rPr lang="en-US" sz="1400" baseline="0" dirty="0" err="1" smtClean="0"/>
                        <a:t>divisão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inteira</a:t>
                      </a:r>
                      <a:r>
                        <a:rPr lang="en-US" sz="1400" baseline="0" dirty="0" smtClean="0"/>
                        <a:t> com o valor </a:t>
                      </a:r>
                      <a:r>
                        <a:rPr lang="en-US" sz="1400" baseline="0" dirty="0" err="1" smtClean="0"/>
                        <a:t>contido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variável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por</a:t>
                      </a:r>
                      <a:r>
                        <a:rPr lang="en-US" sz="1400" baseline="0" dirty="0" smtClean="0"/>
                        <a:t> 7, e </a:t>
                      </a:r>
                      <a:r>
                        <a:rPr lang="en-US" sz="1400" baseline="0" dirty="0" err="1" smtClean="0"/>
                        <a:t>atribuído</a:t>
                      </a:r>
                      <a:r>
                        <a:rPr lang="en-US" sz="1400" baseline="0" dirty="0" smtClean="0"/>
                        <a:t> a </a:t>
                      </a:r>
                      <a:r>
                        <a:rPr lang="en-US" sz="1400" baseline="0" dirty="0" err="1" smtClean="0"/>
                        <a:t>variávell</a:t>
                      </a:r>
                      <a:endParaRPr lang="pt-BR" sz="1400" i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variavel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 </a:t>
                      </a:r>
                      <a:r>
                        <a:rPr lang="pt-BR" baseline="0" dirty="0" smtClean="0"/>
                        <a:t>+ numero;</a:t>
                      </a:r>
                    </a:p>
                    <a:p>
                      <a:r>
                        <a:rPr lang="en-US" baseline="0" dirty="0" err="1" smtClean="0"/>
                        <a:t>variavel</a:t>
                      </a:r>
                      <a:r>
                        <a:rPr lang="en-US" baseline="0" dirty="0" smtClean="0"/>
                        <a:t> += </a:t>
                      </a:r>
                      <a:r>
                        <a:rPr lang="en-US" baseline="0" dirty="0" err="1" smtClean="0"/>
                        <a:t>numero</a:t>
                      </a:r>
                      <a:r>
                        <a:rPr lang="en-US" baseline="0" dirty="0" smtClean="0"/>
                        <a:t>; (</a:t>
                      </a:r>
                      <a:r>
                        <a:rPr lang="en-US" baseline="0" dirty="0" err="1" smtClean="0"/>
                        <a:t>Redução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 </a:t>
                      </a:r>
                      <a:r>
                        <a:rPr lang="en-US" sz="1400" dirty="0" err="1" smtClean="0"/>
                        <a:t>duas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incrementam</a:t>
                      </a:r>
                      <a:r>
                        <a:rPr lang="en-US" sz="1400" dirty="0" smtClean="0"/>
                        <a:t> o</a:t>
                      </a:r>
                      <a:r>
                        <a:rPr lang="en-US" sz="1400" baseline="0" dirty="0" smtClean="0"/>
                        <a:t> valor </a:t>
                      </a:r>
                      <a:r>
                        <a:rPr lang="en-US" sz="1400" baseline="0" dirty="0" err="1" smtClean="0"/>
                        <a:t>que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tiver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variável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número</a:t>
                      </a:r>
                      <a:r>
                        <a:rPr lang="en-US" sz="1400" baseline="0" dirty="0" smtClean="0"/>
                        <a:t>.</a:t>
                      </a:r>
                      <a:endParaRPr lang="pt-BR" sz="14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70714" y="152400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685800" y="1752600"/>
            <a:ext cx="801451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74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41463" indent="-16986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018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reduções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efetuadas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qualquer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aritmético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dois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contadores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apesar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parecerem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iguais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diferenças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Segue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explicação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++;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</a:t>
            </a:r>
            <a:r>
              <a:rPr lang="en-US" sz="14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</a:t>
            </a:r>
            <a:r>
              <a:rPr 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Ambos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processo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incrementar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1. Segue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abaixo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explicação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diferença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++; 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utiliza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a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variável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e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incrementa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o valor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depois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.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Por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exemplo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o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código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cout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&lt;&lt;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cont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++;. Imagine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que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foi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atribuído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6 à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variável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cont.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Neste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caso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imprimiria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6 e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depois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incrementaria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mais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um, e a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variável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cont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conteria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7.</a:t>
            </a:r>
          </a:p>
          <a:p>
            <a:pPr lvl="1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sz="1400" b="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endParaRPr lang="en-US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453129" y="1828800"/>
            <a:ext cx="823367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74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41463" indent="-16986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018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incrementa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o valor e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depois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utiliza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a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variável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.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Por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exemplo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o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código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cout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&lt;&lt;++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cont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;. Imagine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que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foi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atribuído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6 à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variável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cont.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Neste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caso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incrementaria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mais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um, e a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variável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cont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conteria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7.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Depois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40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imprimiria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7.</a:t>
            </a:r>
            <a:endParaRPr 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tabela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incrementos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houve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código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diferenciado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variavel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=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variavel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+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numero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;. Este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caso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seria</a:t>
            </a:r>
            <a:r>
              <a:rPr lang="en-US" sz="1800" b="0" kern="0" dirty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chamado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de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acumulador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ou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somador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pois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variavel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soma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valores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somador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ou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acumulador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pode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ser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utilizado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com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qualquer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operador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aritmético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Abaixo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, segue um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exemplo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da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utilização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do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somador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.</a:t>
            </a:r>
            <a:endParaRPr lang="en-US" sz="1800" b="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endParaRPr lang="en-US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8369" y="150314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85800" y="1622474"/>
            <a:ext cx="7467600" cy="91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solicite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valor de 10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salários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final, a soma de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todos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7000"/>
            <a:ext cx="5646168" cy="3962400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V="1">
            <a:off x="5187462" y="4953000"/>
            <a:ext cx="756138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965873" y="4379893"/>
            <a:ext cx="2732095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 err="1" smtClean="0"/>
              <a:t>variável</a:t>
            </a:r>
            <a:r>
              <a:rPr lang="en-US" sz="1400" dirty="0" smtClean="0"/>
              <a:t> </a:t>
            </a:r>
            <a:r>
              <a:rPr lang="en-US" sz="1400" dirty="0" err="1" smtClean="0"/>
              <a:t>somaSalarios</a:t>
            </a:r>
            <a:r>
              <a:rPr lang="en-US" sz="1400" dirty="0" smtClean="0"/>
              <a:t> </a:t>
            </a:r>
            <a:r>
              <a:rPr lang="en-US" sz="1400" dirty="0" err="1" smtClean="0"/>
              <a:t>está</a:t>
            </a:r>
            <a:r>
              <a:rPr lang="en-US" sz="1400" dirty="0" smtClean="0"/>
              <a:t> </a:t>
            </a:r>
            <a:r>
              <a:rPr lang="en-US" sz="1400" dirty="0" err="1" smtClean="0"/>
              <a:t>acumulando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valores</a:t>
            </a:r>
            <a:r>
              <a:rPr lang="en-US" sz="1400" dirty="0" smtClean="0"/>
              <a:t> lidos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variável</a:t>
            </a:r>
            <a:r>
              <a:rPr lang="en-US" sz="1400" dirty="0" smtClean="0"/>
              <a:t> </a:t>
            </a:r>
            <a:r>
              <a:rPr lang="en-US" sz="1400" dirty="0" err="1" smtClean="0"/>
              <a:t>salario</a:t>
            </a:r>
            <a:r>
              <a:rPr lang="en-US" sz="1400" dirty="0" smtClean="0"/>
              <a:t>.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motivo</a:t>
            </a:r>
            <a:r>
              <a:rPr lang="en-US" sz="1400" dirty="0" smtClean="0"/>
              <a:t> </a:t>
            </a:r>
            <a:r>
              <a:rPr lang="en-US" sz="1400" dirty="0" err="1" smtClean="0"/>
              <a:t>foi</a:t>
            </a:r>
            <a:r>
              <a:rPr lang="en-US" sz="1400" dirty="0" smtClean="0"/>
              <a:t> </a:t>
            </a:r>
            <a:r>
              <a:rPr lang="en-US" sz="1400" dirty="0" err="1" smtClean="0"/>
              <a:t>inicializada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0.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1828800" y="5029200"/>
            <a:ext cx="3352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85800" y="131686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67043" y="1666442"/>
            <a:ext cx="7467600" cy="533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tabuada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 a 10.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4" y="2286000"/>
            <a:ext cx="6975785" cy="4308573"/>
          </a:xfrm>
          <a:prstGeom prst="rect">
            <a:avLst/>
          </a:prstGeom>
        </p:spPr>
      </p:pic>
      <p:sp>
        <p:nvSpPr>
          <p:cNvPr id="3" name="Pergaminho horizontal 2"/>
          <p:cNvSpPr/>
          <p:nvPr/>
        </p:nvSpPr>
        <p:spPr>
          <a:xfrm>
            <a:off x="5638800" y="2019300"/>
            <a:ext cx="3352800" cy="25908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tem um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dentro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outro,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valer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1) 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depois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1 a 10).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feito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até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valer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11. 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rode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roda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vezes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neste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7477"/>
              </p:ext>
            </p:extLst>
          </p:nvPr>
        </p:nvGraphicFramePr>
        <p:xfrm>
          <a:off x="2933700" y="4953000"/>
          <a:ext cx="3581400" cy="140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81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C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r>
                        <a:rPr lang="pt-BR" sz="2000" kern="1200" baseline="0" dirty="0" smtClean="0"/>
                        <a:t>do {</a:t>
                      </a:r>
                    </a:p>
                    <a:p>
                      <a:r>
                        <a:rPr lang="pt-BR" sz="2000" kern="1200" baseline="0" dirty="0" smtClean="0"/>
                        <a:t>       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 while (condição/ões);</a:t>
                      </a:r>
                      <a:endParaRPr lang="pt-BR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0" y="7034"/>
            <a:ext cx="8229600" cy="13045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final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3581400"/>
          </a:xfrm>
        </p:spPr>
        <p:txBody>
          <a:bodyPr>
            <a:normAutofit lnSpcReduction="10000"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diferença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entre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lógico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 final e o while(){ …}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lógico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final.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while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o do … while.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 das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situações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utilizadas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para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informação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garantir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um valor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digitado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0.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Sintaxe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06680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final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49344" y="1676400"/>
            <a:ext cx="7467600" cy="838200"/>
          </a:xfrm>
        </p:spPr>
        <p:txBody>
          <a:bodyPr>
            <a:normAutofit fontScale="92500" lnSpcReduction="10000"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leia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 e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garanta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positivo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9" y="2667000"/>
            <a:ext cx="782955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06680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final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69" y="1752600"/>
            <a:ext cx="7467600" cy="533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Elabore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 a 20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14600"/>
            <a:ext cx="428145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06680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final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68369" y="1562100"/>
            <a:ext cx="7467600" cy="533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tabuada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 a 10.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6858000" cy="426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0" y="7034"/>
            <a:ext cx="8229600" cy="13045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final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4724400"/>
          </a:xfrm>
        </p:spPr>
        <p:txBody>
          <a:bodyPr>
            <a:normAutofit lnSpcReduction="10000"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Sempre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existe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confusão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entre o while e o do … while. O principal é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while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realiza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lógico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início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do … while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sempre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executará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final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do … while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precisa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preciso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primeira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muitos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while()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também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… while.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executado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enquanto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verdadeira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Apartir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falsa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primeira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fora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Laço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Repetição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4506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48583"/>
              </p:ext>
            </p:extLst>
          </p:nvPr>
        </p:nvGraphicFramePr>
        <p:xfrm>
          <a:off x="580910" y="4191000"/>
          <a:ext cx="8153401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53401"/>
              </a:tblGrid>
              <a:tr h="494808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C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1029192">
                <a:tc>
                  <a:txBody>
                    <a:bodyPr/>
                    <a:lstStyle/>
                    <a:p>
                      <a:r>
                        <a:rPr lang="pt-BR" sz="1800" kern="1200" baseline="0" dirty="0" smtClean="0"/>
                        <a:t>for (inicialização da(s) variável(</a:t>
                      </a:r>
                      <a:r>
                        <a:rPr lang="pt-BR" sz="1800" kern="1200" baseline="0" dirty="0" err="1" smtClean="0"/>
                        <a:t>is</a:t>
                      </a:r>
                      <a:r>
                        <a:rPr lang="pt-BR" sz="1800" kern="1200" baseline="0" dirty="0" smtClean="0"/>
                        <a:t>); condição(</a:t>
                      </a:r>
                      <a:r>
                        <a:rPr lang="pt-BR" sz="1800" kern="1200" baseline="0" dirty="0" err="1" smtClean="0"/>
                        <a:t>ões</a:t>
                      </a:r>
                      <a:r>
                        <a:rPr lang="pt-BR" sz="1800" kern="1200" baseline="0" dirty="0" smtClean="0"/>
                        <a:t>); incremento/decremento) {</a:t>
                      </a:r>
                    </a:p>
                    <a:p>
                      <a:pPr algn="ctr"/>
                      <a:r>
                        <a:rPr lang="pt-BR" sz="1800" kern="1200" baseline="0" dirty="0" smtClean="0"/>
                        <a:t>... Bloco de Instruções ...</a:t>
                      </a:r>
                    </a:p>
                    <a:p>
                      <a:r>
                        <a:rPr lang="pt-BR" sz="1800" kern="1200" baseline="0" dirty="0" smtClean="0"/>
                        <a:t>}</a:t>
                      </a:r>
                      <a:endParaRPr lang="pt-BR" sz="18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5799" y="17585"/>
            <a:ext cx="8229600" cy="11521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variável de controle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85799" y="1828800"/>
            <a:ext cx="7584277" cy="19812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outros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dois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Enquanto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verdadeira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torna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Sintaxe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521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variável de controle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85799" y="1981200"/>
            <a:ext cx="7584277" cy="41910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formado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pelos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itens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abaixo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Inicialização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início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condições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execute.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Incremento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Decremento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incremento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decremento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separa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cada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um dos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itens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ponto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vírgula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(;).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três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itens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2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43397" y="111236"/>
            <a:ext cx="8229600" cy="1152120"/>
          </a:xfrm>
        </p:spPr>
        <p:txBody>
          <a:bodyPr>
            <a:normAutofit fontScale="90000"/>
          </a:bodyPr>
          <a:lstStyle/>
          <a:p>
            <a:r>
              <a:rPr lang="pt-BR" sz="36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variável de controle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00222" y="1827359"/>
            <a:ext cx="7467600" cy="533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Elabore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 a 20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12720"/>
            <a:ext cx="4922781" cy="32158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62200" y="4648200"/>
            <a:ext cx="78499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754695" y="4320663"/>
            <a:ext cx="598105" cy="327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386242" y="3996009"/>
            <a:ext cx="1642958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Inicializou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1.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357381" y="4648200"/>
            <a:ext cx="989742" cy="152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191000" y="4800600"/>
            <a:ext cx="381000" cy="304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965623" y="5128137"/>
            <a:ext cx="164295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Enquanto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chegar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21, 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continuará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repetindo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497255" y="4655794"/>
            <a:ext cx="683487" cy="14480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14" idx="3"/>
          </p:cNvCxnSpPr>
          <p:nvPr/>
        </p:nvCxnSpPr>
        <p:spPr>
          <a:xfrm flipV="1">
            <a:off x="5180742" y="4457674"/>
            <a:ext cx="427839" cy="2705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651401" y="3843735"/>
            <a:ext cx="164295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vez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laço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repete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cont.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85800" y="86568"/>
            <a:ext cx="8229600" cy="1152120"/>
          </a:xfrm>
        </p:spPr>
        <p:txBody>
          <a:bodyPr>
            <a:normAutofit fontScale="90000"/>
          </a:bodyPr>
          <a:lstStyle/>
          <a:p>
            <a:r>
              <a:rPr lang="pt-BR" sz="36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variável de controle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468368" y="1752600"/>
            <a:ext cx="8229601" cy="784983"/>
          </a:xfrm>
        </p:spPr>
        <p:txBody>
          <a:bodyPr>
            <a:normAutofit fontScale="92500" lnSpcReduction="20000"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Elabore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10 a 100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pulando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5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09454"/>
            <a:ext cx="5486400" cy="298323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4953000" y="4296380"/>
            <a:ext cx="598105" cy="327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551105" y="3837279"/>
            <a:ext cx="164295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5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5.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00222" y="152400"/>
            <a:ext cx="8229600" cy="11521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variável de controle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09600" y="1752600"/>
            <a:ext cx="7467600" cy="533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tabuada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 a 10.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514600"/>
            <a:ext cx="7239000" cy="3835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521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variável de controle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09600" y="1676400"/>
            <a:ext cx="7467600" cy="19050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relação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itens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constituem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for,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algum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deles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excluído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Também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um item,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separado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vírgula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(,).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33800"/>
            <a:ext cx="758952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407721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18288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Imagine que fosse necessário solicitar 5 valores ao usuário, somá-los todos e exibir o resultado da soma.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fosse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sequencial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leitura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somá-las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96751"/>
            <a:ext cx="5410200" cy="310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5105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Observando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códig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atenção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nota-se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leitura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a soma dos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Sempre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existir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código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Portanto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estrutura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permite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repetir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determinado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até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(m)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satisfeita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(s).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Existem três tipos de laço de repetição:</a:t>
            </a:r>
            <a:endParaRPr lang="pt-BR" sz="17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</a:t>
            </a:r>
            <a:r>
              <a:rPr 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início.</a:t>
            </a:r>
            <a:endParaRPr lang="pt-BR" sz="1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Laço de repetição com teste lógico no </a:t>
            </a:r>
            <a:r>
              <a:rPr 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final. </a:t>
            </a:r>
            <a:endParaRPr lang="pt-BR" sz="1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Laço de repetição com variável de </a:t>
            </a:r>
            <a:r>
              <a:rPr 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controle</a:t>
            </a:r>
            <a:r>
              <a:rPr 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199" cy="11521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09600" y="1676400"/>
            <a:ext cx="7467600" cy="44958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término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definida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desde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início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(m)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verdadeira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bloco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após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entre 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chaves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(m)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falsa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primeira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fora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depois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fechamento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aspas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Sintaxe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5191"/>
              </p:ext>
            </p:extLst>
          </p:nvPr>
        </p:nvGraphicFramePr>
        <p:xfrm>
          <a:off x="2743200" y="4800600"/>
          <a:ext cx="3581400" cy="1577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81400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baseline="0" dirty="0" smtClean="0"/>
                        <a:t>C</a:t>
                      </a:r>
                      <a:endParaRPr lang="pt-BR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r>
                        <a:rPr lang="pt-BR" sz="2000" kern="1200" baseline="0" dirty="0" smtClean="0"/>
                        <a:t>while (condição/ões) {</a:t>
                      </a:r>
                    </a:p>
                    <a:p>
                      <a:r>
                        <a:rPr lang="pt-BR" sz="2000" kern="1200" baseline="0" dirty="0" smtClean="0"/>
                        <a:t>       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</a:t>
                      </a:r>
                      <a:endParaRPr lang="pt-BR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8369" y="152400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85800" y="1631713"/>
            <a:ext cx="7467600" cy="91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Elabore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 a 20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tela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7000"/>
            <a:ext cx="4146388" cy="327660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3124200" y="4267200"/>
            <a:ext cx="15240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9852" y="3823174"/>
            <a:ext cx="221145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Enquanto</a:t>
            </a:r>
            <a:r>
              <a:rPr lang="en-US" sz="1400" dirty="0" smtClean="0"/>
              <a:t> </a:t>
            </a:r>
            <a:r>
              <a:rPr lang="en-US" sz="1400" dirty="0" err="1" smtClean="0"/>
              <a:t>esta</a:t>
            </a:r>
            <a:r>
              <a:rPr lang="en-US" sz="1400" dirty="0" smtClean="0"/>
              <a:t> </a:t>
            </a:r>
            <a:r>
              <a:rPr lang="en-US" sz="1400" dirty="0" err="1" smtClean="0"/>
              <a:t>condição</a:t>
            </a:r>
            <a:r>
              <a:rPr lang="en-US" sz="1400" dirty="0" smtClean="0"/>
              <a:t> for </a:t>
            </a:r>
            <a:r>
              <a:rPr lang="en-US" sz="1400" dirty="0" err="1" smtClean="0"/>
              <a:t>verdadeira</a:t>
            </a:r>
            <a:r>
              <a:rPr lang="en-US" sz="1400" dirty="0" smtClean="0"/>
              <a:t> o </a:t>
            </a:r>
            <a:r>
              <a:rPr lang="en-US" sz="1400" dirty="0" err="1" smtClean="0"/>
              <a:t>código</a:t>
            </a:r>
            <a:r>
              <a:rPr lang="en-US" sz="1400" dirty="0" smtClean="0"/>
              <a:t> entre as </a:t>
            </a:r>
            <a:r>
              <a:rPr lang="en-US" sz="1400" dirty="0" err="1" smtClean="0"/>
              <a:t>chaves</a:t>
            </a:r>
            <a:r>
              <a:rPr lang="en-US" sz="1400" dirty="0" smtClean="0"/>
              <a:t> </a:t>
            </a:r>
            <a:r>
              <a:rPr lang="en-US" sz="1400" dirty="0" err="1" smtClean="0"/>
              <a:t>será</a:t>
            </a:r>
            <a:r>
              <a:rPr lang="en-US" sz="1400" dirty="0" smtClean="0"/>
              <a:t> </a:t>
            </a:r>
            <a:r>
              <a:rPr lang="en-US" sz="1400" dirty="0" err="1" smtClean="0"/>
              <a:t>executado</a:t>
            </a:r>
            <a:r>
              <a:rPr lang="en-US" sz="1400" dirty="0" smtClean="0"/>
              <a:t>. 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8369" y="152400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468369" y="1752600"/>
            <a:ext cx="8229600" cy="91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Dentre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ocorrer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um deles é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conhecido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looping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infinito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79188"/>
            <a:ext cx="4194549" cy="31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3129" y="152400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453129" y="1828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74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41463" indent="-16986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018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sempre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verdadeira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fazendo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execute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parada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vale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Isso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ocorreu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nenhuma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10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algum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momento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u="sng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nada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somamos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outro valor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numérico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atribuímos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própria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(para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modificar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própria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próxima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trabalhar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o novo valor).</a:t>
            </a:r>
            <a:endParaRPr lang="pt-BR" sz="1800" b="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ts val="2400"/>
              </a:lnSpc>
            </a:pPr>
            <a:endParaRPr lang="en-US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21102"/>
            <a:ext cx="8229600" cy="1075920"/>
          </a:xfrm>
        </p:spPr>
        <p:txBody>
          <a:bodyPr>
            <a:no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 de Repetição com teste lógico no início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98495" y="1676400"/>
            <a:ext cx="823367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74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41463" indent="-16986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018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trabalhar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um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atribuir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antes de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Isso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ocorre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declararmos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lixo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memória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qualquer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nela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no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era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imprimir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valor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apartir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foi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atribuido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Se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início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fosse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apartir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30,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inicializada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30 (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30).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fosse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números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2 a 2 (1, 3, 5, 7, 9, 11, 13, 15, 17, 19)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modificado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</a:p>
          <a:p>
            <a:pPr indent="182563">
              <a:lnSpc>
                <a:spcPct val="150000"/>
              </a:lnSpc>
              <a:buClr>
                <a:srgbClr val="FF0000"/>
              </a:buClr>
            </a:pPr>
            <a:r>
              <a:rPr lang="en-US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18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</a:t>
            </a:r>
            <a:r>
              <a:rPr lang="en-US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+ 2;</a:t>
            </a:r>
            <a:endParaRPr lang="en-US" sz="2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ts val="2400"/>
              </a:lnSpc>
            </a:pPr>
            <a:endParaRPr lang="en-US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2974</TotalTime>
  <Words>1598</Words>
  <Application>Microsoft Office PowerPoint</Application>
  <PresentationFormat>Apresentação na tela (4:3)</PresentationFormat>
  <Paragraphs>123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Laço de Repetição</vt:lpstr>
      <vt:lpstr>Laço de Repetição</vt:lpstr>
      <vt:lpstr>Laço de Repetição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início</vt:lpstr>
      <vt:lpstr>Laço de Repetição com teste lógico no final</vt:lpstr>
      <vt:lpstr>Laço de Repetição com teste lógico no final</vt:lpstr>
      <vt:lpstr>Laço de Repetição com teste lógico no final</vt:lpstr>
      <vt:lpstr>Laço de Repetição com teste lógico no final</vt:lpstr>
      <vt:lpstr>Laço de Repetição com teste lógico no final</vt:lpstr>
      <vt:lpstr>Laço de Repetição com variável de controle</vt:lpstr>
      <vt:lpstr>Laço de Repetição com variável de controle</vt:lpstr>
      <vt:lpstr>Laço de Repetição com variável de controle</vt:lpstr>
      <vt:lpstr>Laço de Repetição com variável de controle</vt:lpstr>
      <vt:lpstr>Laço de Repetição com variável de controle</vt:lpstr>
      <vt:lpstr>Laço de Repetição com variável de controle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328</cp:revision>
  <dcterms:created xsi:type="dcterms:W3CDTF">2012-07-23T22:17:33Z</dcterms:created>
  <dcterms:modified xsi:type="dcterms:W3CDTF">2014-03-10T03:26:57Z</dcterms:modified>
</cp:coreProperties>
</file>