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80" r:id="rId3"/>
  </p:sldMasterIdLst>
  <p:notesMasterIdLst>
    <p:notesMasterId r:id="rId23"/>
  </p:notesMasterIdLst>
  <p:sldIdLst>
    <p:sldId id="358" r:id="rId4"/>
    <p:sldId id="359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746B6-4825-453D-9FAD-03728370DF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9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746B6-4825-453D-9FAD-03728370DF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0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59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66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60678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5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84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62731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389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17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08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4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81382"/>
              </p:ext>
            </p:extLst>
          </p:nvPr>
        </p:nvGraphicFramePr>
        <p:xfrm>
          <a:off x="609600" y="1905000"/>
          <a:ext cx="8219052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3449"/>
                <a:gridCol w="4572000"/>
                <a:gridCol w="213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Prioridade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Operadores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Associatividade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&amp; (</a:t>
                      </a:r>
                      <a:r>
                        <a:rPr lang="en-US" sz="1400" dirty="0" err="1" smtClean="0"/>
                        <a:t>Manipulação</a:t>
                      </a:r>
                      <a:r>
                        <a:rPr lang="en-US" sz="1400" baseline="0" dirty="0" smtClean="0"/>
                        <a:t> de bits)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^ (</a:t>
                      </a:r>
                      <a:r>
                        <a:rPr lang="en-US" sz="1400" dirty="0" err="1" smtClean="0"/>
                        <a:t>Manipulação</a:t>
                      </a:r>
                      <a:r>
                        <a:rPr lang="en-US" sz="1400" baseline="0" dirty="0" smtClean="0"/>
                        <a:t> de bits)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|| (</a:t>
                      </a:r>
                      <a:r>
                        <a:rPr lang="en-US" sz="1400" dirty="0" err="1" smtClean="0"/>
                        <a:t>Manipulação</a:t>
                      </a:r>
                      <a:r>
                        <a:rPr lang="en-US" sz="1400" baseline="0" dirty="0" smtClean="0"/>
                        <a:t> de bits)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&amp;&amp; </a:t>
                      </a:r>
                      <a:r>
                        <a:rPr lang="en-US" sz="1400" dirty="0" err="1" smtClean="0"/>
                        <a:t>ou</a:t>
                      </a:r>
                      <a:r>
                        <a:rPr lang="en-US" sz="1400" dirty="0" smtClean="0"/>
                        <a:t> and (</a:t>
                      </a:r>
                      <a:r>
                        <a:rPr lang="en-US" sz="1400" dirty="0" err="1" smtClean="0"/>
                        <a:t>Lógico</a:t>
                      </a:r>
                      <a:r>
                        <a:rPr lang="en-US" sz="1400" dirty="0" smtClean="0"/>
                        <a:t>)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|| </a:t>
                      </a:r>
                      <a:r>
                        <a:rPr lang="en-US" sz="1400" dirty="0" err="1" smtClean="0"/>
                        <a:t>ou</a:t>
                      </a:r>
                      <a:r>
                        <a:rPr lang="en-US" sz="1400" dirty="0" smtClean="0"/>
                        <a:t> or (</a:t>
                      </a:r>
                      <a:r>
                        <a:rPr lang="en-US" sz="1400" dirty="0" err="1" smtClean="0"/>
                        <a:t>Lógico</a:t>
                      </a:r>
                      <a:r>
                        <a:rPr lang="en-US" sz="1400" dirty="0" smtClean="0"/>
                        <a:t>)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?:  (</a:t>
                      </a:r>
                      <a:r>
                        <a:rPr lang="en-US" sz="1400" dirty="0" err="1" smtClean="0"/>
                        <a:t>Express</a:t>
                      </a:r>
                      <a:r>
                        <a:rPr lang="en-US" sz="1400" baseline="0" dirty="0" err="1" smtClean="0"/>
                        <a:t>ão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Condicional</a:t>
                      </a:r>
                      <a:r>
                        <a:rPr lang="en-US" sz="1400" dirty="0" smtClean="0"/>
                        <a:t>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D-E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=   *=   /=   %=   +=   -=   &lt;&lt;=   &gt;&gt;=   &amp;=   ||=   ^= (</a:t>
                      </a:r>
                      <a:r>
                        <a:rPr lang="en-US" sz="1400" dirty="0" err="1" smtClean="0"/>
                        <a:t>Atribuição</a:t>
                      </a:r>
                      <a:r>
                        <a:rPr lang="pt-BR" sz="1400" dirty="0" smtClean="0"/>
                        <a:t>)</a:t>
                      </a:r>
                      <a:endParaRPr lang="en-US" sz="1400" i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D-E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, (</a:t>
                      </a:r>
                      <a:r>
                        <a:rPr lang="en-US" sz="1400" dirty="0" err="1" smtClean="0"/>
                        <a:t>Vírgula</a:t>
                      </a:r>
                      <a:r>
                        <a:rPr lang="en-US" sz="1400" dirty="0" smtClean="0"/>
                        <a:t>) 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8430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326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524000"/>
            <a:ext cx="79904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Parênteses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mudam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da </a:t>
            </a:r>
          </a:p>
          <a:p>
            <a:pPr marL="185738" indent="85725">
              <a:lnSpc>
                <a:spcPct val="150000"/>
              </a:lnSpc>
              <a:buClr>
                <a:srgbClr val="FF0000"/>
              </a:buClr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esquerda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68715"/>
              </p:ext>
            </p:extLst>
          </p:nvPr>
        </p:nvGraphicFramePr>
        <p:xfrm>
          <a:off x="1143000" y="29718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Operador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Operação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Prioridade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+,</a:t>
                      </a:r>
                      <a:r>
                        <a:rPr lang="en-US" sz="1600" baseline="0" dirty="0" smtClean="0"/>
                        <a:t> -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+25, - 6.475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*, /, %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5*5 é 25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25/5</a:t>
                      </a:r>
                      <a:r>
                        <a:rPr lang="en-US" sz="1600" baseline="0" dirty="0" smtClean="0"/>
                        <a:t> é 5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25%6 é 1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+, -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2+3</a:t>
                      </a:r>
                      <a:r>
                        <a:rPr lang="en-US" sz="1600" baseline="0" dirty="0" smtClean="0"/>
                        <a:t> é 5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2-3 é -1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7155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752600"/>
            <a:ext cx="7990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faz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%?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porcentagem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calculadora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É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45461"/>
              </p:ext>
            </p:extLst>
          </p:nvPr>
        </p:nvGraphicFramePr>
        <p:xfrm>
          <a:off x="1295400" y="40386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9"/>
                <a:gridCol w="762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15240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1676400" y="48006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2000" y="5181600"/>
            <a:ext cx="241976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representada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31 % 6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1</a:t>
            </a:r>
            <a:endParaRPr lang="pt-BR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05146"/>
              </p:ext>
            </p:extLst>
          </p:nvPr>
        </p:nvGraphicFramePr>
        <p:xfrm>
          <a:off x="5943600" y="3962400"/>
          <a:ext cx="152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9"/>
                <a:gridCol w="762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53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6172200" y="4700587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6324600" y="5119687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114717" y="5462587"/>
            <a:ext cx="241976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representada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123 % 7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4</a:t>
            </a:r>
            <a:endParaRPr lang="pt-BR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58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705" y="242888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524000"/>
            <a:ext cx="7990449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abaixo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resolvidas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acordo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69096"/>
              </p:ext>
            </p:extLst>
          </p:nvPr>
        </p:nvGraphicFramePr>
        <p:xfrm>
          <a:off x="609600" y="2565400"/>
          <a:ext cx="320040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   +</a:t>
                      </a:r>
                      <a:r>
                        <a:rPr lang="en-US" sz="16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2   *   3   -   4   /   2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en-US" sz="16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+        6        -   4   /    2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   +        6        -        2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12              -</a:t>
                      </a:r>
                      <a:r>
                        <a:rPr lang="en-US" sz="16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2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371600" y="2565400"/>
            <a:ext cx="9906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743200" y="2932112"/>
            <a:ext cx="1066800" cy="762000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8174" y="3313112"/>
            <a:ext cx="1724025" cy="76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78957"/>
              </p:ext>
            </p:extLst>
          </p:nvPr>
        </p:nvGraphicFramePr>
        <p:xfrm>
          <a:off x="4576249" y="2565400"/>
          <a:ext cx="3729552" cy="148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72955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   *   (5   +   (6   -   2)   +   1)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   *   (5</a:t>
                      </a:r>
                      <a:r>
                        <a:rPr lang="en-US" sz="16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+          4         +  1)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   *                     10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</a:t>
                      </a:r>
                      <a:endParaRPr lang="pt-BR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6127796" y="2565400"/>
            <a:ext cx="1187403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265782" y="2951161"/>
            <a:ext cx="2887618" cy="7429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09600" y="4822824"/>
            <a:ext cx="7990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Sempre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abrir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parênteses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cuide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parênteses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forma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incorreta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modificam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3648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188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Relacionais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524000"/>
            <a:ext cx="79904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da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esquerda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73860"/>
              </p:ext>
            </p:extLst>
          </p:nvPr>
        </p:nvGraphicFramePr>
        <p:xfrm>
          <a:off x="990600" y="2895600"/>
          <a:ext cx="609600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387600"/>
                <a:gridCol w="1676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Operador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Significado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Exemplo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==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Igual</a:t>
                      </a:r>
                      <a:r>
                        <a:rPr lang="en-US" sz="1600" dirty="0" smtClean="0"/>
                        <a:t> a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== b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!=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Diferente</a:t>
                      </a:r>
                      <a:r>
                        <a:rPr lang="en-US" sz="1600" dirty="0" smtClean="0"/>
                        <a:t> 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!= b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Maior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que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&gt; b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Menor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que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&lt; b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&gt;=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Maior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igual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que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&gt;= b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&lt;=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Menor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igual</a:t>
                      </a:r>
                      <a:r>
                        <a:rPr lang="en-US" sz="1600" dirty="0" smtClean="0"/>
                        <a:t> a </a:t>
                      </a:r>
                      <a:r>
                        <a:rPr lang="en-US" sz="1600" dirty="0" err="1" smtClean="0"/>
                        <a:t>que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&lt;= b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7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524000"/>
            <a:ext cx="799044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0)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(0).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usadas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repetição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21942"/>
              </p:ext>
            </p:extLst>
          </p:nvPr>
        </p:nvGraphicFramePr>
        <p:xfrm>
          <a:off x="496326" y="4114800"/>
          <a:ext cx="8266672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1220"/>
                <a:gridCol w="2228712"/>
                <a:gridCol w="2452631"/>
                <a:gridCol w="1424109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Operador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Operação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Lógica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Exemplo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Prioridade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 (</a:t>
                      </a:r>
                      <a:r>
                        <a:rPr lang="en-US" sz="1600" dirty="0" err="1" smtClean="0"/>
                        <a:t>Negação</a:t>
                      </a:r>
                      <a:r>
                        <a:rPr lang="en-US" sz="1600" dirty="0" smtClean="0"/>
                        <a:t>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 </a:t>
                      </a:r>
                      <a:r>
                        <a:rPr lang="en-US" sz="1600" dirty="0" err="1" smtClean="0"/>
                        <a:t>lógica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!(x &gt;= y)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&amp;&amp; / and (e)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op1 &amp;&amp; op2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 &lt; n  &amp;&amp;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&gt; j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|| / or (</a:t>
                      </a:r>
                      <a:r>
                        <a:rPr lang="en-US" sz="1600" dirty="0" err="1" smtClean="0"/>
                        <a:t>ou</a:t>
                      </a:r>
                      <a:r>
                        <a:rPr lang="en-US" sz="1600" dirty="0" smtClean="0"/>
                        <a:t>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op1 || op2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 == 5 || n != 10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71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6326" y="1676400"/>
            <a:ext cx="7990449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operando.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0343"/>
              </p:ext>
            </p:extLst>
          </p:nvPr>
        </p:nvGraphicFramePr>
        <p:xfrm>
          <a:off x="1981200" y="3124200"/>
          <a:ext cx="4389932" cy="127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1220"/>
                <a:gridCol w="222871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Operando a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!a (not a)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(1)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 (1)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0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529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676400"/>
            <a:ext cx="79904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&amp;&amp; (and), ambos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9201"/>
              </p:ext>
            </p:extLst>
          </p:nvPr>
        </p:nvGraphicFramePr>
        <p:xfrm>
          <a:off x="1183542" y="3320028"/>
          <a:ext cx="6842563" cy="215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1220"/>
                <a:gridCol w="2228712"/>
                <a:gridCol w="2452631"/>
              </a:tblGrid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Operandos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&amp;&amp; b (a and b)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 (1)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824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326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676400"/>
            <a:ext cx="79904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|| (or),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dos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sentença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42873"/>
              </p:ext>
            </p:extLst>
          </p:nvPr>
        </p:nvGraphicFramePr>
        <p:xfrm>
          <a:off x="1183542" y="3320028"/>
          <a:ext cx="6842563" cy="215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1220"/>
                <a:gridCol w="2228712"/>
                <a:gridCol w="2452631"/>
              </a:tblGrid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Operandos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 || b (a or b)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 (1)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(1)</a:t>
                      </a:r>
                      <a:endParaRPr lang="pt-B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 (0)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77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Relembrando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752600"/>
            <a:ext cx="79904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Parênteses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Relacionais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&lt; x &lt; 10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existirão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necessário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interligar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Ficariam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(1 &lt; x) and (x &lt; 10).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código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and (&amp;&amp;).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-lo,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or (||).</a:t>
            </a:r>
          </a:p>
        </p:txBody>
      </p:sp>
    </p:spTree>
    <p:extLst>
      <p:ext uri="{BB962C8B-B14F-4D97-AF65-F5344CB8AC3E}">
        <p14:creationId xmlns:p14="http://schemas.microsoft.com/office/powerpoint/2010/main" val="346784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38622"/>
            <a:ext cx="8382000" cy="282877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Aritméticos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relacionais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lógicos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73191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751" y="165295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7751" y="1828800"/>
            <a:ext cx="7990449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produzindo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        +          15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2913459" y="4797624"/>
            <a:ext cx="4572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4356785" y="4797624"/>
            <a:ext cx="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486400" y="4797624"/>
            <a:ext cx="6096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209800" y="540722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889243" y="540573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810000" y="55596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02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676400"/>
            <a:ext cx="799044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possível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matemáticos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+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-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subtração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/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e %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utilizadas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valor,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+ 30 //devolve x + 30.</a:t>
            </a:r>
          </a:p>
          <a:p>
            <a:pPr marL="1200150" lvl="2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55 //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verifica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0.</a:t>
            </a:r>
          </a:p>
          <a:p>
            <a:pPr marL="1200150" lvl="2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10 //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atribuição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atribuído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sentenças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sentenças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realize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tarefa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;),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enquanto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cálculo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Uma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sentença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várias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3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5800" y="1600200"/>
            <a:ext cx="79904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C/C++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atuam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atuam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operando), </a:t>
            </a: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atuam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atuam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conforme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dos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prefixo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antes), </a:t>
            </a: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infixo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interior) e </a:t>
            </a:r>
            <a:r>
              <a:rPr lang="en-US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sufixo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atrás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propriedades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precedência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318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9600" y="1828800"/>
            <a:ext cx="7990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Precedência</a:t>
            </a:r>
            <a:r>
              <a:rPr lang="en-US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outros no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cálculo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ausência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parênteses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(D-E)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atribuição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esquerda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(E-D)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binários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faz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sentido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4730341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751" y="188922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7751" y="1143000"/>
            <a:ext cx="799044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abaixo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resolução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escopo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Aritméticos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decremento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atribuição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atribuição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Relacionais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bits.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indireção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tamanho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vírgula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molde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(“cast”).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dinâmica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4" name="Faixa para cima 3"/>
          <p:cNvSpPr/>
          <p:nvPr/>
        </p:nvSpPr>
        <p:spPr>
          <a:xfrm>
            <a:off x="4925451" y="2971800"/>
            <a:ext cx="3733800" cy="1524000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Serão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vistos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detalhes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vermelho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00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751" y="266114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62000" y="1600200"/>
            <a:ext cx="79904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outras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operando,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alta.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parênteses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máxima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7566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Prioridade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77326"/>
              </p:ext>
            </p:extLst>
          </p:nvPr>
        </p:nvGraphicFramePr>
        <p:xfrm>
          <a:off x="685800" y="1676400"/>
          <a:ext cx="8219052" cy="491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3449"/>
                <a:gridCol w="4572000"/>
                <a:gridCol w="213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Prioridade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Operadores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Associatividade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::   (</a:t>
                      </a:r>
                      <a:r>
                        <a:rPr lang="en-US" sz="1400" dirty="0" err="1" smtClean="0"/>
                        <a:t>Resolução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Escopo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*  -&gt;  (</a:t>
                      </a:r>
                      <a:r>
                        <a:rPr lang="en-US" sz="1400" dirty="0" err="1" smtClean="0"/>
                        <a:t>Direções</a:t>
                      </a:r>
                      <a:r>
                        <a:rPr lang="en-US" sz="1400" dirty="0" smtClean="0"/>
                        <a:t>)  </a:t>
                      </a:r>
                    </a:p>
                    <a:p>
                      <a:r>
                        <a:rPr lang="en-US" sz="1400" dirty="0" smtClean="0"/>
                        <a:t>[]   (</a:t>
                      </a:r>
                      <a:r>
                        <a:rPr lang="en-US" sz="1400" dirty="0" err="1" smtClean="0"/>
                        <a:t>Indexação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Vetorial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() (</a:t>
                      </a:r>
                      <a:r>
                        <a:rPr lang="en-US" sz="1400" dirty="0" err="1" smtClean="0"/>
                        <a:t>Chamada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Funções</a:t>
                      </a:r>
                      <a:r>
                        <a:rPr lang="en-US" sz="1400" dirty="0" smtClean="0"/>
                        <a:t>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++   --   (</a:t>
                      </a:r>
                      <a:r>
                        <a:rPr lang="en-US" sz="1400" dirty="0" err="1" smtClean="0"/>
                        <a:t>Incremento</a:t>
                      </a:r>
                      <a:r>
                        <a:rPr lang="en-US" sz="1400" dirty="0" smtClean="0"/>
                        <a:t> e </a:t>
                      </a:r>
                      <a:r>
                        <a:rPr lang="en-US" sz="1400" dirty="0" err="1" smtClean="0"/>
                        <a:t>Decremento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~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Manipulação</a:t>
                      </a:r>
                      <a:r>
                        <a:rPr lang="en-US" sz="1400" baseline="0" dirty="0" smtClean="0"/>
                        <a:t> de bits)</a:t>
                      </a:r>
                    </a:p>
                    <a:p>
                      <a:r>
                        <a:rPr lang="en-US" sz="1400" baseline="0" dirty="0" smtClean="0"/>
                        <a:t>! (</a:t>
                      </a:r>
                      <a:r>
                        <a:rPr lang="en-US" sz="1400" baseline="0" dirty="0" err="1" smtClean="0"/>
                        <a:t>Lógico</a:t>
                      </a:r>
                      <a:r>
                        <a:rPr lang="en-US" sz="1400" baseline="0" dirty="0" smtClean="0"/>
                        <a:t>)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  +   (</a:t>
                      </a:r>
                      <a:r>
                        <a:rPr lang="en-US" sz="1400" baseline="0" dirty="0" err="1" smtClean="0"/>
                        <a:t>Aritméticos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baseline="0" dirty="0" err="1" smtClean="0"/>
                        <a:t>negativo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positivo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&amp;   *   (</a:t>
                      </a:r>
                      <a:r>
                        <a:rPr lang="en-US" sz="1400" baseline="0" dirty="0" err="1" smtClean="0"/>
                        <a:t>Endereço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r>
                        <a:rPr lang="en-US" sz="1400" baseline="0" dirty="0" err="1" smtClean="0"/>
                        <a:t>sizeof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tamanho</a:t>
                      </a:r>
                      <a:r>
                        <a:rPr lang="en-US" sz="1400" baseline="0" dirty="0" smtClean="0"/>
                        <a:t> de bytes)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D-E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.*   -&gt;*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*   /   %   (</a:t>
                      </a:r>
                      <a:r>
                        <a:rPr lang="en-US" sz="1400" dirty="0" err="1" smtClean="0"/>
                        <a:t>Aritméticos</a:t>
                      </a:r>
                      <a:r>
                        <a:rPr lang="en-US" sz="1400" dirty="0" smtClean="0"/>
                        <a:t>)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baseline="0" dirty="0" smtClean="0"/>
                        <a:t>   -   (</a:t>
                      </a:r>
                      <a:r>
                        <a:rPr lang="en-US" sz="1400" dirty="0" err="1" smtClean="0"/>
                        <a:t>Aritméticos</a:t>
                      </a:r>
                      <a:r>
                        <a:rPr lang="en-US" sz="1400" dirty="0" smtClean="0"/>
                        <a:t>)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&lt;&lt;   &gt;&gt; (</a:t>
                      </a:r>
                      <a:r>
                        <a:rPr lang="en-US" sz="1400" dirty="0" err="1" smtClean="0"/>
                        <a:t>Deslocamento</a:t>
                      </a:r>
                      <a:r>
                        <a:rPr lang="en-US" sz="1400" baseline="0" dirty="0" smtClean="0"/>
                        <a:t> de bits)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   &lt;=   &gt;   &gt;=   (</a:t>
                      </a:r>
                      <a:r>
                        <a:rPr lang="en-US" sz="1400" dirty="0" err="1" smtClean="0"/>
                        <a:t>Relacionais</a:t>
                      </a:r>
                      <a:r>
                        <a:rPr lang="en-US" sz="1400" dirty="0" smtClean="0"/>
                        <a:t>)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==   !=   (</a:t>
                      </a:r>
                      <a:r>
                        <a:rPr lang="en-US" sz="1400" dirty="0" err="1" smtClean="0"/>
                        <a:t>Relacionais</a:t>
                      </a:r>
                      <a:r>
                        <a:rPr lang="en-US" sz="1400" dirty="0" smtClean="0"/>
                        <a:t>)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E-D</a:t>
                      </a:r>
                      <a:endParaRPr lang="pt-BR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412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2922</TotalTime>
  <Words>1439</Words>
  <Application>Microsoft Office PowerPoint</Application>
  <PresentationFormat>Apresentação na tela (4:3)</PresentationFormat>
  <Paragraphs>279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Operadores Aritméticos, relacionais e lógicos</vt:lpstr>
      <vt:lpstr>Operadores e Expressões</vt:lpstr>
      <vt:lpstr>Expressões</vt:lpstr>
      <vt:lpstr>Operadores</vt:lpstr>
      <vt:lpstr>Operadores</vt:lpstr>
      <vt:lpstr>Operadores</vt:lpstr>
      <vt:lpstr>Prioridade de Operadores</vt:lpstr>
      <vt:lpstr>Prioridade de Operadores</vt:lpstr>
      <vt:lpstr>Prioridade de Operadores</vt:lpstr>
      <vt:lpstr>Operadores Aritméticos</vt:lpstr>
      <vt:lpstr>Operadores Aritméticos</vt:lpstr>
      <vt:lpstr>Operadores Aritméticos</vt:lpstr>
      <vt:lpstr>Operadores Relacionais</vt:lpstr>
      <vt:lpstr>Operadores Lógicos</vt:lpstr>
      <vt:lpstr>Operadores Lógicos</vt:lpstr>
      <vt:lpstr>Operadores Lógicos</vt:lpstr>
      <vt:lpstr>Operadores Lógicos</vt:lpstr>
      <vt:lpstr>Relembrando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322</cp:revision>
  <dcterms:created xsi:type="dcterms:W3CDTF">2012-07-23T22:17:33Z</dcterms:created>
  <dcterms:modified xsi:type="dcterms:W3CDTF">2015-03-03T20:17:40Z</dcterms:modified>
</cp:coreProperties>
</file>