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7D1914-6837-47C1-9071-ECEEB681E201}">
  <a:tblStyle styleId="{DC7D1914-6837-47C1-9071-ECEEB681E2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maticS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59fb224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59fb224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59fb224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59fb224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59fb224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59fb224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59fb22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59fb22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59fb224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59fb22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59fb22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59fb22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9fb22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9fb22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59fb224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59fb224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a59fb224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a59fb224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59fb224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59fb224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a59fb224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a59fb224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problema da mochila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Busca Local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de execução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8675"/>
            <a:ext cx="38640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Média de tempo dos arquivos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</a:t>
            </a:r>
            <a:r>
              <a:rPr lang="pt-BR" sz="1400"/>
              <a:t>100: 64 milissegundos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C1000: 3.579 milissegundos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C10000:330.690 milissegundos</a:t>
            </a:r>
            <a:endParaRPr sz="1400"/>
          </a:p>
        </p:txBody>
      </p:sp>
      <p:pic>
        <p:nvPicPr>
          <p:cNvPr id="118" name="Google Shape;118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100" y="292850"/>
            <a:ext cx="4815900" cy="46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4905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amortizada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451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jogado a média dos tempo e a quantidade de itens no R Studio e chegamos </a:t>
            </a:r>
            <a:r>
              <a:rPr lang="pt-BR"/>
              <a:t>na </a:t>
            </a:r>
            <a:r>
              <a:rPr lang="pt-BR"/>
              <a:t>seguinte função de Complexidade Amortizada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F(O) = e^-4.839 + n^1.897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busca local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93850"/>
            <a:ext cx="85206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 Primeiramente existe uma função que lê o arquivo com a quantidade de itens(N), os pesos e valores e tamanho máximo da mochila. Depois disso é gerada uma solução inicial de </a:t>
            </a:r>
            <a:r>
              <a:rPr lang="pt-BR" sz="1400"/>
              <a:t>referência</a:t>
            </a:r>
            <a:r>
              <a:rPr lang="pt-BR" sz="1400"/>
              <a:t> de forma </a:t>
            </a:r>
            <a:r>
              <a:rPr lang="pt-BR" sz="1400"/>
              <a:t>aleatória, que servirá como base para as demais soluções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 Para cada item do arquivo, é selecionado um item e verificado se o mesmo se encontra na solução atual, caso não esteja na solução e a soma de seu peso </a:t>
            </a:r>
            <a:r>
              <a:rPr lang="pt-BR" sz="1400"/>
              <a:t>não</a:t>
            </a:r>
            <a:r>
              <a:rPr lang="pt-BR" sz="1400"/>
              <a:t> ultrapasse o limite da mochila, é inserido na solução, gerando uma nova solução, caso ele esteja na solução, é realizada uma tentativa de troca por um item que ainda não </a:t>
            </a:r>
            <a:r>
              <a:rPr lang="pt-BR" sz="1400"/>
              <a:t>está</a:t>
            </a:r>
            <a:r>
              <a:rPr lang="pt-BR" sz="1400"/>
              <a:t> na solução, caso ocorra a troca, é gerado uma nova solução. Quando </a:t>
            </a:r>
            <a:r>
              <a:rPr lang="pt-BR" sz="1400"/>
              <a:t>terminar</a:t>
            </a:r>
            <a:r>
              <a:rPr lang="pt-BR" sz="1400"/>
              <a:t> de percorrer todos os itens, é escolhido a melhor solução gerada na </a:t>
            </a:r>
            <a:r>
              <a:rPr lang="pt-BR" sz="1400"/>
              <a:t>interação</a:t>
            </a:r>
            <a:r>
              <a:rPr lang="pt-BR" sz="1400"/>
              <a:t> anterior para ser a solução atual, se a melhor solução for igual a antiga(</a:t>
            </a:r>
            <a:r>
              <a:rPr lang="pt-BR" sz="1400"/>
              <a:t>repetida</a:t>
            </a:r>
            <a:r>
              <a:rPr lang="pt-BR" sz="1400"/>
              <a:t>), escolhemos uma solução </a:t>
            </a:r>
            <a:r>
              <a:rPr lang="pt-BR" sz="1400"/>
              <a:t>aleatoriamente para ser a solução atual.</a:t>
            </a:r>
            <a:r>
              <a:rPr lang="pt-BR" sz="1400"/>
              <a:t> A execução termina quando X interações são executadas, quando X repetições acontecem ou quando N*N soluções são geradas.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mochila</a:t>
            </a:r>
            <a:endParaRPr/>
          </a:p>
        </p:txBody>
      </p:sp>
      <p:pic>
        <p:nvPicPr>
          <p:cNvPr descr="Resultado de imagem para problema da mochila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125" y="2717800"/>
            <a:ext cx="27940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da mochila se resume a uma mochila com capacidade de peso </a:t>
            </a:r>
            <a:r>
              <a:rPr lang="pt-BR" u="sng"/>
              <a:t>W</a:t>
            </a:r>
            <a:r>
              <a:rPr lang="pt-BR"/>
              <a:t>, um conjunto de itens I={1,2,...,n}, onde cada item possui um </a:t>
            </a:r>
            <a:r>
              <a:rPr b="1" lang="pt-BR"/>
              <a:t>valor </a:t>
            </a:r>
            <a:r>
              <a:rPr lang="pt-BR"/>
              <a:t>e um </a:t>
            </a:r>
            <a:r>
              <a:rPr b="1" lang="pt-BR"/>
              <a:t>peso. </a:t>
            </a:r>
            <a:r>
              <a:rPr lang="pt-BR"/>
              <a:t>Deve-se determinar quais itens conseguem ser colocados dentro da mochila, maximizando o valor total dos itens sem exceder a capacidade da mochila;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local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532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Busca local são </a:t>
            </a:r>
            <a:r>
              <a:rPr lang="pt-BR"/>
              <a:t>heurísticas</a:t>
            </a:r>
            <a:r>
              <a:rPr lang="pt-BR"/>
              <a:t> que se baseiam numa solução inicial como base, procura-se as soluções</a:t>
            </a:r>
            <a:r>
              <a:rPr lang="pt-BR"/>
              <a:t> </a:t>
            </a:r>
            <a:r>
              <a:rPr lang="pt-BR"/>
              <a:t>“vizinhas</a:t>
            </a:r>
            <a:r>
              <a:rPr lang="pt-BR"/>
              <a:t>” a solução base para tentar encontrar uma melhor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JavaScript para desenvolver o trabalho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Utilizados as </a:t>
            </a:r>
            <a:r>
              <a:rPr lang="pt-BR"/>
              <a:t>instâncias</a:t>
            </a:r>
            <a:r>
              <a:rPr lang="pt-BR"/>
              <a:t> passadas pelo professor como base de itens e tamanho de </a:t>
            </a:r>
            <a:r>
              <a:rPr lang="pt-BR"/>
              <a:t>máximo</a:t>
            </a:r>
            <a:r>
              <a:rPr lang="pt-BR"/>
              <a:t> das mochilas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melhores resultados dos arquivos </a:t>
            </a:r>
            <a:r>
              <a:rPr lang="pt-BR"/>
              <a:t>a100, a1000 e a10000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3225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Foram realizados 3  testes com cada um dos arquivos. Será colocado o peso e o valor total da mochila;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810975" y="18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{DC7D1914-6837-47C1-9071-ECEEB681E201}</a:tableStyleId>
              </a:tblPr>
              <a:tblGrid>
                <a:gridCol w="2197375"/>
                <a:gridCol w="1705175"/>
                <a:gridCol w="1951275"/>
                <a:gridCol w="1951275"/>
              </a:tblGrid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Arquivo/teste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01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02 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03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A100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</a:t>
                      </a:r>
                      <a:r>
                        <a:rPr lang="pt-BR"/>
                        <a:t>(Peso máximo = 1010)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</a:t>
                      </a:r>
                      <a:r>
                        <a:rPr b="1" lang="pt-BR"/>
                        <a:t> 1009</a:t>
                      </a:r>
                      <a:br>
                        <a:rPr b="1" lang="pt-BR"/>
                      </a:br>
                      <a:r>
                        <a:rPr b="1" lang="pt-BR"/>
                        <a:t>V = </a:t>
                      </a:r>
                      <a:r>
                        <a:rPr b="1" lang="pt-BR"/>
                        <a:t>1349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1008</a:t>
                      </a:r>
                      <a:br>
                        <a:rPr b="1" lang="pt-BR"/>
                      </a:br>
                      <a:r>
                        <a:rPr b="1" lang="pt-BR"/>
                        <a:t>V = 1415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1007</a:t>
                      </a:r>
                      <a:br>
                        <a:rPr b="1" lang="pt-BR"/>
                      </a:br>
                      <a:r>
                        <a:rPr b="1" lang="pt-BR"/>
                        <a:t>V = 1547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A1000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(Peso máximo = 10090)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</a:t>
                      </a:r>
                      <a:r>
                        <a:rPr b="1" lang="pt-BR"/>
                        <a:t>10032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 =</a:t>
                      </a:r>
                      <a:r>
                        <a:rPr b="1" lang="pt-BR"/>
                        <a:t>13457</a:t>
                      </a:r>
                      <a:r>
                        <a:rPr b="1" lang="pt-BR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</a:t>
                      </a:r>
                      <a:r>
                        <a:rPr b="1" lang="pt-BR"/>
                        <a:t> 10089</a:t>
                      </a:r>
                      <a:br>
                        <a:rPr b="1" lang="pt-BR"/>
                      </a:br>
                      <a:r>
                        <a:rPr b="1" lang="pt-BR"/>
                        <a:t>V = </a:t>
                      </a:r>
                      <a:r>
                        <a:rPr b="1" lang="pt-BR"/>
                        <a:t>13110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</a:t>
                      </a:r>
                      <a:r>
                        <a:rPr b="1" lang="pt-BR"/>
                        <a:t> 10017</a:t>
                      </a:r>
                      <a:br>
                        <a:rPr b="1" lang="pt-BR"/>
                      </a:br>
                      <a:r>
                        <a:rPr b="1" lang="pt-BR"/>
                        <a:t>V = </a:t>
                      </a:r>
                      <a:r>
                        <a:rPr b="1" lang="pt-BR"/>
                        <a:t>13282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A10000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(Peso máximo = 99234)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99233</a:t>
                      </a:r>
                      <a:br>
                        <a:rPr b="1" lang="pt-BR"/>
                      </a:br>
                      <a:r>
                        <a:rPr b="1" lang="pt-BR"/>
                        <a:t>V = 121343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99233</a:t>
                      </a:r>
                      <a:br>
                        <a:rPr b="1" lang="pt-BR"/>
                      </a:br>
                      <a:r>
                        <a:rPr b="1" lang="pt-BR"/>
                        <a:t>V = 119463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99233</a:t>
                      </a:r>
                      <a:br>
                        <a:rPr b="1" lang="pt-BR"/>
                      </a:br>
                      <a:r>
                        <a:rPr b="1" lang="pt-BR"/>
                        <a:t>V = 118793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de execução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38640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É </a:t>
            </a:r>
            <a:r>
              <a:rPr lang="pt-BR" sz="1400"/>
              <a:t>possível</a:t>
            </a:r>
            <a:r>
              <a:rPr lang="pt-BR" sz="1400"/>
              <a:t> verificar que o arquivo com 10000 itens demora bem mais tempo que as demais.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Média de tempo dos arquivos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A100: 53 milissegundos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A1000: 3.039 milissegundos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A10000:334.488 milissegundos</a:t>
            </a:r>
            <a:endParaRPr sz="1400"/>
          </a:p>
        </p:txBody>
      </p:sp>
      <p:pic>
        <p:nvPicPr>
          <p:cNvPr id="90" name="Google Shape;90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650" y="292849"/>
            <a:ext cx="4968350" cy="47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melhores resultados dos arquivos B100, B1000 e B10000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3225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Foram realizados 3  testes com cada um dos arquivos. Será colocado o peso e o valor total da mochila;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810975" y="18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{DC7D1914-6837-47C1-9071-ECEEB681E201}</a:tableStyleId>
              </a:tblPr>
              <a:tblGrid>
                <a:gridCol w="2197375"/>
                <a:gridCol w="1705175"/>
                <a:gridCol w="1951275"/>
                <a:gridCol w="1951275"/>
              </a:tblGrid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Arquivo/teste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01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02 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03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</a:t>
                      </a:r>
                      <a:r>
                        <a:rPr lang="pt-BR" sz="1800"/>
                        <a:t>100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</a:t>
                      </a:r>
                      <a:r>
                        <a:rPr lang="pt-BR"/>
                        <a:t>(Peso máximo = 995)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993</a:t>
                      </a:r>
                      <a:br>
                        <a:rPr b="1" lang="pt-BR"/>
                      </a:br>
                      <a:r>
                        <a:rPr b="1" lang="pt-BR"/>
                        <a:t>V = </a:t>
                      </a:r>
                      <a:r>
                        <a:rPr b="1" lang="pt-BR"/>
                        <a:t>1931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990</a:t>
                      </a:r>
                      <a:br>
                        <a:rPr b="1" lang="pt-BR"/>
                      </a:br>
                      <a:r>
                        <a:rPr b="1" lang="pt-BR"/>
                        <a:t>V = 2010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994</a:t>
                      </a:r>
                      <a:br>
                        <a:rPr b="1" lang="pt-BR"/>
                      </a:br>
                      <a:r>
                        <a:rPr b="1" lang="pt-BR"/>
                        <a:t>V = 2007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</a:t>
                      </a:r>
                      <a:r>
                        <a:rPr lang="pt-BR" sz="1800"/>
                        <a:t>1000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(Peso máximo = </a:t>
                      </a:r>
                      <a:r>
                        <a:rPr lang="pt-BR"/>
                        <a:t>9679</a:t>
                      </a:r>
                      <a:r>
                        <a:rPr lang="pt-BR"/>
                        <a:t>)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13550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 = 9678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13220</a:t>
                      </a:r>
                      <a:br>
                        <a:rPr b="1" lang="pt-BR"/>
                      </a:br>
                      <a:r>
                        <a:rPr b="1" lang="pt-BR"/>
                        <a:t>V = 9678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9672</a:t>
                      </a:r>
                      <a:br>
                        <a:rPr b="1" lang="pt-BR"/>
                      </a:br>
                      <a:r>
                        <a:rPr b="1" lang="pt-BR"/>
                        <a:t>V = 13409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</a:t>
                      </a:r>
                      <a:r>
                        <a:rPr lang="pt-BR" sz="1800"/>
                        <a:t>10000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(Peso máximo = </a:t>
                      </a:r>
                      <a:r>
                        <a:rPr lang="pt-BR"/>
                        <a:t>99330</a:t>
                      </a:r>
                      <a:r>
                        <a:rPr lang="pt-BR"/>
                        <a:t>)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99329</a:t>
                      </a:r>
                      <a:br>
                        <a:rPr b="1" lang="pt-BR"/>
                      </a:br>
                      <a:r>
                        <a:rPr b="1" lang="pt-BR"/>
                        <a:t>V = 120975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99329</a:t>
                      </a:r>
                      <a:br>
                        <a:rPr b="1" lang="pt-BR"/>
                      </a:br>
                      <a:r>
                        <a:rPr b="1" lang="pt-BR"/>
                        <a:t>V = 120504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99329</a:t>
                      </a:r>
                      <a:br>
                        <a:rPr b="1" lang="pt-BR"/>
                      </a:br>
                      <a:r>
                        <a:rPr b="1" lang="pt-BR"/>
                        <a:t>V = 119810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de execução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38640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Mesma situação com os arquivos “Bs”;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Média de tempo dos arquivos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</a:t>
            </a:r>
            <a:r>
              <a:rPr lang="pt-BR" sz="1400"/>
              <a:t>100: 44 milissegundos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B1000: 3.089 milissegundos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B10000:325.324 milissegundos</a:t>
            </a:r>
            <a:endParaRPr sz="1400"/>
          </a:p>
        </p:txBody>
      </p:sp>
      <p:pic>
        <p:nvPicPr>
          <p:cNvPr id="104" name="Google Shape;104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100" y="238500"/>
            <a:ext cx="4815900" cy="47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melhores resultados dos arquivos C100, C1000 e C10000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3225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Foram realizados 3  testes com cada um dos arquivos. Será colocado o peso e o valor total da mochila;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810975" y="18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{DC7D1914-6837-47C1-9071-ECEEB681E201}</a:tableStyleId>
              </a:tblPr>
              <a:tblGrid>
                <a:gridCol w="2197375"/>
                <a:gridCol w="1705175"/>
                <a:gridCol w="1951275"/>
                <a:gridCol w="1951275"/>
              </a:tblGrid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Arquivo/teste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01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02 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Teste 03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</a:t>
                      </a:r>
                      <a:r>
                        <a:rPr lang="pt-BR" sz="1800"/>
                        <a:t>100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</a:t>
                      </a:r>
                      <a:r>
                        <a:rPr lang="pt-BR"/>
                        <a:t>(Peso máximo = </a:t>
                      </a:r>
                      <a:r>
                        <a:rPr lang="pt-BR"/>
                        <a:t>1069</a:t>
                      </a:r>
                      <a:r>
                        <a:rPr lang="pt-BR"/>
                        <a:t>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=1066</a:t>
                      </a:r>
                      <a:br>
                        <a:rPr b="1" lang="pt-BR"/>
                      </a:br>
                      <a:r>
                        <a:rPr b="1" lang="pt-BR"/>
                        <a:t>V = 1736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1065</a:t>
                      </a:r>
                      <a:br>
                        <a:rPr b="1" lang="pt-BR"/>
                      </a:br>
                      <a:r>
                        <a:rPr b="1" lang="pt-BR"/>
                        <a:t>V = 1740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1033</a:t>
                      </a:r>
                      <a:br>
                        <a:rPr b="1" lang="pt-BR"/>
                      </a:br>
                      <a:r>
                        <a:rPr b="1" lang="pt-BR"/>
                        <a:t>V = 1696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</a:t>
                      </a:r>
                      <a:r>
                        <a:rPr lang="pt-BR" sz="1800"/>
                        <a:t>1000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(Peso máximo = </a:t>
                      </a:r>
                      <a:r>
                        <a:rPr lang="pt-BR"/>
                        <a:t>9995</a:t>
                      </a:r>
                      <a:r>
                        <a:rPr lang="pt-BR"/>
                        <a:t>)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9994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 = 14359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9994</a:t>
                      </a:r>
                      <a:br>
                        <a:rPr b="1" lang="pt-BR"/>
                      </a:br>
                      <a:r>
                        <a:rPr b="1" lang="pt-BR"/>
                        <a:t>V = 14274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9993</a:t>
                      </a:r>
                      <a:br>
                        <a:rPr b="1" lang="pt-BR"/>
                      </a:br>
                      <a:r>
                        <a:rPr b="1" lang="pt-BR"/>
                        <a:t>V = 14130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</a:t>
                      </a:r>
                      <a:r>
                        <a:rPr lang="pt-BR" sz="1800"/>
                        <a:t>10000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(Peso máximo = </a:t>
                      </a:r>
                      <a:r>
                        <a:rPr lang="pt-BR"/>
                        <a:t>99674</a:t>
                      </a:r>
                      <a:r>
                        <a:rPr lang="pt-BR"/>
                        <a:t>)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99673</a:t>
                      </a:r>
                      <a:br>
                        <a:rPr b="1" lang="pt-BR"/>
                      </a:br>
                      <a:r>
                        <a:rPr b="1" lang="pt-BR"/>
                        <a:t>V = 119021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99673</a:t>
                      </a:r>
                      <a:br>
                        <a:rPr b="1" lang="pt-BR"/>
                      </a:br>
                      <a:r>
                        <a:rPr b="1" lang="pt-BR"/>
                        <a:t>V = 118682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W = 99673</a:t>
                      </a:r>
                      <a:br>
                        <a:rPr b="1" lang="pt-BR"/>
                      </a:br>
                      <a:r>
                        <a:rPr b="1" lang="pt-BR"/>
                        <a:t>V = 116579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