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AA4D283-EC4B-435E-B0EB-4073180B3A02}">
  <a:tblStyle styleId="{5AA4D283-EC4B-435E-B0EB-4073180B3A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3cf6cc561_2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3cf6cc561_2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3cf6cc561_2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93cf6cc561_2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3cf6cc561_2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93cf6cc561_2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93cf6cc561_2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93cf6cc561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3cf6cc561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93cf6cc561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Brian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93cf6cc561_1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93cf6cc561_1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93cf6cc561_2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93cf6cc561_2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3cf6cc561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3cf6cc561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3cf6cc561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3cf6cc561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Samson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3e05a25c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93e05a25c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Brian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3cf6cc56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3cf6cc56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3cf6cc561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3cf6cc561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3cf6cc561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3cf6cc561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Samson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4e2193894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94e2193894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Samson/Willy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3cf6cc561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93cf6cc561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311708" y="125107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GNU Radio: gr-radar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1548000" y="3531350"/>
            <a:ext cx="7019100" cy="10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Samson Aggelopoulos, </a:t>
            </a:r>
            <a:r>
              <a:rPr lang="en"/>
              <a:t>Willy Chang, </a:t>
            </a:r>
            <a:r>
              <a:rPr lang="en"/>
              <a:t>Brian Lu, and Matthew Sahara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Transponder Updates</a:t>
            </a:r>
            <a:endParaRPr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3181525" y="3299625"/>
            <a:ext cx="52401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Diode is capacitive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a printed loop to serve as an inductor (printed loop)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 to RLC resonance?</a:t>
            </a:r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 rotWithShape="1">
          <a:blip r:embed="rId3">
            <a:alphaModFix/>
          </a:blip>
          <a:srcRect b="0" l="27046" r="28680" t="0"/>
          <a:stretch/>
        </p:blipFill>
        <p:spPr>
          <a:xfrm>
            <a:off x="412750" y="1600038"/>
            <a:ext cx="1403025" cy="194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54" name="Google Shape;154;p22"/>
          <p:cNvSpPr txBox="1"/>
          <p:nvPr/>
        </p:nvSpPr>
        <p:spPr>
          <a:xfrm>
            <a:off x="7954725" y="4819800"/>
            <a:ext cx="10383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rebloggy.com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4746" y="1211350"/>
            <a:ext cx="4084204" cy="158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4349875" y="2733525"/>
            <a:ext cx="2903400" cy="4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Dipole Transponder Design [2]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Transponder Updates</a:t>
            </a:r>
            <a:endParaRPr/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3181525" y="3242475"/>
            <a:ext cx="52401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Diode is capacitive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a printed loop to serve as an inductor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 to RLC resonance?</a:t>
            </a:r>
            <a:endParaRPr/>
          </a:p>
        </p:txBody>
      </p:sp>
      <p:pic>
        <p:nvPicPr>
          <p:cNvPr id="163" name="Google Shape;163;p23"/>
          <p:cNvPicPr preferRelativeResize="0"/>
          <p:nvPr/>
        </p:nvPicPr>
        <p:blipFill rotWithShape="1">
          <a:blip r:embed="rId3">
            <a:alphaModFix/>
          </a:blip>
          <a:srcRect b="0" l="27046" r="28680" t="0"/>
          <a:stretch/>
        </p:blipFill>
        <p:spPr>
          <a:xfrm>
            <a:off x="412750" y="1600038"/>
            <a:ext cx="1403025" cy="194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3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65" name="Google Shape;165;p23"/>
          <p:cNvSpPr txBox="1"/>
          <p:nvPr/>
        </p:nvSpPr>
        <p:spPr>
          <a:xfrm>
            <a:off x="7954725" y="4819800"/>
            <a:ext cx="10383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rebloggy.com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4301588" y="2705025"/>
            <a:ext cx="3000000" cy="4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Tag Weight Minimization [2]</a:t>
            </a:r>
            <a:endParaRPr sz="1600"/>
          </a:p>
        </p:txBody>
      </p:sp>
      <p:pic>
        <p:nvPicPr>
          <p:cNvPr id="167" name="Google Shape;16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6396" y="1211346"/>
            <a:ext cx="3810375" cy="149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Transponder Updates</a:t>
            </a:r>
            <a:endParaRPr/>
          </a:p>
        </p:txBody>
      </p:sp>
      <p:pic>
        <p:nvPicPr>
          <p:cNvPr id="173" name="Google Shape;173;p24"/>
          <p:cNvPicPr preferRelativeResize="0"/>
          <p:nvPr/>
        </p:nvPicPr>
        <p:blipFill rotWithShape="1">
          <a:blip r:embed="rId3">
            <a:alphaModFix/>
          </a:blip>
          <a:srcRect b="0" l="27046" r="28680" t="0"/>
          <a:stretch/>
        </p:blipFill>
        <p:spPr>
          <a:xfrm>
            <a:off x="412750" y="1600038"/>
            <a:ext cx="1403025" cy="194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4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75" name="Google Shape;175;p24"/>
          <p:cNvSpPr txBox="1"/>
          <p:nvPr/>
        </p:nvSpPr>
        <p:spPr>
          <a:xfrm>
            <a:off x="7954725" y="4819800"/>
            <a:ext cx="10383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rebloggy.com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76" name="Google Shape;176;p24"/>
          <p:cNvGraphicFramePr/>
          <p:nvPr/>
        </p:nvGraphicFramePr>
        <p:xfrm>
          <a:off x="2647950" y="1783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{5AA4D283-EC4B-435E-B0EB-4073180B3A02}</a:tableStyleId>
              </a:tblPr>
              <a:tblGrid>
                <a:gridCol w="1912950"/>
                <a:gridCol w="1912950"/>
                <a:gridCol w="1912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Frequency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λ (wavelength)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λ/2 (dipole length)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 GHz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74.948 mm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37.474 mm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 GHz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16.655 mm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8.328 mm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idx="1" type="body"/>
          </p:nvPr>
        </p:nvSpPr>
        <p:spPr>
          <a:xfrm>
            <a:off x="6778500" y="1357650"/>
            <a:ext cx="20157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/>
              <a:t>V-Dipole</a:t>
            </a:r>
            <a:br>
              <a:rPr b="1" lang="en" sz="2000"/>
            </a:br>
            <a:r>
              <a:rPr lang="en" sz="1400"/>
              <a:t>Lavrenko 2020</a:t>
            </a:r>
            <a:endParaRPr sz="1400"/>
          </a:p>
        </p:txBody>
      </p:sp>
      <p:sp>
        <p:nvSpPr>
          <p:cNvPr id="182" name="Google Shape;182;p25"/>
          <p:cNvSpPr txBox="1"/>
          <p:nvPr>
            <p:ph idx="1" type="body"/>
          </p:nvPr>
        </p:nvSpPr>
        <p:spPr>
          <a:xfrm>
            <a:off x="2410100" y="1357575"/>
            <a:ext cx="2057400" cy="32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/>
              <a:t>J-Pole</a:t>
            </a:r>
            <a:br>
              <a:rPr b="1" lang="en" sz="2000"/>
            </a:br>
            <a:r>
              <a:rPr lang="en" sz="1400"/>
              <a:t>Maggiora 2019</a:t>
            </a:r>
            <a:endParaRPr sz="1400"/>
          </a:p>
        </p:txBody>
      </p:sp>
      <p:sp>
        <p:nvSpPr>
          <p:cNvPr id="183" name="Google Shape;183;p25"/>
          <p:cNvSpPr txBox="1"/>
          <p:nvPr>
            <p:ph idx="1" type="body"/>
          </p:nvPr>
        </p:nvSpPr>
        <p:spPr>
          <a:xfrm>
            <a:off x="4572000" y="1357650"/>
            <a:ext cx="2206500" cy="32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/>
              <a:t>Bowtie</a:t>
            </a:r>
            <a:br>
              <a:rPr b="1" lang="en" sz="2000"/>
            </a:br>
            <a:r>
              <a:rPr lang="en" sz="1400"/>
              <a:t>Kiriazi 2007</a:t>
            </a:r>
            <a:endParaRPr sz="1400"/>
          </a:p>
        </p:txBody>
      </p:sp>
      <p:pic>
        <p:nvPicPr>
          <p:cNvPr descr="mine beetle trans transparent rhino beetle bitoru •" id="184" name="Google Shape;184;p25"/>
          <p:cNvPicPr preferRelativeResize="0"/>
          <p:nvPr/>
        </p:nvPicPr>
        <p:blipFill rotWithShape="1">
          <a:blip r:embed="rId3">
            <a:alphaModFix/>
          </a:blip>
          <a:srcRect b="0" l="0" r="26215" t="0"/>
          <a:stretch/>
        </p:blipFill>
        <p:spPr>
          <a:xfrm flipH="1" rot="1347">
            <a:off x="2339214" y="2900774"/>
            <a:ext cx="1713109" cy="1714102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mine beetle trans transparent rhino beetle bitoru •" id="185" name="Google Shape;185;p25"/>
          <p:cNvPicPr preferRelativeResize="0"/>
          <p:nvPr/>
        </p:nvPicPr>
        <p:blipFill rotWithShape="1">
          <a:blip r:embed="rId3">
            <a:alphaModFix/>
          </a:blip>
          <a:srcRect b="0" l="0" r="26215" t="0"/>
          <a:stretch/>
        </p:blipFill>
        <p:spPr>
          <a:xfrm flipH="1" rot="1354">
            <a:off x="4467558" y="2900786"/>
            <a:ext cx="1676034" cy="1682803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6" name="Google Shape;186;p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Transponder </a:t>
            </a:r>
            <a:r>
              <a:rPr lang="en"/>
              <a:t>Designs</a:t>
            </a:r>
            <a:endParaRPr/>
          </a:p>
        </p:txBody>
      </p:sp>
      <p:pic>
        <p:nvPicPr>
          <p:cNvPr id="187" name="Google Shape;187;p25"/>
          <p:cNvPicPr preferRelativeResize="0"/>
          <p:nvPr/>
        </p:nvPicPr>
        <p:blipFill rotWithShape="1">
          <a:blip r:embed="rId4">
            <a:alphaModFix/>
          </a:blip>
          <a:srcRect b="0" l="27046" r="28680" t="0"/>
          <a:stretch/>
        </p:blipFill>
        <p:spPr>
          <a:xfrm>
            <a:off x="412750" y="1600038"/>
            <a:ext cx="1403025" cy="1943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p25"/>
          <p:cNvCxnSpPr/>
          <p:nvPr/>
        </p:nvCxnSpPr>
        <p:spPr>
          <a:xfrm>
            <a:off x="4283075" y="1406525"/>
            <a:ext cx="0" cy="319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5"/>
          <p:cNvCxnSpPr/>
          <p:nvPr/>
        </p:nvCxnSpPr>
        <p:spPr>
          <a:xfrm>
            <a:off x="6388100" y="1387475"/>
            <a:ext cx="0" cy="321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0" name="Google Shape;190;p25"/>
          <p:cNvGrpSpPr/>
          <p:nvPr/>
        </p:nvGrpSpPr>
        <p:grpSpPr>
          <a:xfrm flipH="1" rot="-2802002">
            <a:off x="3323141" y="3192085"/>
            <a:ext cx="577376" cy="613116"/>
            <a:chOff x="8164573" y="1533265"/>
            <a:chExt cx="432570" cy="430977"/>
          </a:xfrm>
        </p:grpSpPr>
        <p:cxnSp>
          <p:nvCxnSpPr>
            <p:cNvPr id="191" name="Google Shape;191;p25"/>
            <p:cNvCxnSpPr/>
            <p:nvPr/>
          </p:nvCxnSpPr>
          <p:spPr>
            <a:xfrm flipH="1" rot="10477363">
              <a:off x="8171156" y="1762200"/>
              <a:ext cx="348936" cy="185982"/>
            </a:xfrm>
            <a:prstGeom prst="straightConnector1">
              <a:avLst/>
            </a:prstGeom>
            <a:noFill/>
            <a:ln cap="flat" cmpd="sng" w="38100">
              <a:solidFill>
                <a:srgbClr val="FF99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2" name="Google Shape;192;p25"/>
            <p:cNvSpPr/>
            <p:nvPr/>
          </p:nvSpPr>
          <p:spPr>
            <a:xfrm rot="3605451">
              <a:off x="8366944" y="1560938"/>
              <a:ext cx="181699" cy="224254"/>
            </a:xfrm>
            <a:prstGeom prst="arc">
              <a:avLst>
                <a:gd fmla="val 10690438" name="adj1"/>
                <a:gd fmla="val 212589" name="adj2"/>
              </a:avLst>
            </a:prstGeom>
            <a:noFill/>
            <a:ln cap="flat" cmpd="sng" w="3810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3" name="Google Shape;193;p25"/>
            <p:cNvCxnSpPr>
              <a:stCxn id="192" idx="0"/>
            </p:cNvCxnSpPr>
            <p:nvPr/>
          </p:nvCxnSpPr>
          <p:spPr>
            <a:xfrm rot="8206445">
              <a:off x="8320961" y="1615183"/>
              <a:ext cx="95930" cy="16347"/>
            </a:xfrm>
            <a:prstGeom prst="straightConnector1">
              <a:avLst/>
            </a:prstGeom>
            <a:noFill/>
            <a:ln cap="flat" cmpd="sng" w="38100">
              <a:solidFill>
                <a:srgbClr val="FF99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4" name="Google Shape;194;p25"/>
            <p:cNvSpPr/>
            <p:nvPr/>
          </p:nvSpPr>
          <p:spPr>
            <a:xfrm rot="3599705">
              <a:off x="8428678" y="1670640"/>
              <a:ext cx="49193" cy="23883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5" name="Google Shape;195;p25"/>
            <p:cNvCxnSpPr>
              <a:endCxn id="194" idx="1"/>
            </p:cNvCxnSpPr>
            <p:nvPr/>
          </p:nvCxnSpPr>
          <p:spPr>
            <a:xfrm flipH="1" rot="-2604532">
              <a:off x="8419535" y="1611351"/>
              <a:ext cx="15279" cy="5306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" name="Google Shape;196;p25"/>
            <p:cNvCxnSpPr>
              <a:stCxn id="194" idx="3"/>
            </p:cNvCxnSpPr>
            <p:nvPr/>
          </p:nvCxnSpPr>
          <p:spPr>
            <a:xfrm flipH="1" rot="-2604532">
              <a:off x="8469785" y="1701605"/>
              <a:ext cx="15279" cy="47753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descr="mine beetle trans transparent rhino beetle bitoru •" id="197" name="Google Shape;197;p25"/>
          <p:cNvPicPr preferRelativeResize="0"/>
          <p:nvPr/>
        </p:nvPicPr>
        <p:blipFill rotWithShape="1">
          <a:blip r:embed="rId3">
            <a:alphaModFix/>
          </a:blip>
          <a:srcRect b="0" l="0" r="26215" t="0"/>
          <a:stretch/>
        </p:blipFill>
        <p:spPr>
          <a:xfrm flipH="1" rot="1286">
            <a:off x="6811270" y="2900710"/>
            <a:ext cx="1764935" cy="1682954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198" name="Google Shape;198;p25"/>
          <p:cNvGrpSpPr/>
          <p:nvPr/>
        </p:nvGrpSpPr>
        <p:grpSpPr>
          <a:xfrm rot="1622193">
            <a:off x="5112215" y="3317576"/>
            <a:ext cx="299655" cy="399815"/>
            <a:chOff x="5298000" y="3155753"/>
            <a:chExt cx="243974" cy="316898"/>
          </a:xfrm>
        </p:grpSpPr>
        <p:sp>
          <p:nvSpPr>
            <p:cNvPr id="199" name="Google Shape;199;p25"/>
            <p:cNvSpPr/>
            <p:nvPr/>
          </p:nvSpPr>
          <p:spPr>
            <a:xfrm rot="9168112">
              <a:off x="5323687" y="3175660"/>
              <a:ext cx="121426" cy="141686"/>
            </a:xfrm>
            <a:prstGeom prst="triangle">
              <a:avLst>
                <a:gd fmla="val 50000" name="adj"/>
              </a:avLst>
            </a:prstGeom>
            <a:solidFill>
              <a:srgbClr val="FF99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5"/>
            <p:cNvSpPr/>
            <p:nvPr/>
          </p:nvSpPr>
          <p:spPr>
            <a:xfrm rot="-1650877">
              <a:off x="5394707" y="3310903"/>
              <a:ext cx="121435" cy="141696"/>
            </a:xfrm>
            <a:prstGeom prst="triangle">
              <a:avLst>
                <a:gd fmla="val 50000" name="adj"/>
              </a:avLst>
            </a:prstGeom>
            <a:solidFill>
              <a:srgbClr val="FF99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5"/>
            <p:cNvSpPr/>
            <p:nvPr/>
          </p:nvSpPr>
          <p:spPr>
            <a:xfrm rot="3627673">
              <a:off x="5389623" y="3296078"/>
              <a:ext cx="62067" cy="38142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" name="Google Shape;202;p25"/>
          <p:cNvGrpSpPr/>
          <p:nvPr/>
        </p:nvGrpSpPr>
        <p:grpSpPr>
          <a:xfrm>
            <a:off x="7433050" y="3256875"/>
            <a:ext cx="354674" cy="439525"/>
            <a:chOff x="7433050" y="2952075"/>
            <a:chExt cx="354674" cy="439525"/>
          </a:xfrm>
        </p:grpSpPr>
        <p:sp>
          <p:nvSpPr>
            <p:cNvPr id="203" name="Google Shape;203;p25"/>
            <p:cNvSpPr/>
            <p:nvPr/>
          </p:nvSpPr>
          <p:spPr>
            <a:xfrm rot="-3820">
              <a:off x="7517724" y="3062226"/>
              <a:ext cx="270000" cy="2433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5"/>
            <p:cNvSpPr/>
            <p:nvPr/>
          </p:nvSpPr>
          <p:spPr>
            <a:xfrm rot="5374055">
              <a:off x="7589439" y="3160773"/>
              <a:ext cx="79502" cy="46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5" name="Google Shape;205;p25"/>
            <p:cNvCxnSpPr>
              <a:stCxn id="204" idx="1"/>
              <a:endCxn id="204" idx="3"/>
            </p:cNvCxnSpPr>
            <p:nvPr/>
          </p:nvCxnSpPr>
          <p:spPr>
            <a:xfrm flipH="1" rot="-5400000">
              <a:off x="7589440" y="3183573"/>
              <a:ext cx="79500" cy="600"/>
            </a:xfrm>
            <a:prstGeom prst="bentConnector5">
              <a:avLst>
                <a:gd fmla="val -45532" name="adj1"/>
                <a:gd fmla="val 17768271" name="adj2"/>
                <a:gd fmla="val 159657" name="adj3"/>
              </a:avLst>
            </a:prstGeom>
            <a:noFill/>
            <a:ln cap="flat" cmpd="sng" w="19050">
              <a:solidFill>
                <a:srgbClr val="FF99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" name="Google Shape;206;p25"/>
            <p:cNvCxnSpPr/>
            <p:nvPr/>
          </p:nvCxnSpPr>
          <p:spPr>
            <a:xfrm rot="10800000">
              <a:off x="7543100" y="3127875"/>
              <a:ext cx="85800" cy="0"/>
            </a:xfrm>
            <a:prstGeom prst="straightConnector1">
              <a:avLst/>
            </a:prstGeom>
            <a:noFill/>
            <a:ln cap="flat" cmpd="sng" w="19050">
              <a:solidFill>
                <a:srgbClr val="FF99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" name="Google Shape;207;p25"/>
            <p:cNvCxnSpPr/>
            <p:nvPr/>
          </p:nvCxnSpPr>
          <p:spPr>
            <a:xfrm rot="10800000">
              <a:off x="7543100" y="3238600"/>
              <a:ext cx="85800" cy="0"/>
            </a:xfrm>
            <a:prstGeom prst="straightConnector1">
              <a:avLst/>
            </a:prstGeom>
            <a:noFill/>
            <a:ln cap="flat" cmpd="sng" w="19050">
              <a:solidFill>
                <a:srgbClr val="FF99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" name="Google Shape;208;p25"/>
            <p:cNvCxnSpPr/>
            <p:nvPr/>
          </p:nvCxnSpPr>
          <p:spPr>
            <a:xfrm rot="10800000">
              <a:off x="7467575" y="2952075"/>
              <a:ext cx="81000" cy="174900"/>
            </a:xfrm>
            <a:prstGeom prst="straightConnector1">
              <a:avLst/>
            </a:prstGeom>
            <a:noFill/>
            <a:ln cap="flat" cmpd="sng" w="19050">
              <a:solidFill>
                <a:srgbClr val="FF99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" name="Google Shape;209;p25"/>
            <p:cNvCxnSpPr/>
            <p:nvPr/>
          </p:nvCxnSpPr>
          <p:spPr>
            <a:xfrm flipH="1" rot="10800000">
              <a:off x="7433050" y="3235600"/>
              <a:ext cx="118500" cy="156000"/>
            </a:xfrm>
            <a:prstGeom prst="straightConnector1">
              <a:avLst/>
            </a:prstGeom>
            <a:noFill/>
            <a:ln cap="flat" cmpd="sng" w="19050">
              <a:solidFill>
                <a:srgbClr val="FF99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0" name="Google Shape;210;p25"/>
          <p:cNvGrpSpPr/>
          <p:nvPr/>
        </p:nvGrpSpPr>
        <p:grpSpPr>
          <a:xfrm rot="-3841812">
            <a:off x="4800305" y="2000522"/>
            <a:ext cx="744629" cy="860470"/>
            <a:chOff x="5298000" y="3155753"/>
            <a:chExt cx="243974" cy="316898"/>
          </a:xfrm>
        </p:grpSpPr>
        <p:sp>
          <p:nvSpPr>
            <p:cNvPr id="211" name="Google Shape;211;p25"/>
            <p:cNvSpPr/>
            <p:nvPr/>
          </p:nvSpPr>
          <p:spPr>
            <a:xfrm rot="9168112">
              <a:off x="5323687" y="3175660"/>
              <a:ext cx="121426" cy="141686"/>
            </a:xfrm>
            <a:prstGeom prst="triangle">
              <a:avLst>
                <a:gd fmla="val 50000" name="adj"/>
              </a:avLst>
            </a:prstGeom>
            <a:solidFill>
              <a:srgbClr val="FF99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5"/>
            <p:cNvSpPr/>
            <p:nvPr/>
          </p:nvSpPr>
          <p:spPr>
            <a:xfrm rot="-1650877">
              <a:off x="5394707" y="3310903"/>
              <a:ext cx="121435" cy="141696"/>
            </a:xfrm>
            <a:prstGeom prst="triangle">
              <a:avLst>
                <a:gd fmla="val 50000" name="adj"/>
              </a:avLst>
            </a:prstGeom>
            <a:solidFill>
              <a:srgbClr val="FF99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5"/>
            <p:cNvSpPr/>
            <p:nvPr/>
          </p:nvSpPr>
          <p:spPr>
            <a:xfrm rot="3627673">
              <a:off x="5389623" y="3296078"/>
              <a:ext cx="62067" cy="38142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" name="Google Shape;214;p25"/>
          <p:cNvGrpSpPr/>
          <p:nvPr/>
        </p:nvGrpSpPr>
        <p:grpSpPr>
          <a:xfrm flipH="1" rot="-1607958">
            <a:off x="2722398" y="2022571"/>
            <a:ext cx="804377" cy="816356"/>
            <a:chOff x="8164573" y="1533265"/>
            <a:chExt cx="432570" cy="430977"/>
          </a:xfrm>
        </p:grpSpPr>
        <p:cxnSp>
          <p:nvCxnSpPr>
            <p:cNvPr id="215" name="Google Shape;215;p25"/>
            <p:cNvCxnSpPr/>
            <p:nvPr/>
          </p:nvCxnSpPr>
          <p:spPr>
            <a:xfrm flipH="1" rot="10477363">
              <a:off x="8171156" y="1762200"/>
              <a:ext cx="348936" cy="185982"/>
            </a:xfrm>
            <a:prstGeom prst="straightConnector1">
              <a:avLst/>
            </a:prstGeom>
            <a:noFill/>
            <a:ln cap="flat" cmpd="sng" w="38100">
              <a:solidFill>
                <a:srgbClr val="FF99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6" name="Google Shape;216;p25"/>
            <p:cNvSpPr/>
            <p:nvPr/>
          </p:nvSpPr>
          <p:spPr>
            <a:xfrm rot="3605451">
              <a:off x="8366944" y="1560938"/>
              <a:ext cx="181699" cy="224254"/>
            </a:xfrm>
            <a:prstGeom prst="arc">
              <a:avLst>
                <a:gd fmla="val 10690438" name="adj1"/>
                <a:gd fmla="val 212589" name="adj2"/>
              </a:avLst>
            </a:prstGeom>
            <a:noFill/>
            <a:ln cap="flat" cmpd="sng" w="3810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7" name="Google Shape;217;p25"/>
            <p:cNvCxnSpPr>
              <a:stCxn id="216" idx="0"/>
            </p:cNvCxnSpPr>
            <p:nvPr/>
          </p:nvCxnSpPr>
          <p:spPr>
            <a:xfrm flipH="1" rot="-1536929">
              <a:off x="8320380" y="1616423"/>
              <a:ext cx="97148" cy="13829"/>
            </a:xfrm>
            <a:prstGeom prst="straightConnector1">
              <a:avLst/>
            </a:prstGeom>
            <a:noFill/>
            <a:ln cap="flat" cmpd="sng" w="38100">
              <a:solidFill>
                <a:srgbClr val="FF99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8" name="Google Shape;218;p25"/>
            <p:cNvSpPr/>
            <p:nvPr/>
          </p:nvSpPr>
          <p:spPr>
            <a:xfrm rot="3599705">
              <a:off x="8428678" y="1670640"/>
              <a:ext cx="49193" cy="23883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9" name="Google Shape;219;p25"/>
            <p:cNvCxnSpPr>
              <a:endCxn id="218" idx="1"/>
            </p:cNvCxnSpPr>
            <p:nvPr/>
          </p:nvCxnSpPr>
          <p:spPr>
            <a:xfrm rot="-1593903">
              <a:off x="8424306" y="1610817"/>
              <a:ext cx="6037" cy="54128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" name="Google Shape;220;p25"/>
            <p:cNvCxnSpPr>
              <a:stCxn id="218" idx="3"/>
            </p:cNvCxnSpPr>
            <p:nvPr/>
          </p:nvCxnSpPr>
          <p:spPr>
            <a:xfrm rot="-1486508">
              <a:off x="8475277" y="1700900"/>
              <a:ext cx="4295" cy="49163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1" name="Google Shape;221;p25"/>
          <p:cNvSpPr/>
          <p:nvPr/>
        </p:nvSpPr>
        <p:spPr>
          <a:xfrm rot="-3458">
            <a:off x="7599049" y="2270741"/>
            <a:ext cx="459297" cy="374731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5"/>
          <p:cNvSpPr/>
          <p:nvPr/>
        </p:nvSpPr>
        <p:spPr>
          <a:xfrm rot="5371345">
            <a:off x="7727439" y="2418806"/>
            <a:ext cx="122450" cy="78591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3" name="Google Shape;223;p25"/>
          <p:cNvCxnSpPr>
            <a:stCxn id="222" idx="1"/>
            <a:endCxn id="222" idx="3"/>
          </p:cNvCxnSpPr>
          <p:nvPr/>
        </p:nvCxnSpPr>
        <p:spPr>
          <a:xfrm flipH="1" rot="-5400000">
            <a:off x="7727403" y="2457628"/>
            <a:ext cx="122400" cy="900"/>
          </a:xfrm>
          <a:prstGeom prst="bentConnector5">
            <a:avLst>
              <a:gd fmla="val -64647" name="adj1"/>
              <a:gd fmla="val 19687912" name="adj2"/>
              <a:gd fmla="val 159086" name="adj3"/>
            </a:avLst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25"/>
          <p:cNvCxnSpPr/>
          <p:nvPr/>
        </p:nvCxnSpPr>
        <p:spPr>
          <a:xfrm rot="10800000">
            <a:off x="7642215" y="2371854"/>
            <a:ext cx="145954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25"/>
          <p:cNvCxnSpPr/>
          <p:nvPr/>
        </p:nvCxnSpPr>
        <p:spPr>
          <a:xfrm rot="10800000">
            <a:off x="7642215" y="2542393"/>
            <a:ext cx="145954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25"/>
          <p:cNvCxnSpPr/>
          <p:nvPr/>
        </p:nvCxnSpPr>
        <p:spPr>
          <a:xfrm rot="10800000">
            <a:off x="7513740" y="2101087"/>
            <a:ext cx="137789" cy="269381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25"/>
          <p:cNvCxnSpPr/>
          <p:nvPr/>
        </p:nvCxnSpPr>
        <p:spPr>
          <a:xfrm flipH="1" rot="10800000">
            <a:off x="7465225" y="2537800"/>
            <a:ext cx="191400" cy="2181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Amplifier Update</a:t>
            </a:r>
            <a:endParaRPr/>
          </a:p>
        </p:txBody>
      </p:sp>
      <p:sp>
        <p:nvSpPr>
          <p:cNvPr id="233" name="Google Shape;233;p2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Amplifier Use</a:t>
            </a:r>
            <a:r>
              <a:rPr lang="en">
                <a:solidFill>
                  <a:srgbClr val="000000"/>
                </a:solidFill>
              </a:rPr>
              <a:t>d in 2019 Paper “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BPMC928109-1000”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GaN X Band Amplifier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Peak output of 1kW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60dB Gain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28Vdc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234" name="Google Shape;234;p26"/>
          <p:cNvPicPr preferRelativeResize="0"/>
          <p:nvPr/>
        </p:nvPicPr>
        <p:blipFill rotWithShape="1">
          <a:blip r:embed="rId3">
            <a:alphaModFix/>
          </a:blip>
          <a:srcRect b="0" l="27046" r="28680" t="0"/>
          <a:stretch/>
        </p:blipFill>
        <p:spPr>
          <a:xfrm>
            <a:off x="412750" y="1600038"/>
            <a:ext cx="1403025" cy="19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4350" y="2053963"/>
            <a:ext cx="2857500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Amplifier Update Cont.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Prospective</a:t>
            </a:r>
            <a:r>
              <a:rPr lang="en">
                <a:solidFill>
                  <a:srgbClr val="000000"/>
                </a:solidFill>
              </a:rPr>
              <a:t> options “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AGN/100-4855”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GaN Amplifier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Peak power of up to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1kW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CW output power of 63W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55dB Gain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30Vdc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242" name="Google Shape;242;p27"/>
          <p:cNvPicPr preferRelativeResize="0"/>
          <p:nvPr/>
        </p:nvPicPr>
        <p:blipFill rotWithShape="1">
          <a:blip r:embed="rId3">
            <a:alphaModFix/>
          </a:blip>
          <a:srcRect b="0" l="27046" r="28680" t="0"/>
          <a:stretch/>
        </p:blipFill>
        <p:spPr>
          <a:xfrm>
            <a:off x="412750" y="1600038"/>
            <a:ext cx="1403025" cy="19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5700" y="1953975"/>
            <a:ext cx="2286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49" name="Google Shape;249;p28"/>
          <p:cNvSpPr txBox="1"/>
          <p:nvPr>
            <p:ph idx="1" type="body"/>
          </p:nvPr>
        </p:nvSpPr>
        <p:spPr>
          <a:xfrm>
            <a:off x="2014550" y="1519575"/>
            <a:ext cx="6907200" cy="23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[1]	J. Kiriazi </a:t>
            </a:r>
            <a:r>
              <a:rPr i="1" lang="en" sz="1600"/>
              <a:t>et al.</a:t>
            </a:r>
            <a:r>
              <a:rPr lang="en" sz="1600"/>
              <a:t>, “</a:t>
            </a:r>
            <a:r>
              <a:rPr lang="en" sz="1600"/>
              <a:t>Low Profile Harmonic Radar Transponder for Tracking </a:t>
            </a:r>
            <a:br>
              <a:rPr lang="en" sz="1600"/>
            </a:br>
            <a:r>
              <a:rPr lang="en" sz="1600"/>
              <a:t>	Small Endangered Species” in </a:t>
            </a:r>
            <a:r>
              <a:rPr i="1" lang="en" sz="1600"/>
              <a:t>IEEE EMBS, </a:t>
            </a:r>
            <a:r>
              <a:rPr lang="en" sz="1600"/>
              <a:t>August 2007. [Online]. </a:t>
            </a:r>
            <a:br>
              <a:rPr lang="en" sz="1600"/>
            </a:br>
            <a:r>
              <a:rPr lang="en" sz="1600"/>
              <a:t>	Available: https://ieeexplore.ieee.org/document/4352795.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[2]	A. Lavrenko </a:t>
            </a:r>
            <a:r>
              <a:rPr i="1" lang="en" sz="1600"/>
              <a:t>et al.</a:t>
            </a:r>
            <a:r>
              <a:rPr lang="en" sz="1600"/>
              <a:t>, “Design and Evaluation of a Compact Harmonic </a:t>
            </a:r>
            <a:br>
              <a:rPr lang="en" sz="1600"/>
            </a:br>
            <a:r>
              <a:rPr lang="en" sz="1600"/>
              <a:t>	Transponder for Insect Tracking” in </a:t>
            </a:r>
            <a:r>
              <a:rPr i="1" lang="en" sz="1600"/>
              <a:t>IEEE Microwave and Wireless </a:t>
            </a:r>
            <a:br>
              <a:rPr i="1" lang="en" sz="1600"/>
            </a:br>
            <a:r>
              <a:rPr i="1" lang="en" sz="1600"/>
              <a:t>	Components Letters</a:t>
            </a:r>
            <a:r>
              <a:rPr lang="en" sz="1600"/>
              <a:t>, vol. 30, no. 4, April 2020. [Online]. Available: </a:t>
            </a:r>
            <a:br>
              <a:rPr lang="en" sz="1600"/>
            </a:br>
            <a:r>
              <a:rPr lang="en" sz="1600"/>
              <a:t>	https://ieeexplore.ieee.org/document/900694</a:t>
            </a:r>
            <a:r>
              <a:rPr lang="en" sz="1600"/>
              <a:t>3</a:t>
            </a:r>
            <a:endParaRPr sz="1600"/>
          </a:p>
        </p:txBody>
      </p:sp>
      <p:pic>
        <p:nvPicPr>
          <p:cNvPr id="250" name="Google Shape;250;p28"/>
          <p:cNvPicPr preferRelativeResize="0"/>
          <p:nvPr/>
        </p:nvPicPr>
        <p:blipFill rotWithShape="1">
          <a:blip r:embed="rId3">
            <a:alphaModFix/>
          </a:blip>
          <a:srcRect b="0" l="27046" r="28680" t="0"/>
          <a:stretch/>
        </p:blipFill>
        <p:spPr>
          <a:xfrm>
            <a:off x="412750" y="1600038"/>
            <a:ext cx="1403025" cy="19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Harmonic Radar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GNU Radio/gr-radar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GNU Radio Set-Up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Integration with CRB Harmonic Radar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CW Dual Radar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Transponder Overview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Power Amplifier Update</a:t>
            </a:r>
            <a:endParaRPr/>
          </a:p>
        </p:txBody>
      </p:sp>
      <p:pic>
        <p:nvPicPr>
          <p:cNvPr id="80" name="Google Shape;80;p14"/>
          <p:cNvPicPr preferRelativeResize="0"/>
          <p:nvPr/>
        </p:nvPicPr>
        <p:blipFill rotWithShape="1">
          <a:blip r:embed="rId3">
            <a:alphaModFix/>
          </a:blip>
          <a:srcRect b="0" l="27046" r="28680" t="0"/>
          <a:stretch/>
        </p:blipFill>
        <p:spPr>
          <a:xfrm>
            <a:off x="412750" y="1600038"/>
            <a:ext cx="1403025" cy="19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Harmonic Radar </a:t>
            </a:r>
            <a:endParaRPr/>
          </a:p>
        </p:txBody>
      </p:sp>
      <p:pic>
        <p:nvPicPr>
          <p:cNvPr id="86" name="Google Shape;86;p15"/>
          <p:cNvPicPr preferRelativeResize="0"/>
          <p:nvPr/>
        </p:nvPicPr>
        <p:blipFill rotWithShape="1">
          <a:blip r:embed="rId3">
            <a:alphaModFix/>
          </a:blip>
          <a:srcRect b="0" l="5072" r="5457" t="0"/>
          <a:stretch/>
        </p:blipFill>
        <p:spPr>
          <a:xfrm>
            <a:off x="1815775" y="1771488"/>
            <a:ext cx="3694501" cy="186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 rotWithShape="1">
          <a:blip r:embed="rId4">
            <a:alphaModFix/>
          </a:blip>
          <a:srcRect b="0" l="4406" r="3984" t="0"/>
          <a:stretch/>
        </p:blipFill>
        <p:spPr>
          <a:xfrm>
            <a:off x="5439125" y="1543625"/>
            <a:ext cx="3547574" cy="2322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 rotWithShape="1">
          <a:blip r:embed="rId5">
            <a:alphaModFix/>
          </a:blip>
          <a:srcRect b="0" l="27046" r="28680" t="0"/>
          <a:stretch/>
        </p:blipFill>
        <p:spPr>
          <a:xfrm>
            <a:off x="412750" y="1600038"/>
            <a:ext cx="1403025" cy="19434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/>
        </p:nvSpPr>
        <p:spPr>
          <a:xfrm>
            <a:off x="3697300" y="4281500"/>
            <a:ext cx="39147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Standard Harmonic Radar System Overview  [1]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GNU Radio</a:t>
            </a:r>
            <a:endParaRPr/>
          </a:p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An open source, and free software radio toolkit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Capable of acting as a simulation </a:t>
            </a:r>
            <a:r>
              <a:rPr lang="en" sz="1600"/>
              <a:t>environment</a:t>
            </a:r>
            <a:r>
              <a:rPr lang="en" sz="1600"/>
              <a:t> or as a software defined radio with RF </a:t>
            </a:r>
            <a:r>
              <a:rPr lang="en" sz="1600"/>
              <a:t>components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Software defined radio is a platform for signal processing using physical RF components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Best suited for us as we can reuse hardware for different applications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GNU Radio can also be described as a block programming interface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Signal processing and other elements are represented as blocks in the GUI, which you drag and connect to other blocks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GNU Radio is only a platform for software defined radios, which comes with limited functionality, but it is open source</a:t>
            </a:r>
            <a:endParaRPr sz="1600"/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3">
            <a:alphaModFix/>
          </a:blip>
          <a:srcRect b="0" l="27046" r="28680" t="0"/>
          <a:stretch/>
        </p:blipFill>
        <p:spPr>
          <a:xfrm>
            <a:off x="412750" y="1600038"/>
            <a:ext cx="1403025" cy="19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 Radar</a:t>
            </a:r>
            <a:endParaRPr/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 Radar is a third party contribution to GNU Radio with support for additional radar functionality including: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Templates for CW, FSK, and Dual CW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GR Radar utilizes a single or dual USRP from Ettus with their UHD </a:t>
            </a:r>
            <a:endParaRPr/>
          </a:p>
        </p:txBody>
      </p:sp>
      <p:pic>
        <p:nvPicPr>
          <p:cNvPr id="103" name="Google Shape;103;p17"/>
          <p:cNvPicPr preferRelativeResize="0"/>
          <p:nvPr/>
        </p:nvPicPr>
        <p:blipFill rotWithShape="1">
          <a:blip r:embed="rId3">
            <a:alphaModFix/>
          </a:blip>
          <a:srcRect b="0" l="27046" r="28680" t="0"/>
          <a:stretch/>
        </p:blipFill>
        <p:spPr>
          <a:xfrm>
            <a:off x="412750" y="1600038"/>
            <a:ext cx="1403025" cy="19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(Set Up)</a:t>
            </a:r>
            <a:endParaRPr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Installed GNU Radio companion (3.8.2)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From the stable PPA release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Installed gr-radar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Cloned from primercuevero’s version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Supports GNU Radio 3.8.2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Installed missing dependencies (e.g. swig, uhd, etc.)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Library unable to locate modules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Identified that the toolbox isn’t installed in the ‘radar’ library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Look into source code to install modules</a:t>
            </a:r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 rotWithShape="1">
          <a:blip r:embed="rId3">
            <a:alphaModFix/>
          </a:blip>
          <a:srcRect b="0" l="27046" r="28680" t="0"/>
          <a:stretch/>
        </p:blipFill>
        <p:spPr>
          <a:xfrm>
            <a:off x="412750" y="1600038"/>
            <a:ext cx="1403025" cy="19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Grand Plan</a:t>
            </a:r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Fully Functional Harmonic Radar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Track CRB via harmonic radar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Detect obstacles using higher fundamental frequency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File transfer via mmWave</a:t>
            </a:r>
            <a:endParaRPr/>
          </a:p>
        </p:txBody>
      </p:sp>
      <p:pic>
        <p:nvPicPr>
          <p:cNvPr id="117" name="Google Shape;117;p19"/>
          <p:cNvPicPr preferRelativeResize="0"/>
          <p:nvPr/>
        </p:nvPicPr>
        <p:blipFill rotWithShape="1">
          <a:blip r:embed="rId3">
            <a:alphaModFix/>
          </a:blip>
          <a:srcRect b="0" l="27046" r="28680" t="0"/>
          <a:stretch/>
        </p:blipFill>
        <p:spPr>
          <a:xfrm>
            <a:off x="412750" y="1600038"/>
            <a:ext cx="1403025" cy="19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03300" y="198650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CW Dual Radar</a:t>
            </a:r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225" y="910300"/>
            <a:ext cx="7651047" cy="4044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Transponder Overview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2410100" y="1595775"/>
            <a:ext cx="37611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harmonic characteristic of diode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2x frequency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Diode is slightly capacitive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Updates with Lavrenko (2020)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Tune antenna and account for diode with parallel inudctor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New potential antenna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Diode harmonics function below 10 GHz (good for SDR test)</a:t>
            </a:r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 rotWithShape="1">
          <a:blip r:embed="rId3">
            <a:alphaModFix/>
          </a:blip>
          <a:srcRect b="0" l="27046" r="28680" t="0"/>
          <a:stretch/>
        </p:blipFill>
        <p:spPr>
          <a:xfrm>
            <a:off x="412750" y="1600038"/>
            <a:ext cx="1403025" cy="194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descr="mine beetle trans transparent rhino beetle bitoru •" id="132" name="Google Shape;13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1380474">
            <a:off x="6866142" y="1835812"/>
            <a:ext cx="1965074" cy="1367143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 txBox="1"/>
          <p:nvPr/>
        </p:nvSpPr>
        <p:spPr>
          <a:xfrm>
            <a:off x="7954725" y="4819800"/>
            <a:ext cx="10383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rebloggy.com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21"/>
          <p:cNvSpPr/>
          <p:nvPr/>
        </p:nvSpPr>
        <p:spPr>
          <a:xfrm>
            <a:off x="7881950" y="2091475"/>
            <a:ext cx="152400" cy="6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5" name="Google Shape;135;p21"/>
          <p:cNvGrpSpPr/>
          <p:nvPr/>
        </p:nvGrpSpPr>
        <p:grpSpPr>
          <a:xfrm flipH="1" rot="3142636">
            <a:off x="7792931" y="1611175"/>
            <a:ext cx="432404" cy="431005"/>
            <a:chOff x="8164675" y="1533265"/>
            <a:chExt cx="432376" cy="430977"/>
          </a:xfrm>
        </p:grpSpPr>
        <p:cxnSp>
          <p:nvCxnSpPr>
            <p:cNvPr id="136" name="Google Shape;136;p21"/>
            <p:cNvCxnSpPr/>
            <p:nvPr/>
          </p:nvCxnSpPr>
          <p:spPr>
            <a:xfrm flipH="1" rot="10478109">
              <a:off x="8171210" y="1762224"/>
              <a:ext cx="348961" cy="185991"/>
            </a:xfrm>
            <a:prstGeom prst="straightConnector1">
              <a:avLst/>
            </a:prstGeom>
            <a:noFill/>
            <a:ln cap="flat" cmpd="sng" w="38100">
              <a:solidFill>
                <a:srgbClr val="FF99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7" name="Google Shape;137;p21"/>
            <p:cNvSpPr/>
            <p:nvPr/>
          </p:nvSpPr>
          <p:spPr>
            <a:xfrm rot="3607574">
              <a:off x="8366907" y="1560964"/>
              <a:ext cx="181709" cy="224186"/>
            </a:xfrm>
            <a:prstGeom prst="arc">
              <a:avLst>
                <a:gd fmla="val 10690438" name="adj1"/>
                <a:gd fmla="val 212589" name="adj2"/>
              </a:avLst>
            </a:prstGeom>
            <a:noFill/>
            <a:ln cap="flat" cmpd="sng" w="3810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8" name="Google Shape;138;p21"/>
            <p:cNvCxnSpPr>
              <a:stCxn id="137" idx="0"/>
            </p:cNvCxnSpPr>
            <p:nvPr/>
          </p:nvCxnSpPr>
          <p:spPr>
            <a:xfrm flipH="1" rot="3155679">
              <a:off x="8365784" y="1574063"/>
              <a:ext cx="6420" cy="98828"/>
            </a:xfrm>
            <a:prstGeom prst="straightConnector1">
              <a:avLst/>
            </a:prstGeom>
            <a:noFill/>
            <a:ln cap="flat" cmpd="sng" w="38100">
              <a:solidFill>
                <a:srgbClr val="FF99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9" name="Google Shape;139;p21"/>
            <p:cNvSpPr/>
            <p:nvPr/>
          </p:nvSpPr>
          <p:spPr>
            <a:xfrm rot="3605046">
              <a:off x="8428700" y="1670778"/>
              <a:ext cx="49272" cy="23811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0" name="Google Shape;140;p21"/>
            <p:cNvCxnSpPr>
              <a:endCxn id="139" idx="1"/>
            </p:cNvCxnSpPr>
            <p:nvPr/>
          </p:nvCxnSpPr>
          <p:spPr>
            <a:xfrm rot="3149397">
              <a:off x="8400547" y="1634510"/>
              <a:ext cx="53703" cy="6841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" name="Google Shape;141;p21"/>
            <p:cNvCxnSpPr>
              <a:stCxn id="139" idx="3"/>
            </p:cNvCxnSpPr>
            <p:nvPr/>
          </p:nvCxnSpPr>
          <p:spPr>
            <a:xfrm rot="3153686">
              <a:off x="8452991" y="1721677"/>
              <a:ext cx="48362" cy="792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42" name="Google Shape;142;p21"/>
          <p:cNvCxnSpPr>
            <a:stCxn id="143" idx="3"/>
          </p:cNvCxnSpPr>
          <p:nvPr/>
        </p:nvCxnSpPr>
        <p:spPr>
          <a:xfrm flipH="1" rot="10800000">
            <a:off x="6704325" y="1709875"/>
            <a:ext cx="1002900" cy="4125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21"/>
          <p:cNvCxnSpPr>
            <a:endCxn id="145" idx="3"/>
          </p:cNvCxnSpPr>
          <p:nvPr/>
        </p:nvCxnSpPr>
        <p:spPr>
          <a:xfrm flipH="1">
            <a:off x="6745288" y="2128963"/>
            <a:ext cx="1000200" cy="442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21"/>
          <p:cNvSpPr txBox="1"/>
          <p:nvPr/>
        </p:nvSpPr>
        <p:spPr>
          <a:xfrm>
            <a:off x="6296025" y="1904875"/>
            <a:ext cx="4083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𝑓</a:t>
            </a:r>
            <a:r>
              <a:rPr baseline="-25000" lang="en" sz="1600">
                <a:latin typeface="Lato"/>
                <a:ea typeface="Lato"/>
                <a:cs typeface="Lato"/>
                <a:sym typeface="Lato"/>
              </a:rPr>
              <a:t>o</a:t>
            </a:r>
            <a:endParaRPr baseline="-25000"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6336988" y="2354263"/>
            <a:ext cx="4083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𝑓</a:t>
            </a:r>
            <a:r>
              <a:rPr baseline="-25000" lang="en" sz="16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